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Arimo"/>
      <p:regular r:id="rId8"/>
      <p:bold r:id="rId9"/>
      <p:italic r:id="rId10"/>
      <p:boldItalic r:id="rId11"/>
    </p:embeddedFont>
    <p:embeddedFont>
      <p:font typeface="Arimo SemiBold"/>
      <p:regular r:id="rId12"/>
      <p:bold r:id="rId13"/>
      <p:italic r:id="rId14"/>
      <p:boldItalic r:id="rId15"/>
    </p:embeddedFont>
    <p:embeddedFont>
      <p:font typeface="Rubik Black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orient="horz" pos="340">
          <p15:clr>
            <a:srgbClr val="747775"/>
          </p15:clr>
        </p15:guide>
        <p15:guide id="3" orient="horz" pos="1077">
          <p15:clr>
            <a:srgbClr val="747775"/>
          </p15:clr>
        </p15:guide>
        <p15:guide id="4" pos="396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340" orient="horz"/>
        <p:guide pos="1077" orient="horz"/>
        <p:guide pos="396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Italic.fntdata"/><Relationship Id="rId10" Type="http://schemas.openxmlformats.org/officeDocument/2006/relationships/font" Target="fonts/Arimo-italic.fntdata"/><Relationship Id="rId13" Type="http://schemas.openxmlformats.org/officeDocument/2006/relationships/font" Target="fonts/ArimoSemiBold-bold.fntdata"/><Relationship Id="rId12" Type="http://schemas.openxmlformats.org/officeDocument/2006/relationships/font" Target="fonts/Arimo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bold.fntdata"/><Relationship Id="rId15" Type="http://schemas.openxmlformats.org/officeDocument/2006/relationships/font" Target="fonts/ArimoSemiBold-boldItalic.fntdata"/><Relationship Id="rId14" Type="http://schemas.openxmlformats.org/officeDocument/2006/relationships/font" Target="fonts/ArimoSemiBold-italic.fntdata"/><Relationship Id="rId17" Type="http://schemas.openxmlformats.org/officeDocument/2006/relationships/font" Target="fonts/RubikBlack-boldItalic.fntdata"/><Relationship Id="rId16" Type="http://schemas.openxmlformats.org/officeDocument/2006/relationships/font" Target="fonts/Rubik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rim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0c5eba110_0_10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20c5eba11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" y="1"/>
            <a:ext cx="755435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46996" y="406832"/>
            <a:ext cx="5674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600">
                <a:solidFill>
                  <a:srgbClr val="362F28"/>
                </a:solidFill>
                <a:latin typeface="Rubik Black"/>
                <a:ea typeface="Rubik Black"/>
                <a:cs typeface="Rubik Black"/>
                <a:sym typeface="Rubik Black"/>
              </a:rPr>
              <a:t>WELCOME TO THE</a:t>
            </a:r>
            <a:endParaRPr sz="4600">
              <a:solidFill>
                <a:srgbClr val="362F28"/>
              </a:solidFill>
              <a:latin typeface="Rubik Black"/>
              <a:ea typeface="Rubik Black"/>
              <a:cs typeface="Rubik Black"/>
              <a:sym typeface="Rubik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362F28"/>
                </a:solidFill>
                <a:latin typeface="Rubik Black"/>
                <a:ea typeface="Rubik Black"/>
                <a:cs typeface="Rubik Black"/>
                <a:sym typeface="Rubik Black"/>
              </a:rPr>
              <a:t>60’S... QUIZ</a:t>
            </a:r>
            <a:endParaRPr sz="4600">
              <a:solidFill>
                <a:srgbClr val="362F28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3027575" y="0"/>
            <a:ext cx="4539228" cy="10692376"/>
            <a:chOff x="3027575" y="0"/>
            <a:chExt cx="4539228" cy="10692376"/>
          </a:xfrm>
        </p:grpSpPr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0" l="0" r="29022" t="18916"/>
            <a:stretch/>
          </p:blipFill>
          <p:spPr>
            <a:xfrm>
              <a:off x="6188679" y="0"/>
              <a:ext cx="1378124" cy="3066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39061" l="0" r="13262" t="0"/>
            <a:stretch/>
          </p:blipFill>
          <p:spPr>
            <a:xfrm>
              <a:off x="3027575" y="8537700"/>
              <a:ext cx="4539225" cy="2154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359218" y="2134957"/>
            <a:ext cx="5674200" cy="487618"/>
            <a:chOff x="359218" y="2134957"/>
            <a:chExt cx="5674200" cy="487618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359218" y="2134957"/>
              <a:ext cx="567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1. What safety device did Allen Breed invent in 1968?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733423" y="2453375"/>
              <a:ext cx="824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Seat Belt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651905" y="2453375"/>
              <a:ext cx="824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Hard Hat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2570387" y="2453375"/>
              <a:ext cx="824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Airbag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359218" y="2976325"/>
            <a:ext cx="5674200" cy="487618"/>
            <a:chOff x="359218" y="2134957"/>
            <a:chExt cx="5674200" cy="487618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359218" y="2134957"/>
              <a:ext cx="567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2. What movie won the Oscar for Best Picture in 1965?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733426" y="2453375"/>
              <a:ext cx="1206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Dr. Strangelove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2081903" y="2453375"/>
              <a:ext cx="104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My Fair Lady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3271145" y="2453375"/>
              <a:ext cx="117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Mary Poppins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359218" y="3817693"/>
            <a:ext cx="5674200" cy="487618"/>
            <a:chOff x="359218" y="2134957"/>
            <a:chExt cx="5674200" cy="487618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59218" y="2134957"/>
              <a:ext cx="567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3. What name is Not on the Top Ten Baby Names of 1960?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733425" y="2453364"/>
              <a:ext cx="763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Tracey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1534899" y="2453364"/>
              <a:ext cx="730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Susan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2294152" y="2453375"/>
              <a:ext cx="117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Karen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359226" y="4659061"/>
            <a:ext cx="6621300" cy="487625"/>
            <a:chOff x="359226" y="2134950"/>
            <a:chExt cx="6621300" cy="487625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359226" y="2134950"/>
              <a:ext cx="6621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4. The first VCR home video recorder was introduced by what company in 1964?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733424" y="2453375"/>
              <a:ext cx="634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Sony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1419896" y="2453375"/>
              <a:ext cx="481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LG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1953968" y="2453375"/>
              <a:ext cx="1089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Panasonic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359218" y="5500436"/>
            <a:ext cx="5674200" cy="487618"/>
            <a:chOff x="359218" y="2134957"/>
            <a:chExt cx="5674200" cy="487618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359218" y="2134957"/>
              <a:ext cx="567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5. Which classic science-fiction series began in 1966?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740228" y="2453375"/>
              <a:ext cx="1378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The Twilight Zone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2189608" y="2453375"/>
              <a:ext cx="90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Star Trek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3162288" y="2453375"/>
              <a:ext cx="117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Star Wars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359218" y="6341804"/>
            <a:ext cx="5674200" cy="487607"/>
            <a:chOff x="359218" y="2134957"/>
            <a:chExt cx="5674200" cy="487607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59218" y="2134957"/>
              <a:ext cx="567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6. In 1962, three inmates escaped from what “Inescapable” prison?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733425" y="2453364"/>
              <a:ext cx="763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Alcatraz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1585932" y="2453364"/>
              <a:ext cx="903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Fort Knox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578538" y="2453364"/>
              <a:ext cx="2012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The Tower of London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359226" y="7183161"/>
            <a:ext cx="6546300" cy="487625"/>
            <a:chOff x="359226" y="2134950"/>
            <a:chExt cx="6546300" cy="487625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359226" y="2134950"/>
              <a:ext cx="6546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7. Which film featured the Simon &amp; Garfunkel 1968 No.1 hit “Mrs Robinson”?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33425" y="2453375"/>
              <a:ext cx="1378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“It’s Odd Couple”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2187856" y="2453375"/>
              <a:ext cx="1469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Rosemary’s Baby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686163" y="2453375"/>
              <a:ext cx="117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“The Graduate”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359219" y="8024536"/>
            <a:ext cx="6498661" cy="487618"/>
            <a:chOff x="359218" y="2134957"/>
            <a:chExt cx="5674200" cy="487618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359218" y="2134957"/>
              <a:ext cx="567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8. Who famously sang “Happy Birthday” to President John F. Kennedy in 1962?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690656" y="2453354"/>
              <a:ext cx="1029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Barbara Eden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1789147" y="2453354"/>
              <a:ext cx="1380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Jayne Mansfield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3008173" y="2453375"/>
              <a:ext cx="117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Marilyn Monroe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359218" y="8865904"/>
            <a:ext cx="5674200" cy="487618"/>
            <a:chOff x="359218" y="2134957"/>
            <a:chExt cx="5674200" cy="487618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359218" y="2134957"/>
              <a:ext cx="567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9. Who was the first man on the moon in 1969?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33425" y="2453375"/>
              <a:ext cx="994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Buzz Aldrin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790701" y="2453375"/>
              <a:ext cx="917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Jim Lovell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2786731" y="2453375"/>
              <a:ext cx="117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Neil Armstrong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359218" y="9707271"/>
            <a:ext cx="5674200" cy="487618"/>
            <a:chOff x="359218" y="2134957"/>
            <a:chExt cx="5674200" cy="487618"/>
          </a:xfrm>
        </p:grpSpPr>
        <p:sp>
          <p:nvSpPr>
            <p:cNvPr id="105" name="Google Shape;105;p13"/>
            <p:cNvSpPr txBox="1"/>
            <p:nvPr/>
          </p:nvSpPr>
          <p:spPr>
            <a:xfrm>
              <a:off x="359218" y="2134957"/>
              <a:ext cx="567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Arimo"/>
                  <a:ea typeface="Arimo"/>
                  <a:cs typeface="Arimo"/>
                  <a:sym typeface="Arimo"/>
                </a:rPr>
                <a:t>10. Which song game Elvis Presley his first US No.1 of the 60’s? </a:t>
              </a:r>
              <a:endParaRPr b="1" sz="13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726621" y="2453364"/>
              <a:ext cx="1511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A: “A Big Hunk o’Love”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2390625" y="2453364"/>
              <a:ext cx="140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B: “It’s Now or Never”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3974652" y="2453375"/>
              <a:ext cx="117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Arimo"/>
                  <a:ea typeface="Arimo"/>
                  <a:cs typeface="Arimo"/>
                  <a:sym typeface="Arimo"/>
                </a:rPr>
                <a:t>C: “Stuck on You”</a:t>
              </a:r>
              <a:endParaRPr sz="11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" y="1"/>
            <a:ext cx="755435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346996" y="406832"/>
            <a:ext cx="5674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362F28"/>
                </a:solidFill>
                <a:latin typeface="Rubik Black"/>
                <a:ea typeface="Rubik Black"/>
                <a:cs typeface="Rubik Black"/>
                <a:sym typeface="Rubik Black"/>
              </a:rPr>
              <a:t>WELCOME TO THE</a:t>
            </a:r>
            <a:endParaRPr sz="4600">
              <a:solidFill>
                <a:srgbClr val="362F28"/>
              </a:solidFill>
              <a:latin typeface="Rubik Black"/>
              <a:ea typeface="Rubik Black"/>
              <a:cs typeface="Rubik Black"/>
              <a:sym typeface="Rubik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362F28"/>
                </a:solidFill>
                <a:latin typeface="Rubik Black"/>
                <a:ea typeface="Rubik Black"/>
                <a:cs typeface="Rubik Black"/>
                <a:sym typeface="Rubik Black"/>
              </a:rPr>
              <a:t>60’S... QUIZ</a:t>
            </a:r>
            <a:endParaRPr sz="4600">
              <a:solidFill>
                <a:srgbClr val="362F28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 b="0" l="0" r="63587" t="75084"/>
          <a:stretch/>
        </p:blipFill>
        <p:spPr>
          <a:xfrm>
            <a:off x="6255525" y="0"/>
            <a:ext cx="1304474" cy="170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5">
            <a:alphaModFix/>
          </a:blip>
          <a:srcRect b="53585" l="0" r="0" t="0"/>
          <a:stretch/>
        </p:blipFill>
        <p:spPr>
          <a:xfrm>
            <a:off x="373600" y="9774975"/>
            <a:ext cx="4785549" cy="9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6">
            <a:alphaModFix/>
          </a:blip>
          <a:srcRect b="28418" l="0" r="58774" t="0"/>
          <a:stretch/>
        </p:blipFill>
        <p:spPr>
          <a:xfrm>
            <a:off x="6596900" y="5902750"/>
            <a:ext cx="960276" cy="4789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4"/>
          <p:cNvGrpSpPr/>
          <p:nvPr/>
        </p:nvGrpSpPr>
        <p:grpSpPr>
          <a:xfrm>
            <a:off x="394600" y="2122725"/>
            <a:ext cx="5905600" cy="356500"/>
            <a:chOff x="394600" y="2122725"/>
            <a:chExt cx="5905600" cy="356500"/>
          </a:xfrm>
        </p:grpSpPr>
        <p:sp>
          <p:nvSpPr>
            <p:cNvPr id="119" name="Google Shape;119;p14"/>
            <p:cNvSpPr txBox="1"/>
            <p:nvPr/>
          </p:nvSpPr>
          <p:spPr>
            <a:xfrm>
              <a:off x="394600" y="2122725"/>
              <a:ext cx="1796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latin typeface="Arimo"/>
                  <a:ea typeface="Arimo"/>
                  <a:cs typeface="Arimo"/>
                  <a:sym typeface="Arimo"/>
                </a:rPr>
                <a:t>Team Name:</a:t>
              </a:r>
              <a:endParaRPr b="1" sz="2300"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120" name="Google Shape;120;p14"/>
            <p:cNvCxnSpPr/>
            <p:nvPr/>
          </p:nvCxnSpPr>
          <p:spPr>
            <a:xfrm>
              <a:off x="2272400" y="2479225"/>
              <a:ext cx="40278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1" name="Google Shape;121;p14"/>
          <p:cNvGrpSpPr/>
          <p:nvPr/>
        </p:nvGrpSpPr>
        <p:grpSpPr>
          <a:xfrm>
            <a:off x="394600" y="2961346"/>
            <a:ext cx="5905700" cy="232675"/>
            <a:chOff x="394600" y="2192121"/>
            <a:chExt cx="5905700" cy="232675"/>
          </a:xfrm>
        </p:grpSpPr>
        <p:sp>
          <p:nvSpPr>
            <p:cNvPr id="122" name="Google Shape;122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1: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23" name="Google Shape;123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4" name="Google Shape;124;p14"/>
          <p:cNvGrpSpPr/>
          <p:nvPr/>
        </p:nvGrpSpPr>
        <p:grpSpPr>
          <a:xfrm>
            <a:off x="394600" y="3633388"/>
            <a:ext cx="5905700" cy="232675"/>
            <a:chOff x="394600" y="2192121"/>
            <a:chExt cx="5905700" cy="232675"/>
          </a:xfrm>
        </p:grpSpPr>
        <p:sp>
          <p:nvSpPr>
            <p:cNvPr id="125" name="Google Shape;125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2: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26" name="Google Shape;126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7" name="Google Shape;127;p14"/>
          <p:cNvGrpSpPr/>
          <p:nvPr/>
        </p:nvGrpSpPr>
        <p:grpSpPr>
          <a:xfrm>
            <a:off x="394600" y="4305431"/>
            <a:ext cx="5905700" cy="232675"/>
            <a:chOff x="394600" y="2192121"/>
            <a:chExt cx="5905700" cy="232675"/>
          </a:xfrm>
        </p:grpSpPr>
        <p:sp>
          <p:nvSpPr>
            <p:cNvPr id="128" name="Google Shape;128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3: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29" name="Google Shape;129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0" name="Google Shape;130;p14"/>
          <p:cNvGrpSpPr/>
          <p:nvPr/>
        </p:nvGrpSpPr>
        <p:grpSpPr>
          <a:xfrm>
            <a:off x="394600" y="4977473"/>
            <a:ext cx="5905700" cy="232675"/>
            <a:chOff x="394600" y="2192121"/>
            <a:chExt cx="5905700" cy="232675"/>
          </a:xfrm>
        </p:grpSpPr>
        <p:sp>
          <p:nvSpPr>
            <p:cNvPr id="131" name="Google Shape;131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4: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32" name="Google Shape;132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3" name="Google Shape;133;p14"/>
          <p:cNvGrpSpPr/>
          <p:nvPr/>
        </p:nvGrpSpPr>
        <p:grpSpPr>
          <a:xfrm>
            <a:off x="394600" y="5649515"/>
            <a:ext cx="5905700" cy="232675"/>
            <a:chOff x="394600" y="2192121"/>
            <a:chExt cx="5905700" cy="232675"/>
          </a:xfrm>
        </p:grpSpPr>
        <p:sp>
          <p:nvSpPr>
            <p:cNvPr id="134" name="Google Shape;134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5: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35" name="Google Shape;135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6" name="Google Shape;136;p14"/>
          <p:cNvGrpSpPr/>
          <p:nvPr/>
        </p:nvGrpSpPr>
        <p:grpSpPr>
          <a:xfrm>
            <a:off x="394600" y="6321557"/>
            <a:ext cx="5905700" cy="232675"/>
            <a:chOff x="394600" y="2192121"/>
            <a:chExt cx="5905700" cy="232675"/>
          </a:xfrm>
        </p:grpSpPr>
        <p:sp>
          <p:nvSpPr>
            <p:cNvPr id="137" name="Google Shape;137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6: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38" name="Google Shape;138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9" name="Google Shape;139;p14"/>
          <p:cNvGrpSpPr/>
          <p:nvPr/>
        </p:nvGrpSpPr>
        <p:grpSpPr>
          <a:xfrm>
            <a:off x="394600" y="6993599"/>
            <a:ext cx="5905700" cy="232675"/>
            <a:chOff x="394600" y="2192121"/>
            <a:chExt cx="5905700" cy="232675"/>
          </a:xfrm>
        </p:grpSpPr>
        <p:sp>
          <p:nvSpPr>
            <p:cNvPr id="140" name="Google Shape;140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7: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41" name="Google Shape;141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2" name="Google Shape;142;p14"/>
          <p:cNvGrpSpPr/>
          <p:nvPr/>
        </p:nvGrpSpPr>
        <p:grpSpPr>
          <a:xfrm>
            <a:off x="394600" y="7665641"/>
            <a:ext cx="5905700" cy="232675"/>
            <a:chOff x="394600" y="2192121"/>
            <a:chExt cx="5905700" cy="232675"/>
          </a:xfrm>
        </p:grpSpPr>
        <p:sp>
          <p:nvSpPr>
            <p:cNvPr id="143" name="Google Shape;143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8: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44" name="Google Shape;144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5" name="Google Shape;145;p14"/>
          <p:cNvGrpSpPr/>
          <p:nvPr/>
        </p:nvGrpSpPr>
        <p:grpSpPr>
          <a:xfrm>
            <a:off x="394600" y="8337683"/>
            <a:ext cx="5905700" cy="232675"/>
            <a:chOff x="394600" y="2192121"/>
            <a:chExt cx="5905700" cy="232675"/>
          </a:xfrm>
        </p:grpSpPr>
        <p:sp>
          <p:nvSpPr>
            <p:cNvPr id="146" name="Google Shape;146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9: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47" name="Google Shape;147;p14"/>
            <p:cNvCxnSpPr/>
            <p:nvPr/>
          </p:nvCxnSpPr>
          <p:spPr>
            <a:xfrm>
              <a:off x="1503600" y="2424796"/>
              <a:ext cx="479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8" name="Google Shape;148;p14"/>
          <p:cNvGrpSpPr/>
          <p:nvPr/>
        </p:nvGrpSpPr>
        <p:grpSpPr>
          <a:xfrm>
            <a:off x="394600" y="9009725"/>
            <a:ext cx="5905850" cy="232679"/>
            <a:chOff x="394600" y="2192121"/>
            <a:chExt cx="5905850" cy="232679"/>
          </a:xfrm>
        </p:grpSpPr>
        <p:sp>
          <p:nvSpPr>
            <p:cNvPr id="149" name="Google Shape;149;p14"/>
            <p:cNvSpPr txBox="1"/>
            <p:nvPr/>
          </p:nvSpPr>
          <p:spPr>
            <a:xfrm>
              <a:off x="394600" y="2192121"/>
              <a:ext cx="1251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Arimo SemiBold"/>
                  <a:ea typeface="Arimo SemiBold"/>
                  <a:cs typeface="Arimo SemiBold"/>
                  <a:sym typeface="Arimo SemiBold"/>
                </a:rPr>
                <a:t>Question 10:</a:t>
              </a:r>
              <a:endParaRPr sz="1500"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cxnSp>
          <p:nvCxnSpPr>
            <p:cNvPr id="150" name="Google Shape;150;p14"/>
            <p:cNvCxnSpPr/>
            <p:nvPr/>
          </p:nvCxnSpPr>
          <p:spPr>
            <a:xfrm>
              <a:off x="1598850" y="2424800"/>
              <a:ext cx="47016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