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Lavishly Yours"/>
      <p:regular r:id="rId7"/>
    </p:embeddedFont>
    <p:embeddedFont>
      <p:font typeface="Forum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238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vishlyYours-regular.fntdata"/><Relationship Id="rId8" Type="http://schemas.openxmlformats.org/officeDocument/2006/relationships/font" Target="fonts/Foru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4F3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862850" y="2851777"/>
            <a:ext cx="3834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>
                <a:solidFill>
                  <a:srgbClr val="6A3F36"/>
                </a:solidFill>
                <a:latin typeface="Forum"/>
                <a:ea typeface="Forum"/>
                <a:cs typeface="Forum"/>
                <a:sym typeface="Forum"/>
              </a:rPr>
              <a:t>KINDLY REPLY BY MAY 2ND</a:t>
            </a:r>
            <a:endParaRPr sz="1900">
              <a:solidFill>
                <a:srgbClr val="6A3F36"/>
              </a:solidFill>
              <a:latin typeface="Forum"/>
              <a:ea typeface="Forum"/>
              <a:cs typeface="Forum"/>
              <a:sym typeface="Forum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308099" y="4948525"/>
            <a:ext cx="6943802" cy="4436789"/>
            <a:chOff x="304725" y="4948525"/>
            <a:chExt cx="6943802" cy="4436789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304725" y="4948525"/>
              <a:ext cx="4836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600">
                  <a:solidFill>
                    <a:srgbClr val="6A3F36"/>
                  </a:solidFill>
                  <a:latin typeface="Forum"/>
                  <a:ea typeface="Forum"/>
                  <a:cs typeface="Forum"/>
                  <a:sym typeface="Forum"/>
                </a:rPr>
                <a:t>M</a:t>
              </a:r>
              <a:endParaRPr sz="3600">
                <a:solidFill>
                  <a:srgbClr val="6A3F36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  <p:pic>
          <p:nvPicPr>
            <p:cNvPr id="58" name="Google Shape;58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343586" y="5860838"/>
              <a:ext cx="196925" cy="1969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" name="Google Shape;59;p13"/>
            <p:cNvSpPr txBox="1"/>
            <p:nvPr/>
          </p:nvSpPr>
          <p:spPr>
            <a:xfrm>
              <a:off x="2696174" y="5813063"/>
              <a:ext cx="28320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900">
                  <a:solidFill>
                    <a:srgbClr val="6A3F36"/>
                  </a:solidFill>
                  <a:latin typeface="Forum"/>
                  <a:ea typeface="Forum"/>
                  <a:cs typeface="Forum"/>
                  <a:sym typeface="Forum"/>
                </a:rPr>
                <a:t>ACCEPTS WITH PLEASURE</a:t>
              </a:r>
              <a:endParaRPr sz="1900">
                <a:solidFill>
                  <a:srgbClr val="6A3F36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  <p:pic>
          <p:nvPicPr>
            <p:cNvPr id="60" name="Google Shape;60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343586" y="6546488"/>
              <a:ext cx="196925" cy="1969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1" name="Google Shape;61;p13"/>
            <p:cNvSpPr txBox="1"/>
            <p:nvPr/>
          </p:nvSpPr>
          <p:spPr>
            <a:xfrm>
              <a:off x="2696174" y="6498713"/>
              <a:ext cx="28320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900">
                  <a:solidFill>
                    <a:srgbClr val="6A3F36"/>
                  </a:solidFill>
                  <a:latin typeface="Forum"/>
                  <a:ea typeface="Forum"/>
                  <a:cs typeface="Forum"/>
                  <a:sym typeface="Forum"/>
                </a:rPr>
                <a:t>DECLINES WITH REGRET</a:t>
              </a:r>
              <a:endParaRPr sz="1900">
                <a:solidFill>
                  <a:srgbClr val="6A3F36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537300" y="7184302"/>
              <a:ext cx="64854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900">
                  <a:solidFill>
                    <a:srgbClr val="6A3F36"/>
                  </a:solidFill>
                  <a:latin typeface="Forum"/>
                  <a:ea typeface="Forum"/>
                  <a:cs typeface="Forum"/>
                  <a:sym typeface="Forum"/>
                </a:rPr>
                <a:t>PLEASE INITIAL CHOICE OF ENTRÉE FOR EACH GUEST</a:t>
              </a:r>
              <a:endParaRPr sz="1900">
                <a:solidFill>
                  <a:srgbClr val="6A3F36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785775" y="7869875"/>
              <a:ext cx="9630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900">
                  <a:solidFill>
                    <a:srgbClr val="6A3F36"/>
                  </a:solidFill>
                  <a:latin typeface="Forum"/>
                  <a:ea typeface="Forum"/>
                  <a:cs typeface="Forum"/>
                  <a:sym typeface="Forum"/>
                </a:rPr>
                <a:t>CHICKEN</a:t>
              </a:r>
              <a:endParaRPr sz="1900">
                <a:solidFill>
                  <a:srgbClr val="6A3F36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2448549" y="7869875"/>
              <a:ext cx="5589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900">
                  <a:solidFill>
                    <a:srgbClr val="6A3F36"/>
                  </a:solidFill>
                  <a:latin typeface="Forum"/>
                  <a:ea typeface="Forum"/>
                  <a:cs typeface="Forum"/>
                  <a:sym typeface="Forum"/>
                </a:rPr>
                <a:t>BEEF</a:t>
              </a:r>
              <a:endParaRPr sz="1900">
                <a:solidFill>
                  <a:srgbClr val="6A3F36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3667472" y="7869875"/>
              <a:ext cx="5589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900">
                  <a:solidFill>
                    <a:srgbClr val="6A3F36"/>
                  </a:solidFill>
                  <a:latin typeface="Forum"/>
                  <a:ea typeface="Forum"/>
                  <a:cs typeface="Forum"/>
                  <a:sym typeface="Forum"/>
                </a:rPr>
                <a:t>FISH</a:t>
              </a:r>
              <a:endParaRPr sz="1900">
                <a:solidFill>
                  <a:srgbClr val="6A3F36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4859877" y="7869875"/>
              <a:ext cx="13008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900">
                  <a:solidFill>
                    <a:srgbClr val="6A3F36"/>
                  </a:solidFill>
                  <a:latin typeface="Forum"/>
                  <a:ea typeface="Forum"/>
                  <a:cs typeface="Forum"/>
                  <a:sym typeface="Forum"/>
                </a:rPr>
                <a:t>VEGETARIAN</a:t>
              </a:r>
              <a:endParaRPr sz="1900">
                <a:solidFill>
                  <a:srgbClr val="6A3F36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  <p:pic>
          <p:nvPicPr>
            <p:cNvPr id="67" name="Google Shape;6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347800" y="9360000"/>
              <a:ext cx="4843449" cy="2531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8" name="Google Shape;68;p13"/>
            <p:cNvGrpSpPr/>
            <p:nvPr/>
          </p:nvGrpSpPr>
          <p:grpSpPr>
            <a:xfrm>
              <a:off x="1736875" y="8079600"/>
              <a:ext cx="5021125" cy="24850"/>
              <a:chOff x="1736875" y="8079600"/>
              <a:chExt cx="5021125" cy="24850"/>
            </a:xfrm>
          </p:grpSpPr>
          <p:pic>
            <p:nvPicPr>
              <p:cNvPr id="69" name="Google Shape;69;p13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1736875" y="8079600"/>
                <a:ext cx="572950" cy="2485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0" name="Google Shape;70;p13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2979900" y="8079600"/>
                <a:ext cx="572950" cy="2485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1" name="Google Shape;71;p13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4189575" y="8079600"/>
                <a:ext cx="572950" cy="2485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2" name="Google Shape;72;p13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6185050" y="8079600"/>
                <a:ext cx="572950" cy="248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73" name="Google Shape;73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821450" y="5368550"/>
              <a:ext cx="6427077" cy="2114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4" name="Google Shape;74;p13"/>
            <p:cNvSpPr txBox="1"/>
            <p:nvPr/>
          </p:nvSpPr>
          <p:spPr>
            <a:xfrm>
              <a:off x="2135400" y="8462975"/>
              <a:ext cx="3289200" cy="47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900">
                  <a:solidFill>
                    <a:srgbClr val="6A3F36"/>
                  </a:solidFill>
                  <a:latin typeface="Forum"/>
                  <a:ea typeface="Forum"/>
                  <a:cs typeface="Forum"/>
                  <a:sym typeface="Forum"/>
                </a:rPr>
                <a:t>Allergy / Dietary Requirements</a:t>
              </a:r>
              <a:endParaRPr sz="1900">
                <a:solidFill>
                  <a:srgbClr val="6A3F36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1712353" y="143925"/>
            <a:ext cx="4135294" cy="2201100"/>
            <a:chOff x="1566863" y="143925"/>
            <a:chExt cx="4135294" cy="2201100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1867856" y="143925"/>
              <a:ext cx="3834300" cy="220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4300">
                  <a:solidFill>
                    <a:srgbClr val="6A3F36"/>
                  </a:solidFill>
                  <a:latin typeface="Lavishly Yours"/>
                  <a:ea typeface="Lavishly Yours"/>
                  <a:cs typeface="Lavishly Yours"/>
                  <a:sym typeface="Lavishly Yours"/>
                </a:rPr>
                <a:t>rsvp</a:t>
              </a:r>
              <a:endParaRPr sz="14300">
                <a:solidFill>
                  <a:srgbClr val="6A3F36"/>
                </a:solidFill>
                <a:latin typeface="Lavishly Yours"/>
                <a:ea typeface="Lavishly Yours"/>
                <a:cs typeface="Lavishly Yours"/>
                <a:sym typeface="Lavishly Yours"/>
              </a:endParaRPr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1566863" y="1533525"/>
              <a:ext cx="1214450" cy="495300"/>
            </a:xfrm>
            <a:custGeom>
              <a:rect b="b" l="l" r="r" t="t"/>
              <a:pathLst>
                <a:path extrusionOk="0" h="19812" w="48578">
                  <a:moveTo>
                    <a:pt x="48578" y="0"/>
                  </a:moveTo>
                  <a:cubicBezTo>
                    <a:pt x="46228" y="4699"/>
                    <a:pt x="42658" y="10101"/>
                    <a:pt x="37529" y="11240"/>
                  </a:cubicBezTo>
                  <a:cubicBezTo>
                    <a:pt x="25003" y="14023"/>
                    <a:pt x="3120" y="7365"/>
                    <a:pt x="0" y="19812"/>
                  </a:cubicBezTo>
                </a:path>
              </a:pathLst>
            </a:custGeom>
            <a:noFill/>
            <a:ln cap="flat" cmpd="sng" w="28575">
              <a:solidFill>
                <a:srgbClr val="6A3F36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78" name="Google Shape;78;p13"/>
            <p:cNvSpPr/>
            <p:nvPr/>
          </p:nvSpPr>
          <p:spPr>
            <a:xfrm>
              <a:off x="4581525" y="1619375"/>
              <a:ext cx="914400" cy="185725"/>
            </a:xfrm>
            <a:custGeom>
              <a:rect b="b" l="l" r="r" t="t"/>
              <a:pathLst>
                <a:path extrusionOk="0" h="7429" w="36576">
                  <a:moveTo>
                    <a:pt x="0" y="7429"/>
                  </a:moveTo>
                  <a:cubicBezTo>
                    <a:pt x="8805" y="-1360"/>
                    <a:pt x="36576" y="12441"/>
                    <a:pt x="36576" y="0"/>
                  </a:cubicBezTo>
                </a:path>
              </a:pathLst>
            </a:custGeom>
            <a:noFill/>
            <a:ln cap="flat" cmpd="sng" w="28575">
              <a:solidFill>
                <a:srgbClr val="6A3F36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