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8229600" cx="3657600"/>
  <p:notesSz cx="6858000" cy="9144000"/>
  <p:embeddedFontLst>
    <p:embeddedFont>
      <p:font typeface="Lavishly Yours"/>
      <p:regular r:id="rId7"/>
    </p:embeddedFont>
    <p:embeddedFont>
      <p:font typeface="Forum"/>
      <p:regular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592">
          <p15:clr>
            <a:srgbClr val="A4A3A4"/>
          </p15:clr>
        </p15:guide>
        <p15:guide id="2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592" orient="horz"/>
        <p:guide pos="115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LavishlyYours-regular.fntdata"/><Relationship Id="rId8" Type="http://schemas.openxmlformats.org/officeDocument/2006/relationships/font" Target="fonts/For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667328" y="685800"/>
            <a:ext cx="1524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667328" y="685800"/>
            <a:ext cx="1524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24683" y="1191320"/>
            <a:ext cx="3408300" cy="328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24680" y="4534600"/>
            <a:ext cx="3408300" cy="12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24680" y="1769800"/>
            <a:ext cx="3408300" cy="314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24680" y="5043560"/>
            <a:ext cx="3408300" cy="20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24680" y="3441360"/>
            <a:ext cx="3408300" cy="134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24680" y="712040"/>
            <a:ext cx="3408300" cy="9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24680" y="1843960"/>
            <a:ext cx="3408300" cy="54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24680" y="712040"/>
            <a:ext cx="3408300" cy="9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24680" y="1843960"/>
            <a:ext cx="1599900" cy="54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1932960" y="1843960"/>
            <a:ext cx="1599900" cy="54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24680" y="712040"/>
            <a:ext cx="3408300" cy="9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24680" y="888960"/>
            <a:ext cx="1123200" cy="12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24680" y="2223360"/>
            <a:ext cx="1123200" cy="508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196100" y="720240"/>
            <a:ext cx="2547000" cy="654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828800" y="-200"/>
            <a:ext cx="1828800" cy="822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06200" y="1973080"/>
            <a:ext cx="1618200" cy="237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06200" y="4484920"/>
            <a:ext cx="1618200" cy="197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1975800" y="1158520"/>
            <a:ext cx="1534800" cy="591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24680" y="6768920"/>
            <a:ext cx="2399400" cy="96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24680" y="712040"/>
            <a:ext cx="3408300" cy="9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24680" y="1843960"/>
            <a:ext cx="3408300" cy="54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3388983" y="7461147"/>
            <a:ext cx="2196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05445"/>
            <a:ext cx="3657601" cy="22241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0" y="3263"/>
            <a:ext cx="3657601" cy="3103675"/>
            <a:chOff x="0" y="-12"/>
            <a:chExt cx="3657601" cy="3103675"/>
          </a:xfrm>
        </p:grpSpPr>
        <p:pic>
          <p:nvPicPr>
            <p:cNvPr id="56" name="Google Shape;56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-12"/>
              <a:ext cx="3657601" cy="3103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3"/>
            <p:cNvPicPr preferRelativeResize="0"/>
            <p:nvPr/>
          </p:nvPicPr>
          <p:blipFill rotWithShape="1">
            <a:blip r:embed="rId5">
              <a:alphaModFix/>
            </a:blip>
            <a:srcRect b="39294" l="0" r="2799" t="0"/>
            <a:stretch/>
          </p:blipFill>
          <p:spPr>
            <a:xfrm>
              <a:off x="0" y="0"/>
              <a:ext cx="3657600" cy="22842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" name="Google Shape;58;p13"/>
          <p:cNvSpPr txBox="1"/>
          <p:nvPr/>
        </p:nvSpPr>
        <p:spPr>
          <a:xfrm>
            <a:off x="356250" y="1988872"/>
            <a:ext cx="29451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6400">
                <a:solidFill>
                  <a:srgbClr val="F9B1AD"/>
                </a:solidFill>
                <a:latin typeface="Lavishly Yours"/>
                <a:ea typeface="Lavishly Yours"/>
                <a:cs typeface="Lavishly Yours"/>
                <a:sym typeface="Lavishly Yours"/>
              </a:rPr>
              <a:t>Menu</a:t>
            </a:r>
            <a:endParaRPr sz="6400">
              <a:solidFill>
                <a:srgbClr val="F9B1AD"/>
              </a:solidFill>
              <a:latin typeface="Lavishly Yours"/>
              <a:ea typeface="Lavishly Yours"/>
              <a:cs typeface="Lavishly Yours"/>
              <a:sym typeface="Lavishly Yours"/>
            </a:endParaRPr>
          </a:p>
        </p:txBody>
      </p:sp>
      <p:grpSp>
        <p:nvGrpSpPr>
          <p:cNvPr id="59" name="Google Shape;59;p13"/>
          <p:cNvGrpSpPr/>
          <p:nvPr/>
        </p:nvGrpSpPr>
        <p:grpSpPr>
          <a:xfrm>
            <a:off x="613625" y="3258950"/>
            <a:ext cx="2430300" cy="1108692"/>
            <a:chOff x="613625" y="3258950"/>
            <a:chExt cx="2430300" cy="1108692"/>
          </a:xfrm>
        </p:grpSpPr>
        <p:sp>
          <p:nvSpPr>
            <p:cNvPr id="60" name="Google Shape;60;p13"/>
            <p:cNvSpPr txBox="1"/>
            <p:nvPr/>
          </p:nvSpPr>
          <p:spPr>
            <a:xfrm>
              <a:off x="613875" y="3258950"/>
              <a:ext cx="24297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400">
                  <a:solidFill>
                    <a:srgbClr val="EAB3BC"/>
                  </a:solidFill>
                  <a:latin typeface="Lavishly Yours"/>
                  <a:ea typeface="Lavishly Yours"/>
                  <a:cs typeface="Lavishly Yours"/>
                  <a:sym typeface="Lavishly Yours"/>
                </a:rPr>
                <a:t>Starters</a:t>
              </a:r>
              <a:endParaRPr sz="3400">
                <a:solidFill>
                  <a:srgbClr val="EAB3BC"/>
                </a:solidFill>
                <a:latin typeface="Lavishly Yours"/>
                <a:ea typeface="Lavishly Yours"/>
                <a:cs typeface="Lavishly Yours"/>
                <a:sym typeface="Lavishly Yours"/>
              </a:endParaRPr>
            </a:p>
          </p:txBody>
        </p:sp>
        <p:sp>
          <p:nvSpPr>
            <p:cNvPr id="61" name="Google Shape;61;p13"/>
            <p:cNvSpPr txBox="1"/>
            <p:nvPr/>
          </p:nvSpPr>
          <p:spPr>
            <a:xfrm>
              <a:off x="613625" y="3825842"/>
              <a:ext cx="2430300" cy="54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100">
                  <a:solidFill>
                    <a:srgbClr val="2E302F"/>
                  </a:solidFill>
                  <a:latin typeface="Forum"/>
                  <a:ea typeface="Forum"/>
                  <a:cs typeface="Forum"/>
                  <a:sym typeface="Forum"/>
                </a:rPr>
                <a:t>SERVED SMOKED SALMON &amp; LEMON</a:t>
              </a:r>
              <a:endParaRPr sz="1100">
                <a:solidFill>
                  <a:srgbClr val="2E302F"/>
                </a:solidFill>
                <a:latin typeface="Forum"/>
                <a:ea typeface="Forum"/>
                <a:cs typeface="Forum"/>
                <a:sym typeface="Forum"/>
              </a:endParaRPr>
            </a:p>
            <a:p>
              <a:pPr indent="0" lvl="0" marL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100">
                  <a:solidFill>
                    <a:srgbClr val="2E302F"/>
                  </a:solidFill>
                  <a:latin typeface="Forum"/>
                  <a:ea typeface="Forum"/>
                  <a:cs typeface="Forum"/>
                  <a:sym typeface="Forum"/>
                </a:rPr>
                <a:t>SERVED CRAB JOSEPHINE</a:t>
              </a:r>
              <a:endParaRPr sz="1100">
                <a:solidFill>
                  <a:srgbClr val="2E302F"/>
                </a:solidFill>
                <a:latin typeface="Forum"/>
                <a:ea typeface="Forum"/>
                <a:cs typeface="Forum"/>
                <a:sym typeface="Forum"/>
              </a:endParaRPr>
            </a:p>
            <a:p>
              <a:pPr indent="0" lvl="0" marL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2E302F"/>
                  </a:solidFill>
                  <a:latin typeface="Forum"/>
                  <a:ea typeface="Forum"/>
                  <a:cs typeface="Forum"/>
                  <a:sym typeface="Forum"/>
                </a:rPr>
                <a:t>CHEESE BAKED WITH ROSEMARY</a:t>
              </a:r>
              <a:endParaRPr sz="1100">
                <a:solidFill>
                  <a:srgbClr val="2E302F"/>
                </a:solidFill>
                <a:latin typeface="Forum"/>
                <a:ea typeface="Forum"/>
                <a:cs typeface="Forum"/>
                <a:sym typeface="Forum"/>
              </a:endParaRPr>
            </a:p>
          </p:txBody>
        </p:sp>
      </p:grpSp>
      <p:grpSp>
        <p:nvGrpSpPr>
          <p:cNvPr id="62" name="Google Shape;62;p13"/>
          <p:cNvGrpSpPr/>
          <p:nvPr/>
        </p:nvGrpSpPr>
        <p:grpSpPr>
          <a:xfrm>
            <a:off x="613625" y="4519650"/>
            <a:ext cx="2430300" cy="1108692"/>
            <a:chOff x="613625" y="3258950"/>
            <a:chExt cx="2430300" cy="1108692"/>
          </a:xfrm>
        </p:grpSpPr>
        <p:sp>
          <p:nvSpPr>
            <p:cNvPr id="63" name="Google Shape;63;p13"/>
            <p:cNvSpPr txBox="1"/>
            <p:nvPr/>
          </p:nvSpPr>
          <p:spPr>
            <a:xfrm>
              <a:off x="613875" y="3258950"/>
              <a:ext cx="24297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400">
                  <a:solidFill>
                    <a:srgbClr val="EAB3BC"/>
                  </a:solidFill>
                  <a:latin typeface="Lavishly Yours"/>
                  <a:ea typeface="Lavishly Yours"/>
                  <a:cs typeface="Lavishly Yours"/>
                  <a:sym typeface="Lavishly Yours"/>
                </a:rPr>
                <a:t>Main Dish</a:t>
              </a:r>
              <a:endParaRPr sz="3400">
                <a:solidFill>
                  <a:srgbClr val="EAB3BC"/>
                </a:solidFill>
                <a:latin typeface="Lavishly Yours"/>
                <a:ea typeface="Lavishly Yours"/>
                <a:cs typeface="Lavishly Yours"/>
                <a:sym typeface="Lavishly Yours"/>
              </a:endParaRPr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613625" y="3825842"/>
              <a:ext cx="2430300" cy="54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100">
                  <a:solidFill>
                    <a:srgbClr val="2E302F"/>
                  </a:solidFill>
                  <a:latin typeface="Forum"/>
                  <a:ea typeface="Forum"/>
                  <a:cs typeface="Forum"/>
                  <a:sym typeface="Forum"/>
                </a:rPr>
                <a:t>GOLDEN OCEAN SHRIMP SALAD</a:t>
              </a:r>
              <a:endParaRPr sz="1100">
                <a:solidFill>
                  <a:srgbClr val="2E302F"/>
                </a:solidFill>
                <a:latin typeface="Forum"/>
                <a:ea typeface="Forum"/>
                <a:cs typeface="Forum"/>
                <a:sym typeface="Forum"/>
              </a:endParaRPr>
            </a:p>
            <a:p>
              <a:pPr indent="0" lvl="0" marL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100">
                  <a:solidFill>
                    <a:srgbClr val="2E302F"/>
                  </a:solidFill>
                  <a:latin typeface="Forum"/>
                  <a:ea typeface="Forum"/>
                  <a:cs typeface="Forum"/>
                  <a:sym typeface="Forum"/>
                </a:rPr>
                <a:t>MIX FOR GREENS VINAIGRETTE</a:t>
              </a:r>
              <a:endParaRPr sz="1100">
                <a:solidFill>
                  <a:srgbClr val="2E302F"/>
                </a:solidFill>
                <a:latin typeface="Forum"/>
                <a:ea typeface="Forum"/>
                <a:cs typeface="Forum"/>
                <a:sym typeface="Forum"/>
              </a:endParaRPr>
            </a:p>
            <a:p>
              <a:pPr indent="0" lvl="0" marL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2E302F"/>
                  </a:solidFill>
                  <a:latin typeface="Forum"/>
                  <a:ea typeface="Forum"/>
                  <a:cs typeface="Forum"/>
                  <a:sym typeface="Forum"/>
                </a:rPr>
                <a:t>SPINACH SALAD WITH SOY DRESSING</a:t>
              </a:r>
              <a:endParaRPr sz="1100">
                <a:solidFill>
                  <a:srgbClr val="2E302F"/>
                </a:solidFill>
                <a:latin typeface="Forum"/>
                <a:ea typeface="Forum"/>
                <a:cs typeface="Forum"/>
                <a:sym typeface="Forum"/>
              </a:endParaRPr>
            </a:p>
          </p:txBody>
        </p:sp>
      </p:grpSp>
      <p:grpSp>
        <p:nvGrpSpPr>
          <p:cNvPr id="65" name="Google Shape;65;p13"/>
          <p:cNvGrpSpPr/>
          <p:nvPr/>
        </p:nvGrpSpPr>
        <p:grpSpPr>
          <a:xfrm>
            <a:off x="613625" y="5880275"/>
            <a:ext cx="2430300" cy="1108692"/>
            <a:chOff x="613625" y="3213650"/>
            <a:chExt cx="2430300" cy="1108692"/>
          </a:xfrm>
        </p:grpSpPr>
        <p:sp>
          <p:nvSpPr>
            <p:cNvPr id="66" name="Google Shape;66;p13"/>
            <p:cNvSpPr txBox="1"/>
            <p:nvPr/>
          </p:nvSpPr>
          <p:spPr>
            <a:xfrm>
              <a:off x="613875" y="3213650"/>
              <a:ext cx="24297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400">
                  <a:solidFill>
                    <a:srgbClr val="EAB3BC"/>
                  </a:solidFill>
                  <a:latin typeface="Lavishly Yours"/>
                  <a:ea typeface="Lavishly Yours"/>
                  <a:cs typeface="Lavishly Yours"/>
                  <a:sym typeface="Lavishly Yours"/>
                </a:rPr>
                <a:t>Dessert</a:t>
              </a:r>
              <a:endParaRPr sz="3400">
                <a:solidFill>
                  <a:srgbClr val="EAB3BC"/>
                </a:solidFill>
                <a:latin typeface="Lavishly Yours"/>
                <a:ea typeface="Lavishly Yours"/>
                <a:cs typeface="Lavishly Yours"/>
                <a:sym typeface="Lavishly Yours"/>
              </a:endParaRPr>
            </a:p>
          </p:txBody>
        </p:sp>
        <p:sp>
          <p:nvSpPr>
            <p:cNvPr id="67" name="Google Shape;67;p13"/>
            <p:cNvSpPr txBox="1"/>
            <p:nvPr/>
          </p:nvSpPr>
          <p:spPr>
            <a:xfrm>
              <a:off x="613625" y="3780541"/>
              <a:ext cx="2430300" cy="54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2E302F"/>
                  </a:solidFill>
                  <a:latin typeface="Forum"/>
                  <a:ea typeface="Forum"/>
                  <a:cs typeface="Forum"/>
                  <a:sym typeface="Forum"/>
                </a:rPr>
                <a:t>CHOCOLATE CUPCAKES WITH BERRIES</a:t>
              </a:r>
              <a:endParaRPr sz="1100">
                <a:solidFill>
                  <a:srgbClr val="2E302F"/>
                </a:solidFill>
                <a:latin typeface="Forum"/>
                <a:ea typeface="Forum"/>
                <a:cs typeface="Forum"/>
                <a:sym typeface="Forum"/>
              </a:endParaRPr>
            </a:p>
            <a:p>
              <a:pPr indent="0" lvl="0" marL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2E302F"/>
                  </a:solidFill>
                  <a:latin typeface="Forum"/>
                  <a:ea typeface="Forum"/>
                  <a:cs typeface="Forum"/>
                  <a:sym typeface="Forum"/>
                </a:rPr>
                <a:t>GOLDEN FROSTING CAKE</a:t>
              </a:r>
              <a:endParaRPr sz="1100">
                <a:solidFill>
                  <a:srgbClr val="2E302F"/>
                </a:solidFill>
                <a:latin typeface="Forum"/>
                <a:ea typeface="Forum"/>
                <a:cs typeface="Forum"/>
                <a:sym typeface="Forum"/>
              </a:endParaRPr>
            </a:p>
            <a:p>
              <a:pPr indent="0" lvl="0" marL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2E302F"/>
                  </a:solidFill>
                  <a:latin typeface="Forum"/>
                  <a:ea typeface="Forum"/>
                  <a:cs typeface="Forum"/>
                  <a:sym typeface="Forum"/>
                </a:rPr>
                <a:t>MOUSSE FILLING</a:t>
              </a:r>
              <a:endParaRPr sz="1100">
                <a:solidFill>
                  <a:srgbClr val="2E302F"/>
                </a:solidFill>
                <a:latin typeface="Forum"/>
                <a:ea typeface="Forum"/>
                <a:cs typeface="Forum"/>
                <a:sym typeface="Forum"/>
              </a:endParaRPr>
            </a:p>
          </p:txBody>
        </p:sp>
      </p:grpSp>
      <p:sp>
        <p:nvSpPr>
          <p:cNvPr id="68" name="Google Shape;68;p13"/>
          <p:cNvSpPr txBox="1"/>
          <p:nvPr/>
        </p:nvSpPr>
        <p:spPr>
          <a:xfrm>
            <a:off x="350700" y="7257299"/>
            <a:ext cx="2956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rgbClr val="896882"/>
                </a:solidFill>
                <a:latin typeface="Forum"/>
                <a:ea typeface="Forum"/>
                <a:cs typeface="Forum"/>
                <a:sym typeface="Forum"/>
              </a:rPr>
              <a:t>JAMES + ISABELLA</a:t>
            </a:r>
            <a:endParaRPr sz="2300">
              <a:solidFill>
                <a:srgbClr val="896882"/>
              </a:solidFill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974475" y="7609600"/>
            <a:ext cx="17085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2E302F"/>
                </a:solidFill>
                <a:latin typeface="Forum"/>
                <a:ea typeface="Forum"/>
                <a:cs typeface="Forum"/>
                <a:sym typeface="Forum"/>
              </a:rPr>
              <a:t>27.10.2025</a:t>
            </a:r>
            <a:endParaRPr sz="1100">
              <a:solidFill>
                <a:srgbClr val="2E302F"/>
              </a:solidFill>
              <a:latin typeface="Forum"/>
              <a:ea typeface="Forum"/>
              <a:cs typeface="Forum"/>
              <a:sym typeface="For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