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Raleway"/>
      <p:regular r:id="rId11"/>
      <p:bold r:id="rId12"/>
      <p:italic r:id="rId13"/>
      <p:boldItalic r:id="rId14"/>
    </p:embeddedFont>
    <p:embeddedFont>
      <p:font typeface="Quicksand Medium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747775"/>
          </p15:clr>
        </p15:guide>
        <p15:guide id="2" pos="11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5" Type="http://schemas.openxmlformats.org/officeDocument/2006/relationships/font" Target="fonts/QuicksandMedium-regular.fntdata"/><Relationship Id="rId14" Type="http://schemas.openxmlformats.org/officeDocument/2006/relationships/font" Target="fonts/Raleway-boldItalic.fntdata"/><Relationship Id="rId16" Type="http://schemas.openxmlformats.org/officeDocument/2006/relationships/font" Target="fonts/Quicksan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050"/>
            <a:ext cx="3657600" cy="82326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90600" y="890912"/>
            <a:ext cx="227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3373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 E N U</a:t>
            </a:r>
            <a:endParaRPr sz="3600">
              <a:solidFill>
                <a:srgbClr val="33373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90600" y="1505312"/>
            <a:ext cx="2276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333738"/>
                </a:solidFill>
                <a:latin typeface="Raleway"/>
                <a:ea typeface="Raleway"/>
                <a:cs typeface="Raleway"/>
                <a:sym typeface="Raleway"/>
              </a:rPr>
              <a:t>A N N  +  F R E D </a:t>
            </a:r>
            <a:endParaRPr sz="1250">
              <a:solidFill>
                <a:srgbClr val="3337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548500" y="2198525"/>
            <a:ext cx="2560500" cy="4388388"/>
            <a:chOff x="548500" y="2198525"/>
            <a:chExt cx="2560500" cy="4388388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548500" y="2198525"/>
              <a:ext cx="2560500" cy="772296"/>
              <a:chOff x="548500" y="2198525"/>
              <a:chExt cx="2560500" cy="772296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810450" y="2198525"/>
                <a:ext cx="203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33373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A P P E T I Z E R</a:t>
                </a:r>
                <a:endParaRPr sz="1600">
                  <a:solidFill>
                    <a:srgbClr val="33373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548500" y="2555322"/>
                <a:ext cx="25605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CREAMY RICOTTA POLENTA CAKE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WITH MUSHROOM RAGOUT AND FIRE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ROASTED TOMATO SAUCE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548500" y="3126789"/>
              <a:ext cx="2560500" cy="910896"/>
              <a:chOff x="548500" y="2198525"/>
              <a:chExt cx="2560500" cy="910896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810450" y="2198525"/>
                <a:ext cx="203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33373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S T A R T E R S</a:t>
                </a:r>
                <a:endParaRPr sz="1600">
                  <a:solidFill>
                    <a:srgbClr val="33373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548500" y="2555322"/>
                <a:ext cx="25605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GRILLED FILET WITH RED ONION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MARMALADE SERVED WITH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MASHED POTATOES. 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CARROTS AND BEANS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548500" y="4193653"/>
              <a:ext cx="2560500" cy="772296"/>
              <a:chOff x="548500" y="2198525"/>
              <a:chExt cx="2560500" cy="772296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810450" y="2198525"/>
                <a:ext cx="203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33373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M A I N  C O U R S E</a:t>
                </a:r>
                <a:endParaRPr sz="1600">
                  <a:solidFill>
                    <a:srgbClr val="33373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548500" y="2555322"/>
                <a:ext cx="25605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GRILLED SALMON WITH CITRUS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GRILLED VEGETABLE PAELLA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ASSORTED GRILLED VEGETABLES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548500" y="5121917"/>
              <a:ext cx="2560500" cy="1464996"/>
              <a:chOff x="548500" y="2198525"/>
              <a:chExt cx="2560500" cy="1464996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810450" y="2198525"/>
                <a:ext cx="203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33373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D E S S E R T S</a:t>
                </a:r>
                <a:endParaRPr sz="1600">
                  <a:solidFill>
                    <a:srgbClr val="33373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548500" y="2555322"/>
                <a:ext cx="25605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WEDDING CAKE,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TIERS OF CHOCOLATE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CHIP CAKE AND BANANA CAKE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COFFEE AND TEA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ITALIAN COOKIES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877E78"/>
                    </a:solidFill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AFTER-DINNER LIQUEURS</a:t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877E78"/>
                  </a:solidFill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</p:grpSp>
      </p:grpSp>
      <p:grpSp>
        <p:nvGrpSpPr>
          <p:cNvPr id="70" name="Google Shape;70;p13"/>
          <p:cNvGrpSpPr/>
          <p:nvPr/>
        </p:nvGrpSpPr>
        <p:grpSpPr>
          <a:xfrm>
            <a:off x="-100" y="-1050"/>
            <a:ext cx="1653501" cy="8231700"/>
            <a:chOff x="-100" y="-1050"/>
            <a:chExt cx="1653501" cy="8231700"/>
          </a:xfrm>
        </p:grpSpPr>
        <p:sp>
          <p:nvSpPr>
            <p:cNvPr id="71" name="Google Shape;71;p13"/>
            <p:cNvSpPr/>
            <p:nvPr/>
          </p:nvSpPr>
          <p:spPr>
            <a:xfrm>
              <a:off x="-100" y="-1050"/>
              <a:ext cx="185700" cy="82317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" name="Google Shape;72;p13"/>
            <p:cNvPicPr preferRelativeResize="0"/>
            <p:nvPr/>
          </p:nvPicPr>
          <p:blipFill rotWithShape="1">
            <a:blip r:embed="rId3">
              <a:alphaModFix/>
            </a:blip>
            <a:srcRect b="0" l="52974" r="0" t="65943"/>
            <a:stretch/>
          </p:blipFill>
          <p:spPr>
            <a:xfrm>
              <a:off x="0" y="-1"/>
              <a:ext cx="1653401" cy="14555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13"/>
          <p:cNvGrpSpPr/>
          <p:nvPr/>
        </p:nvGrpSpPr>
        <p:grpSpPr>
          <a:xfrm>
            <a:off x="1350500" y="-1050"/>
            <a:ext cx="2307100" cy="8231700"/>
            <a:chOff x="1350500" y="-1050"/>
            <a:chExt cx="2307100" cy="8231700"/>
          </a:xfrm>
        </p:grpSpPr>
        <p:sp>
          <p:nvSpPr>
            <p:cNvPr id="74" name="Google Shape;74;p13"/>
            <p:cNvSpPr/>
            <p:nvPr/>
          </p:nvSpPr>
          <p:spPr>
            <a:xfrm>
              <a:off x="3471900" y="-1050"/>
              <a:ext cx="185700" cy="82317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13"/>
            <p:cNvPicPr preferRelativeResize="0"/>
            <p:nvPr/>
          </p:nvPicPr>
          <p:blipFill rotWithShape="1">
            <a:blip r:embed="rId4">
              <a:alphaModFix/>
            </a:blip>
            <a:srcRect b="52471" l="0" r="30245" t="0"/>
            <a:stretch/>
          </p:blipFill>
          <p:spPr>
            <a:xfrm>
              <a:off x="1350500" y="5966600"/>
              <a:ext cx="2307100" cy="226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