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  <p:embeddedFont>
      <p:font typeface="Quicksand SemiBo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778">
          <p15:clr>
            <a:srgbClr val="747775"/>
          </p15:clr>
        </p15:guide>
        <p15:guide id="2" pos="850">
          <p15:clr>
            <a:srgbClr val="747775"/>
          </p15:clr>
        </p15:guide>
        <p15:guide id="3" pos="709">
          <p15:clr>
            <a:srgbClr val="747775"/>
          </p15:clr>
        </p15:guide>
        <p15:guide id="4" pos="26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78"/>
        <p:guide pos="850"/>
        <p:guide pos="709"/>
        <p:guide pos="26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nchNine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QuicksandSemiBold-regular.fntdata"/><Relationship Id="rId12" Type="http://schemas.openxmlformats.org/officeDocument/2006/relationships/font" Target="fonts/BenchNin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4" Type="http://schemas.openxmlformats.org/officeDocument/2006/relationships/font" Target="fonts/Quicksa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88793"/>
          <a:stretch/>
        </p:blipFill>
        <p:spPr>
          <a:xfrm>
            <a:off x="2470550" y="-6"/>
            <a:ext cx="2889275" cy="5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07900" y="2377303"/>
            <a:ext cx="2944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N N + F R E D</a:t>
            </a:r>
            <a:endParaRPr sz="2750">
              <a:solidFill>
                <a:srgbClr val="33373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07900" y="2928041"/>
            <a:ext cx="2944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877E78"/>
                </a:solidFill>
                <a:latin typeface="BenchNine"/>
                <a:ea typeface="BenchNine"/>
                <a:cs typeface="BenchNine"/>
                <a:sym typeface="BenchNine"/>
              </a:rPr>
              <a:t>W E D D I N G  C H E C K L I S T</a:t>
            </a:r>
            <a:endParaRPr sz="1600">
              <a:solidFill>
                <a:srgbClr val="877E78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1015475" y="3522678"/>
            <a:ext cx="2644925" cy="3494145"/>
            <a:chOff x="1015475" y="3522678"/>
            <a:chExt cx="2644925" cy="349414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1357899" y="3522678"/>
              <a:ext cx="214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  M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O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H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B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E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F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O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R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 </a:t>
              </a: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E</a:t>
              </a:r>
              <a:endParaRPr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1015475" y="3880833"/>
              <a:ext cx="2491324" cy="184800"/>
              <a:chOff x="1015475" y="3880833"/>
              <a:chExt cx="2491324" cy="184800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1357899" y="3880833"/>
                <a:ext cx="214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hair &amp; makeup times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1015475" y="4197003"/>
              <a:ext cx="2644925" cy="369300"/>
              <a:chOff x="1015475" y="3880842"/>
              <a:chExt cx="2644925" cy="3693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Schedule walk through with your venue assistant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1015475" y="4697673"/>
              <a:ext cx="2491324" cy="184800"/>
              <a:chOff x="1015475" y="3880833"/>
              <a:chExt cx="2491324" cy="1848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1357899" y="3880833"/>
                <a:ext cx="214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Work on seating chart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1015475" y="5013843"/>
              <a:ext cx="2644925" cy="369300"/>
              <a:chOff x="1015475" y="3880842"/>
              <a:chExt cx="2644925" cy="3693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Finalize number of tables 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&amp; centerpieces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1015475" y="5514513"/>
              <a:ext cx="2644925" cy="369300"/>
              <a:chOff x="1015475" y="3880842"/>
              <a:chExt cx="2644925" cy="369300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Write your vows Reviews 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song list with band / Dj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1015475" y="6015183"/>
              <a:ext cx="2491324" cy="184800"/>
              <a:chOff x="1015475" y="3880833"/>
              <a:chExt cx="2491324" cy="1848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1357899" y="3880833"/>
                <a:ext cx="214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Bachelorette Party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1015475" y="6331353"/>
              <a:ext cx="2644925" cy="184800"/>
              <a:chOff x="1015475" y="3880842"/>
              <a:chExt cx="2644925" cy="1848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1357900" y="3880842"/>
                <a:ext cx="2302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Purchase / create guestbook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1015475" y="6647523"/>
              <a:ext cx="2644925" cy="369300"/>
              <a:chOff x="1015475" y="3880842"/>
              <a:chExt cx="2644925" cy="3693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Order wedding programs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&amp; thank-you-cards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" name="Google Shape;84;p13"/>
          <p:cNvGrpSpPr/>
          <p:nvPr/>
        </p:nvGrpSpPr>
        <p:grpSpPr>
          <a:xfrm>
            <a:off x="1015475" y="7319460"/>
            <a:ext cx="2644925" cy="2236287"/>
            <a:chOff x="1015475" y="7319460"/>
            <a:chExt cx="2644925" cy="2236287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357899" y="7319460"/>
              <a:ext cx="214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  W E E K S  B E F O R E</a:t>
              </a:r>
              <a:endParaRPr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1015475" y="7654000"/>
              <a:ext cx="2644925" cy="369300"/>
              <a:chOff x="1015475" y="3880834"/>
              <a:chExt cx="2644925" cy="3693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1357900" y="3880834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Get final headcount to eaterer and any guest allergy details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1015475" y="8164815"/>
              <a:ext cx="2644925" cy="369300"/>
              <a:chOff x="1015475" y="3880842"/>
              <a:chExt cx="2644925" cy="3693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Final dress fitting Pick up 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your dress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1015475" y="8675631"/>
              <a:ext cx="2644925" cy="369300"/>
              <a:chOff x="1015475" y="3880844"/>
              <a:chExt cx="2644925" cy="3693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1357900" y="3880844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Follow up with guests that haven't responded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1015475" y="9186446"/>
              <a:ext cx="2644925" cy="369300"/>
              <a:chOff x="1015475" y="3880842"/>
              <a:chExt cx="2644925" cy="3693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all rental and floral delivery times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>
            <a:off x="4054025" y="3522678"/>
            <a:ext cx="2644925" cy="2697597"/>
            <a:chOff x="4054025" y="3522678"/>
            <a:chExt cx="2644925" cy="2697597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4396449" y="3522678"/>
              <a:ext cx="214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  W E E K  B E F O R E</a:t>
              </a:r>
              <a:endParaRPr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4054025" y="3880833"/>
              <a:ext cx="2491324" cy="184800"/>
              <a:chOff x="1015475" y="3880833"/>
              <a:chExt cx="2491324" cy="1848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1357899" y="3880833"/>
                <a:ext cx="2148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vendors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4054025" y="4201062"/>
              <a:ext cx="2644925" cy="369300"/>
              <a:chOff x="1015475" y="3880842"/>
              <a:chExt cx="2644925" cy="3693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1357900" y="3880842"/>
                <a:ext cx="230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Send out the wedding day schedule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4054025" y="4705790"/>
              <a:ext cx="2491324" cy="369300"/>
              <a:chOff x="1015475" y="3880833"/>
              <a:chExt cx="2491324" cy="369300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1357899" y="3880833"/>
                <a:ext cx="2148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reservations for out-of-town guests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4054025" y="5210518"/>
              <a:ext cx="2644925" cy="184800"/>
              <a:chOff x="1015475" y="3880842"/>
              <a:chExt cx="2644925" cy="184800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1357900" y="3880842"/>
                <a:ext cx="2302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Get hair cut &amp; colored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4054025" y="5530747"/>
              <a:ext cx="2644925" cy="184800"/>
              <a:chOff x="1015475" y="3880842"/>
              <a:chExt cx="2644925" cy="184800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1357900" y="3880842"/>
                <a:ext cx="2302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rehearsal dinner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4054025" y="5850975"/>
              <a:ext cx="2491324" cy="369300"/>
              <a:chOff x="1015475" y="3880833"/>
              <a:chExt cx="2491324" cy="369300"/>
            </a:xfrm>
          </p:grpSpPr>
          <p:sp>
            <p:nvSpPr>
              <p:cNvPr id="116" name="Google Shape;116;p13"/>
              <p:cNvSpPr txBox="1"/>
              <p:nvPr/>
            </p:nvSpPr>
            <p:spPr>
              <a:xfrm>
                <a:off x="1357899" y="3880833"/>
                <a:ext cx="2148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Confirm rehearsal plans with attendants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" name="Google Shape;118;p13"/>
          <p:cNvGrpSpPr/>
          <p:nvPr/>
        </p:nvGrpSpPr>
        <p:grpSpPr>
          <a:xfrm>
            <a:off x="4054025" y="6525078"/>
            <a:ext cx="2833625" cy="1868384"/>
            <a:chOff x="4054025" y="6525078"/>
            <a:chExt cx="2833625" cy="1868384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4396449" y="6525078"/>
              <a:ext cx="214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  D A Y S  B E F O R E</a:t>
              </a:r>
              <a:endParaRPr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grpSp>
          <p:nvGrpSpPr>
            <p:cNvPr id="120" name="Google Shape;120;p13"/>
            <p:cNvGrpSpPr/>
            <p:nvPr/>
          </p:nvGrpSpPr>
          <p:grpSpPr>
            <a:xfrm>
              <a:off x="4054025" y="6883225"/>
              <a:ext cx="2833625" cy="184800"/>
              <a:chOff x="1015475" y="3880825"/>
              <a:chExt cx="2833625" cy="184800"/>
            </a:xfrm>
          </p:grpSpPr>
          <p:sp>
            <p:nvSpPr>
              <p:cNvPr id="121" name="Google Shape;121;p13"/>
              <p:cNvSpPr txBox="1"/>
              <p:nvPr/>
            </p:nvSpPr>
            <p:spPr>
              <a:xfrm>
                <a:off x="1357900" y="3880825"/>
                <a:ext cx="2491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Pack wedding day emergency kit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4054025" y="7215062"/>
              <a:ext cx="2833625" cy="184800"/>
              <a:chOff x="1015475" y="3880854"/>
              <a:chExt cx="2833625" cy="184800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1357900" y="3880854"/>
                <a:ext cx="2491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Manicure &amp; Pedicure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4054025" y="7546262"/>
              <a:ext cx="2833625" cy="184800"/>
              <a:chOff x="1015475" y="3880839"/>
              <a:chExt cx="2833625" cy="184800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1357900" y="3880839"/>
                <a:ext cx="2491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Finalize wedding vows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4054025" y="7877462"/>
              <a:ext cx="2833625" cy="184800"/>
              <a:chOff x="1015475" y="3880843"/>
              <a:chExt cx="2833625" cy="184800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1357900" y="3880843"/>
                <a:ext cx="2491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Give welcome bags to hotel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4054025" y="8208662"/>
              <a:ext cx="2833625" cy="184800"/>
              <a:chOff x="1015475" y="3880837"/>
              <a:chExt cx="2833625" cy="184800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1357900" y="3880837"/>
                <a:ext cx="2491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33738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Get a spray tan / self tanner</a:t>
                </a:r>
                <a:endParaRPr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1015475" y="3918183"/>
                <a:ext cx="110100" cy="11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3337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5" name="Google Shape;135;p13"/>
          <p:cNvSpPr txBox="1"/>
          <p:nvPr/>
        </p:nvSpPr>
        <p:spPr>
          <a:xfrm>
            <a:off x="4396449" y="8732334"/>
            <a:ext cx="214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1  D A Y  B E F O R E</a:t>
            </a:r>
            <a:endParaRPr>
              <a:solidFill>
                <a:srgbClr val="33373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grpSp>
        <p:nvGrpSpPr>
          <p:cNvPr id="136" name="Google Shape;136;p13"/>
          <p:cNvGrpSpPr/>
          <p:nvPr/>
        </p:nvGrpSpPr>
        <p:grpSpPr>
          <a:xfrm>
            <a:off x="4054025" y="9090489"/>
            <a:ext cx="2491324" cy="184800"/>
            <a:chOff x="1015475" y="3880833"/>
            <a:chExt cx="2491324" cy="184800"/>
          </a:xfrm>
        </p:grpSpPr>
        <p:sp>
          <p:nvSpPr>
            <p:cNvPr id="137" name="Google Shape;137;p13"/>
            <p:cNvSpPr txBox="1"/>
            <p:nvPr/>
          </p:nvSpPr>
          <p:spPr>
            <a:xfrm>
              <a:off x="1357899" y="3880833"/>
              <a:ext cx="2148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Give rings to best man</a:t>
              </a:r>
              <a:endParaRPr sz="12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015475" y="3918183"/>
              <a:ext cx="110100" cy="110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3337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4054025" y="9433815"/>
            <a:ext cx="2644925" cy="184800"/>
            <a:chOff x="1015475" y="3880842"/>
            <a:chExt cx="2644925" cy="184800"/>
          </a:xfrm>
        </p:grpSpPr>
        <p:sp>
          <p:nvSpPr>
            <p:cNvPr id="140" name="Google Shape;140;p13"/>
            <p:cNvSpPr txBox="1"/>
            <p:nvPr/>
          </p:nvSpPr>
          <p:spPr>
            <a:xfrm>
              <a:off x="1357900" y="3880842"/>
              <a:ext cx="2302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Attend rehearsal dinner</a:t>
              </a:r>
              <a:endParaRPr sz="12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015475" y="3918183"/>
              <a:ext cx="110100" cy="110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3337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4054025" y="9777141"/>
            <a:ext cx="2644925" cy="184800"/>
            <a:chOff x="1015475" y="3880846"/>
            <a:chExt cx="2644925" cy="184800"/>
          </a:xfrm>
        </p:grpSpPr>
        <p:sp>
          <p:nvSpPr>
            <p:cNvPr id="143" name="Google Shape;143;p13"/>
            <p:cNvSpPr txBox="1"/>
            <p:nvPr/>
          </p:nvSpPr>
          <p:spPr>
            <a:xfrm>
              <a:off x="1357900" y="3880846"/>
              <a:ext cx="2302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Finish packing for honeymoon</a:t>
              </a:r>
              <a:endParaRPr sz="12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1015475" y="3918183"/>
              <a:ext cx="110100" cy="110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3337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200" y="0"/>
            <a:ext cx="3636623" cy="10692000"/>
            <a:chOff x="200" y="0"/>
            <a:chExt cx="3636623" cy="10692000"/>
          </a:xfrm>
        </p:grpSpPr>
        <p:pic>
          <p:nvPicPr>
            <p:cNvPr id="146" name="Google Shape;146;p13"/>
            <p:cNvPicPr preferRelativeResize="0"/>
            <p:nvPr/>
          </p:nvPicPr>
          <p:blipFill rotWithShape="1">
            <a:blip r:embed="rId4">
              <a:alphaModFix/>
            </a:blip>
            <a:srcRect b="0" l="47764" r="0" t="45280"/>
            <a:stretch/>
          </p:blipFill>
          <p:spPr>
            <a:xfrm>
              <a:off x="200" y="0"/>
              <a:ext cx="3636623" cy="280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3"/>
            <p:cNvSpPr/>
            <p:nvPr/>
          </p:nvSpPr>
          <p:spPr>
            <a:xfrm>
              <a:off x="200" y="0"/>
              <a:ext cx="296400" cy="106920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3923375" y="0"/>
            <a:ext cx="3636623" cy="10692000"/>
            <a:chOff x="3923375" y="0"/>
            <a:chExt cx="3636623" cy="10692000"/>
          </a:xfrm>
        </p:grpSpPr>
        <p:pic>
          <p:nvPicPr>
            <p:cNvPr id="149" name="Google Shape;149;p13"/>
            <p:cNvPicPr preferRelativeResize="0"/>
            <p:nvPr/>
          </p:nvPicPr>
          <p:blipFill rotWithShape="1">
            <a:blip r:embed="rId4">
              <a:alphaModFix/>
            </a:blip>
            <a:srcRect b="0" l="47764" r="0" t="45280"/>
            <a:stretch/>
          </p:blipFill>
          <p:spPr>
            <a:xfrm flipH="1">
              <a:off x="3923375" y="0"/>
              <a:ext cx="3636623" cy="280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3"/>
            <p:cNvSpPr/>
            <p:nvPr/>
          </p:nvSpPr>
          <p:spPr>
            <a:xfrm>
              <a:off x="7263400" y="0"/>
              <a:ext cx="296400" cy="106920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