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Lst>
  <p:sldSz cy="10692000" cx="7560000"/>
  <p:notesSz cx="6858000" cy="9144000"/>
  <p:embeddedFontLst>
    <p:embeddedFont>
      <p:font typeface="Abril Fatface"/>
      <p:regular r:id="rId9"/>
    </p:embeddedFont>
    <p:embeddedFont>
      <p:font typeface="Lora SemiBold"/>
      <p:regular r:id="rId10"/>
      <p:bold r:id="rId11"/>
      <p:italic r:id="rId12"/>
      <p:boldItalic r:id="rId13"/>
    </p:embeddedFont>
    <p:embeddedFont>
      <p:font typeface="Lora"/>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LoraSemiBold-bold.fntdata"/><Relationship Id="rId10" Type="http://schemas.openxmlformats.org/officeDocument/2006/relationships/font" Target="fonts/LoraSemiBold-regular.fntdata"/><Relationship Id="rId13" Type="http://schemas.openxmlformats.org/officeDocument/2006/relationships/font" Target="fonts/LoraSemiBold-boldItalic.fntdata"/><Relationship Id="rId12" Type="http://schemas.openxmlformats.org/officeDocument/2006/relationships/font" Target="fonts/LoraSemi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AbrilFatface-regular.fntdata"/><Relationship Id="rId15" Type="http://schemas.openxmlformats.org/officeDocument/2006/relationships/font" Target="fonts/Lora-bold.fntdata"/><Relationship Id="rId14" Type="http://schemas.openxmlformats.org/officeDocument/2006/relationships/font" Target="fonts/Lora-regular.fntdata"/><Relationship Id="rId17" Type="http://schemas.openxmlformats.org/officeDocument/2006/relationships/font" Target="fonts/Lora-boldItalic.fntdata"/><Relationship Id="rId16" Type="http://schemas.openxmlformats.org/officeDocument/2006/relationships/font" Target="fonts/Lora-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e4a634a655_0_82: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e4a634a655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11be024ad8_0_35: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11be024ad8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e4a634a655_0_187: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e4a634a655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uk"/>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3.png"/><Relationship Id="rId10" Type="http://schemas.openxmlformats.org/officeDocument/2006/relationships/image" Target="../media/image1.png"/><Relationship Id="rId9"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image" Target="../media/image8.png"/><Relationship Id="rId8"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4.png"/><Relationship Id="rId6" Type="http://schemas.openxmlformats.org/officeDocument/2006/relationships/image" Target="../media/image9.png"/><Relationship Id="rId7"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8.png"/><Relationship Id="rId5" Type="http://schemas.openxmlformats.org/officeDocument/2006/relationships/image" Target="../media/image10.png"/><Relationship Id="rId6" Type="http://schemas.openxmlformats.org/officeDocument/2006/relationships/image" Target="../media/image15.png"/><Relationship Id="rId7"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9.png"/><Relationship Id="rId5" Type="http://schemas.openxmlformats.org/officeDocument/2006/relationships/image" Target="../media/image17.png"/><Relationship Id="rId6"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0" l="50009" r="0" t="0"/>
          <a:stretch/>
        </p:blipFill>
        <p:spPr>
          <a:xfrm>
            <a:off x="-1" y="0"/>
            <a:ext cx="7560003" cy="10691999"/>
          </a:xfrm>
          <a:prstGeom prst="rect">
            <a:avLst/>
          </a:prstGeom>
          <a:noFill/>
          <a:ln>
            <a:noFill/>
          </a:ln>
        </p:spPr>
      </p:pic>
      <p:grpSp>
        <p:nvGrpSpPr>
          <p:cNvPr id="55" name="Google Shape;55;p13"/>
          <p:cNvGrpSpPr/>
          <p:nvPr/>
        </p:nvGrpSpPr>
        <p:grpSpPr>
          <a:xfrm>
            <a:off x="446742" y="187869"/>
            <a:ext cx="6663265" cy="1065550"/>
            <a:chOff x="446742" y="187869"/>
            <a:chExt cx="6663265" cy="1065550"/>
          </a:xfrm>
        </p:grpSpPr>
        <p:sp>
          <p:nvSpPr>
            <p:cNvPr id="56" name="Google Shape;56;p13"/>
            <p:cNvSpPr txBox="1"/>
            <p:nvPr/>
          </p:nvSpPr>
          <p:spPr>
            <a:xfrm>
              <a:off x="446742" y="313792"/>
              <a:ext cx="2963100" cy="123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800">
                  <a:solidFill>
                    <a:srgbClr val="39332B"/>
                  </a:solidFill>
                  <a:latin typeface="Lora SemiBold"/>
                  <a:ea typeface="Lora SemiBold"/>
                  <a:cs typeface="Lora SemiBold"/>
                  <a:sym typeface="Lora SemiBold"/>
                </a:rPr>
                <a:t>This vintage edition captures the essence of a bygone  </a:t>
              </a:r>
              <a:endParaRPr sz="800">
                <a:solidFill>
                  <a:srgbClr val="39332B"/>
                </a:solidFill>
                <a:latin typeface="Lora SemiBold"/>
                <a:ea typeface="Lora SemiBold"/>
                <a:cs typeface="Lora SemiBold"/>
                <a:sym typeface="Lora SemiBold"/>
              </a:endParaRPr>
            </a:p>
          </p:txBody>
        </p:sp>
        <p:sp>
          <p:nvSpPr>
            <p:cNvPr id="57" name="Google Shape;57;p13"/>
            <p:cNvSpPr txBox="1"/>
            <p:nvPr/>
          </p:nvSpPr>
          <p:spPr>
            <a:xfrm>
              <a:off x="4146892" y="313792"/>
              <a:ext cx="2963100" cy="1230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uk" sz="800">
                  <a:solidFill>
                    <a:srgbClr val="39332B"/>
                  </a:solidFill>
                  <a:latin typeface="Lora SemiBold"/>
                  <a:ea typeface="Lora SemiBold"/>
                  <a:cs typeface="Lora SemiBold"/>
                  <a:sym typeface="Lora SemiBold"/>
                </a:rPr>
                <a:t>era, celebrating the spirit and simplicity of 1884</a:t>
              </a:r>
              <a:endParaRPr sz="800">
                <a:solidFill>
                  <a:srgbClr val="39332B"/>
                </a:solidFill>
                <a:latin typeface="Lora SemiBold"/>
                <a:ea typeface="Lora SemiBold"/>
                <a:cs typeface="Lora SemiBold"/>
                <a:sym typeface="Lora SemiBold"/>
              </a:endParaRPr>
            </a:p>
          </p:txBody>
        </p:sp>
        <p:cxnSp>
          <p:nvCxnSpPr>
            <p:cNvPr id="58" name="Google Shape;58;p13"/>
            <p:cNvCxnSpPr/>
            <p:nvPr/>
          </p:nvCxnSpPr>
          <p:spPr>
            <a:xfrm>
              <a:off x="449575" y="531295"/>
              <a:ext cx="2862900" cy="0"/>
            </a:xfrm>
            <a:prstGeom prst="straightConnector1">
              <a:avLst/>
            </a:prstGeom>
            <a:noFill/>
            <a:ln cap="flat" cmpd="sng" w="9525">
              <a:solidFill>
                <a:srgbClr val="39332B"/>
              </a:solidFill>
              <a:prstDash val="solid"/>
              <a:round/>
              <a:headEnd len="med" w="med" type="none"/>
              <a:tailEnd len="med" w="med" type="none"/>
            </a:ln>
          </p:spPr>
        </p:cxnSp>
        <p:cxnSp>
          <p:nvCxnSpPr>
            <p:cNvPr id="59" name="Google Shape;59;p13"/>
            <p:cNvCxnSpPr/>
            <p:nvPr/>
          </p:nvCxnSpPr>
          <p:spPr>
            <a:xfrm>
              <a:off x="449575" y="1104945"/>
              <a:ext cx="2862900" cy="0"/>
            </a:xfrm>
            <a:prstGeom prst="straightConnector1">
              <a:avLst/>
            </a:prstGeom>
            <a:noFill/>
            <a:ln cap="flat" cmpd="sng" w="9525">
              <a:solidFill>
                <a:srgbClr val="39332B"/>
              </a:solidFill>
              <a:prstDash val="solid"/>
              <a:round/>
              <a:headEnd len="med" w="med" type="none"/>
              <a:tailEnd len="med" w="med" type="none"/>
            </a:ln>
          </p:spPr>
        </p:cxnSp>
        <p:cxnSp>
          <p:nvCxnSpPr>
            <p:cNvPr id="60" name="Google Shape;60;p13"/>
            <p:cNvCxnSpPr/>
            <p:nvPr/>
          </p:nvCxnSpPr>
          <p:spPr>
            <a:xfrm>
              <a:off x="449575" y="1150945"/>
              <a:ext cx="2862900" cy="0"/>
            </a:xfrm>
            <a:prstGeom prst="straightConnector1">
              <a:avLst/>
            </a:prstGeom>
            <a:noFill/>
            <a:ln cap="flat" cmpd="sng" w="9525">
              <a:solidFill>
                <a:srgbClr val="39332B"/>
              </a:solidFill>
              <a:prstDash val="solid"/>
              <a:round/>
              <a:headEnd len="med" w="med" type="none"/>
              <a:tailEnd len="med" w="med" type="none"/>
            </a:ln>
          </p:spPr>
        </p:cxnSp>
        <p:sp>
          <p:nvSpPr>
            <p:cNvPr id="61" name="Google Shape;61;p13"/>
            <p:cNvSpPr/>
            <p:nvPr/>
          </p:nvSpPr>
          <p:spPr>
            <a:xfrm>
              <a:off x="449575" y="628875"/>
              <a:ext cx="2830078" cy="380575"/>
            </a:xfrm>
            <a:prstGeom prst="rect">
              <a:avLst/>
            </a:prstGeom>
          </p:spPr>
          <p:txBody>
            <a:bodyPr>
              <a:prstTxWarp prst="textPlain"/>
            </a:bodyPr>
            <a:lstStyle/>
            <a:p>
              <a:pPr lvl="0" algn="ctr"/>
              <a:r>
                <a:rPr b="0" i="0">
                  <a:ln cap="flat" cmpd="sng" w="9525">
                    <a:solidFill>
                      <a:srgbClr val="FCDBB0"/>
                    </a:solidFill>
                    <a:prstDash val="solid"/>
                    <a:round/>
                    <a:headEnd len="sm" w="sm" type="none"/>
                    <a:tailEnd len="sm" w="sm" type="none"/>
                  </a:ln>
                  <a:solidFill>
                    <a:srgbClr val="271A13"/>
                  </a:solidFill>
                  <a:latin typeface="Abril Fatface"/>
                </a:rPr>
                <a:t>THE DAILY</a:t>
              </a:r>
            </a:p>
          </p:txBody>
        </p:sp>
        <p:cxnSp>
          <p:nvCxnSpPr>
            <p:cNvPr id="62" name="Google Shape;62;p13"/>
            <p:cNvCxnSpPr/>
            <p:nvPr/>
          </p:nvCxnSpPr>
          <p:spPr>
            <a:xfrm>
              <a:off x="4247100" y="1104945"/>
              <a:ext cx="2862900" cy="0"/>
            </a:xfrm>
            <a:prstGeom prst="straightConnector1">
              <a:avLst/>
            </a:prstGeom>
            <a:noFill/>
            <a:ln cap="flat" cmpd="sng" w="9525">
              <a:solidFill>
                <a:srgbClr val="39332B"/>
              </a:solidFill>
              <a:prstDash val="solid"/>
              <a:round/>
              <a:headEnd len="med" w="med" type="none"/>
              <a:tailEnd len="med" w="med" type="none"/>
            </a:ln>
          </p:spPr>
        </p:cxnSp>
        <p:cxnSp>
          <p:nvCxnSpPr>
            <p:cNvPr id="63" name="Google Shape;63;p13"/>
            <p:cNvCxnSpPr/>
            <p:nvPr/>
          </p:nvCxnSpPr>
          <p:spPr>
            <a:xfrm>
              <a:off x="4247100" y="1150945"/>
              <a:ext cx="2862900" cy="0"/>
            </a:xfrm>
            <a:prstGeom prst="straightConnector1">
              <a:avLst/>
            </a:prstGeom>
            <a:noFill/>
            <a:ln cap="flat" cmpd="sng" w="9525">
              <a:solidFill>
                <a:srgbClr val="39332B"/>
              </a:solidFill>
              <a:prstDash val="solid"/>
              <a:round/>
              <a:headEnd len="med" w="med" type="none"/>
              <a:tailEnd len="med" w="med" type="none"/>
            </a:ln>
          </p:spPr>
        </p:cxnSp>
        <p:sp>
          <p:nvSpPr>
            <p:cNvPr id="64" name="Google Shape;64;p13"/>
            <p:cNvSpPr/>
            <p:nvPr/>
          </p:nvSpPr>
          <p:spPr>
            <a:xfrm>
              <a:off x="4247100" y="628875"/>
              <a:ext cx="2862907" cy="388650"/>
            </a:xfrm>
            <a:prstGeom prst="rect">
              <a:avLst/>
            </a:prstGeom>
          </p:spPr>
          <p:txBody>
            <a:bodyPr>
              <a:prstTxWarp prst="textPlain"/>
            </a:bodyPr>
            <a:lstStyle/>
            <a:p>
              <a:pPr lvl="0" algn="ctr"/>
              <a:r>
                <a:rPr b="0" i="0">
                  <a:ln cap="flat" cmpd="sng" w="9525">
                    <a:solidFill>
                      <a:srgbClr val="FCDBB0"/>
                    </a:solidFill>
                    <a:prstDash val="solid"/>
                    <a:round/>
                    <a:headEnd len="sm" w="sm" type="none"/>
                    <a:tailEnd len="sm" w="sm" type="none"/>
                  </a:ln>
                  <a:solidFill>
                    <a:srgbClr val="271A13"/>
                  </a:solidFill>
                  <a:latin typeface="Abril Fatface"/>
                </a:rPr>
                <a:t>CHRONICLE</a:t>
              </a:r>
            </a:p>
          </p:txBody>
        </p:sp>
        <p:pic>
          <p:nvPicPr>
            <p:cNvPr id="65" name="Google Shape;65;p13"/>
            <p:cNvPicPr preferRelativeResize="0"/>
            <p:nvPr/>
          </p:nvPicPr>
          <p:blipFill>
            <a:blip r:embed="rId4">
              <a:alphaModFix/>
            </a:blip>
            <a:stretch>
              <a:fillRect/>
            </a:stretch>
          </p:blipFill>
          <p:spPr>
            <a:xfrm>
              <a:off x="3323525" y="187869"/>
              <a:ext cx="879700" cy="1065550"/>
            </a:xfrm>
            <a:prstGeom prst="rect">
              <a:avLst/>
            </a:prstGeom>
            <a:noFill/>
            <a:ln>
              <a:noFill/>
            </a:ln>
          </p:spPr>
        </p:pic>
      </p:grpSp>
      <p:grpSp>
        <p:nvGrpSpPr>
          <p:cNvPr id="66" name="Google Shape;66;p13"/>
          <p:cNvGrpSpPr/>
          <p:nvPr/>
        </p:nvGrpSpPr>
        <p:grpSpPr>
          <a:xfrm>
            <a:off x="450000" y="1298700"/>
            <a:ext cx="6660000" cy="292500"/>
            <a:chOff x="450000" y="1298700"/>
            <a:chExt cx="6660000" cy="292500"/>
          </a:xfrm>
        </p:grpSpPr>
        <p:sp>
          <p:nvSpPr>
            <p:cNvPr id="67" name="Google Shape;67;p13"/>
            <p:cNvSpPr txBox="1"/>
            <p:nvPr/>
          </p:nvSpPr>
          <p:spPr>
            <a:xfrm>
              <a:off x="1538250" y="1298700"/>
              <a:ext cx="4483500" cy="2925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uk" sz="1900">
                  <a:solidFill>
                    <a:srgbClr val="271A13"/>
                  </a:solidFill>
                  <a:latin typeface="Lora"/>
                  <a:ea typeface="Lora"/>
                  <a:cs typeface="Lora"/>
                  <a:sym typeface="Lora"/>
                </a:rPr>
                <a:t>WORLD NEWS GLOBAL HEADLINES</a:t>
              </a:r>
              <a:endParaRPr b="1" sz="1900">
                <a:solidFill>
                  <a:srgbClr val="271A13"/>
                </a:solidFill>
                <a:latin typeface="Lora"/>
                <a:ea typeface="Lora"/>
                <a:cs typeface="Lora"/>
                <a:sym typeface="Lora"/>
              </a:endParaRPr>
            </a:p>
          </p:txBody>
        </p:sp>
        <p:pic>
          <p:nvPicPr>
            <p:cNvPr id="68" name="Google Shape;68;p13"/>
            <p:cNvPicPr preferRelativeResize="0"/>
            <p:nvPr/>
          </p:nvPicPr>
          <p:blipFill>
            <a:blip r:embed="rId5">
              <a:alphaModFix/>
            </a:blip>
            <a:stretch>
              <a:fillRect/>
            </a:stretch>
          </p:blipFill>
          <p:spPr>
            <a:xfrm>
              <a:off x="450000" y="1362950"/>
              <a:ext cx="1138375" cy="164000"/>
            </a:xfrm>
            <a:prstGeom prst="rect">
              <a:avLst/>
            </a:prstGeom>
            <a:noFill/>
            <a:ln>
              <a:noFill/>
            </a:ln>
          </p:spPr>
        </p:pic>
        <p:pic>
          <p:nvPicPr>
            <p:cNvPr id="69" name="Google Shape;69;p13"/>
            <p:cNvPicPr preferRelativeResize="0"/>
            <p:nvPr/>
          </p:nvPicPr>
          <p:blipFill>
            <a:blip r:embed="rId5">
              <a:alphaModFix/>
            </a:blip>
            <a:stretch>
              <a:fillRect/>
            </a:stretch>
          </p:blipFill>
          <p:spPr>
            <a:xfrm flipH="1">
              <a:off x="5971625" y="1362950"/>
              <a:ext cx="1138375" cy="164000"/>
            </a:xfrm>
            <a:prstGeom prst="rect">
              <a:avLst/>
            </a:prstGeom>
            <a:noFill/>
            <a:ln>
              <a:noFill/>
            </a:ln>
          </p:spPr>
        </p:pic>
      </p:grpSp>
      <p:grpSp>
        <p:nvGrpSpPr>
          <p:cNvPr id="70" name="Google Shape;70;p13"/>
          <p:cNvGrpSpPr/>
          <p:nvPr/>
        </p:nvGrpSpPr>
        <p:grpSpPr>
          <a:xfrm>
            <a:off x="444500" y="1742310"/>
            <a:ext cx="1644600" cy="8403740"/>
            <a:chOff x="444500" y="1742310"/>
            <a:chExt cx="1644600" cy="8403740"/>
          </a:xfrm>
        </p:grpSpPr>
        <p:grpSp>
          <p:nvGrpSpPr>
            <p:cNvPr id="71" name="Google Shape;71;p13"/>
            <p:cNvGrpSpPr/>
            <p:nvPr/>
          </p:nvGrpSpPr>
          <p:grpSpPr>
            <a:xfrm>
              <a:off x="599971" y="1742310"/>
              <a:ext cx="1335548" cy="1335548"/>
              <a:chOff x="585925" y="1705225"/>
              <a:chExt cx="1363500" cy="1363500"/>
            </a:xfrm>
          </p:grpSpPr>
          <p:pic>
            <p:nvPicPr>
              <p:cNvPr id="72" name="Google Shape;72;p13"/>
              <p:cNvPicPr preferRelativeResize="0"/>
              <p:nvPr/>
            </p:nvPicPr>
            <p:blipFill>
              <a:blip r:embed="rId6">
                <a:alphaModFix/>
              </a:blip>
              <a:stretch>
                <a:fillRect/>
              </a:stretch>
            </p:blipFill>
            <p:spPr>
              <a:xfrm>
                <a:off x="640362" y="1759662"/>
                <a:ext cx="1254575" cy="1254575"/>
              </a:xfrm>
              <a:prstGeom prst="rect">
                <a:avLst/>
              </a:prstGeom>
              <a:noFill/>
              <a:ln>
                <a:noFill/>
              </a:ln>
            </p:spPr>
          </p:pic>
          <p:sp>
            <p:nvSpPr>
              <p:cNvPr id="73" name="Google Shape;73;p13"/>
              <p:cNvSpPr/>
              <p:nvPr/>
            </p:nvSpPr>
            <p:spPr>
              <a:xfrm>
                <a:off x="585925" y="1705225"/>
                <a:ext cx="1363500" cy="1363500"/>
              </a:xfrm>
              <a:prstGeom prst="ellipse">
                <a:avLst/>
              </a:prstGeom>
              <a:noFill/>
              <a:ln cap="flat" cmpd="sng" w="19050">
                <a:solidFill>
                  <a:srgbClr val="271A1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74" name="Google Shape;74;p13"/>
            <p:cNvSpPr txBox="1"/>
            <p:nvPr/>
          </p:nvSpPr>
          <p:spPr>
            <a:xfrm>
              <a:off x="444500" y="3188550"/>
              <a:ext cx="1644600" cy="831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800">
                  <a:solidFill>
                    <a:srgbClr val="271A13"/>
                  </a:solidFill>
                  <a:latin typeface="Abril Fatface"/>
                  <a:ea typeface="Abril Fatface"/>
                  <a:cs typeface="Abril Fatface"/>
                  <a:sym typeface="Abril Fatface"/>
                </a:rPr>
                <a:t>CAPTAIN JONATHAN HARRINGTON</a:t>
              </a:r>
              <a:endParaRPr sz="1800">
                <a:solidFill>
                  <a:srgbClr val="271A13"/>
                </a:solidFill>
                <a:latin typeface="Abril Fatface"/>
                <a:ea typeface="Abril Fatface"/>
                <a:cs typeface="Abril Fatface"/>
                <a:sym typeface="Abril Fatface"/>
              </a:endParaRPr>
            </a:p>
          </p:txBody>
        </p:sp>
        <p:sp>
          <p:nvSpPr>
            <p:cNvPr id="75" name="Google Shape;75;p13"/>
            <p:cNvSpPr txBox="1"/>
            <p:nvPr/>
          </p:nvSpPr>
          <p:spPr>
            <a:xfrm>
              <a:off x="444500" y="4074703"/>
              <a:ext cx="1644600" cy="277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900">
                  <a:solidFill>
                    <a:srgbClr val="271A13"/>
                  </a:solidFill>
                  <a:latin typeface="Lora SemiBold"/>
                  <a:ea typeface="Lora SemiBold"/>
                  <a:cs typeface="Lora SemiBold"/>
                  <a:sym typeface="Lora SemiBold"/>
                </a:rPr>
                <a:t>Master of the Sea: Captain Jonathan Harrington</a:t>
              </a:r>
              <a:endParaRPr sz="900">
                <a:solidFill>
                  <a:srgbClr val="271A13"/>
                </a:solidFill>
                <a:latin typeface="Lora SemiBold"/>
                <a:ea typeface="Lora SemiBold"/>
                <a:cs typeface="Lora SemiBold"/>
                <a:sym typeface="Lora SemiBold"/>
              </a:endParaRPr>
            </a:p>
          </p:txBody>
        </p:sp>
        <p:sp>
          <p:nvSpPr>
            <p:cNvPr id="76" name="Google Shape;76;p13"/>
            <p:cNvSpPr txBox="1"/>
            <p:nvPr/>
          </p:nvSpPr>
          <p:spPr>
            <a:xfrm>
              <a:off x="502100" y="4481750"/>
              <a:ext cx="1529700" cy="56643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Clr>
                  <a:schemeClr val="dk1"/>
                </a:buClr>
                <a:buSzPts val="1100"/>
                <a:buFont typeface="Arial"/>
                <a:buNone/>
              </a:pPr>
              <a:r>
                <a:rPr lang="uk" sz="800">
                  <a:solidFill>
                    <a:srgbClr val="271A13"/>
                  </a:solidFill>
                  <a:latin typeface="Lora SemiBold"/>
                  <a:ea typeface="Lora SemiBold"/>
                  <a:cs typeface="Lora SemiBold"/>
                  <a:sym typeface="Lora SemiBold"/>
                </a:rPr>
                <a:t>    </a:t>
              </a:r>
              <a:r>
                <a:rPr lang="uk" sz="800">
                  <a:solidFill>
                    <a:srgbClr val="271A13"/>
                  </a:solidFill>
                  <a:latin typeface="Lora SemiBold"/>
                  <a:ea typeface="Lora SemiBold"/>
                  <a:cs typeface="Lora SemiBold"/>
                  <a:sym typeface="Lora SemiBold"/>
                </a:rPr>
                <a:t>By Margaret T. Fielding - In an era where steamships dominate the oceans, few captains command as much respect and admiration as Captain Jonathan Harrington of the SS Endeavor. Born into a family of sailors in Portsmouth, Harrington's life has been intricately linked with the sea from a young age. By Margaret T. Fielding - In an era where steamships dominate the oceans, few captains command as much respect and admiration as Captain Jonathan Harrington of the SS Endeavor. Born into a family of sailors in Portsmouth, Harrington's life has been intricately linked with the sea from a young age.</a:t>
              </a:r>
              <a:endParaRPr sz="800">
                <a:solidFill>
                  <a:srgbClr val="271A13"/>
                </a:solidFill>
                <a:latin typeface="Lora SemiBold"/>
                <a:ea typeface="Lora SemiBold"/>
                <a:cs typeface="Lora SemiBold"/>
                <a:sym typeface="Lora SemiBold"/>
              </a:endParaRPr>
            </a:p>
            <a:p>
              <a:pPr indent="0" lvl="0" marL="0" rtl="0" algn="just">
                <a:spcBef>
                  <a:spcPts val="0"/>
                </a:spcBef>
                <a:spcAft>
                  <a:spcPts val="0"/>
                </a:spcAft>
                <a:buClr>
                  <a:schemeClr val="dk1"/>
                </a:buClr>
                <a:buSzPts val="1100"/>
                <a:buFont typeface="Arial"/>
                <a:buNone/>
              </a:pPr>
              <a:r>
                <a:t/>
              </a:r>
              <a:endParaRPr sz="800">
                <a:solidFill>
                  <a:srgbClr val="271A13"/>
                </a:solidFill>
                <a:latin typeface="Lora SemiBold"/>
                <a:ea typeface="Lora SemiBold"/>
                <a:cs typeface="Lora SemiBold"/>
                <a:sym typeface="Lora SemiBold"/>
              </a:endParaRPr>
            </a:p>
            <a:p>
              <a:pPr indent="0" lvl="0" marL="0" rtl="0" algn="just">
                <a:spcBef>
                  <a:spcPts val="0"/>
                </a:spcBef>
                <a:spcAft>
                  <a:spcPts val="0"/>
                </a:spcAft>
                <a:buClr>
                  <a:schemeClr val="dk1"/>
                </a:buClr>
                <a:buSzPts val="1100"/>
                <a:buFont typeface="Arial"/>
                <a:buNone/>
              </a:pPr>
              <a:r>
                <a:rPr lang="uk" sz="800">
                  <a:solidFill>
                    <a:srgbClr val="271A13"/>
                  </a:solidFill>
                  <a:latin typeface="Lora SemiBold"/>
                  <a:ea typeface="Lora SemiBold"/>
                  <a:cs typeface="Lora SemiBold"/>
                  <a:sym typeface="Lora SemiBold"/>
                </a:rPr>
                <a:t>  </a:t>
              </a:r>
              <a:r>
                <a:rPr lang="uk" sz="800">
                  <a:solidFill>
                    <a:srgbClr val="271A13"/>
                  </a:solidFill>
                  <a:latin typeface="Lora SemiBold"/>
                  <a:ea typeface="Lora SemiBold"/>
                  <a:cs typeface="Lora SemiBold"/>
                  <a:sym typeface="Lora SemiBold"/>
                </a:rPr>
                <a:t>Captain    Harrington's seafaring journey began at the tender age of 14, when he joined his father's merchant vessel as a cabin boy. </a:t>
              </a:r>
              <a:endParaRPr sz="800">
                <a:solidFill>
                  <a:srgbClr val="271A13"/>
                </a:solidFill>
                <a:latin typeface="Lora SemiBold"/>
                <a:ea typeface="Lora SemiBold"/>
                <a:cs typeface="Lora SemiBold"/>
                <a:sym typeface="Lora SemiBold"/>
              </a:endParaRPr>
            </a:p>
            <a:p>
              <a:pPr indent="0" lvl="0" marL="0" rtl="0" algn="just">
                <a:spcBef>
                  <a:spcPts val="0"/>
                </a:spcBef>
                <a:spcAft>
                  <a:spcPts val="0"/>
                </a:spcAft>
                <a:buClr>
                  <a:schemeClr val="dk1"/>
                </a:buClr>
                <a:buSzPts val="1100"/>
                <a:buFont typeface="Arial"/>
                <a:buNone/>
              </a:pPr>
              <a:r>
                <a:t/>
              </a:r>
              <a:endParaRPr sz="800">
                <a:solidFill>
                  <a:srgbClr val="271A13"/>
                </a:solidFill>
                <a:latin typeface="Lora SemiBold"/>
                <a:ea typeface="Lora SemiBold"/>
                <a:cs typeface="Lora SemiBold"/>
                <a:sym typeface="Lora SemiBold"/>
              </a:endParaRPr>
            </a:p>
            <a:p>
              <a:pPr indent="0" lvl="0" marL="0" rtl="0" algn="just">
                <a:spcBef>
                  <a:spcPts val="0"/>
                </a:spcBef>
                <a:spcAft>
                  <a:spcPts val="0"/>
                </a:spcAft>
                <a:buClr>
                  <a:schemeClr val="dk1"/>
                </a:buClr>
                <a:buSzPts val="1100"/>
                <a:buFont typeface="Arial"/>
                <a:buNone/>
              </a:pPr>
              <a:r>
                <a:rPr lang="uk" sz="800">
                  <a:solidFill>
                    <a:srgbClr val="271A13"/>
                  </a:solidFill>
                  <a:latin typeface="Lora SemiBold"/>
                  <a:ea typeface="Lora SemiBold"/>
                  <a:cs typeface="Lora SemiBold"/>
                  <a:sym typeface="Lora SemiBold"/>
                </a:rPr>
                <a:t>    </a:t>
              </a:r>
              <a:r>
                <a:rPr lang="uk" sz="800">
                  <a:solidFill>
                    <a:srgbClr val="271A13"/>
                  </a:solidFill>
                  <a:latin typeface="Lora SemiBold"/>
                  <a:ea typeface="Lora SemiBold"/>
                  <a:cs typeface="Lora SemiBold"/>
                  <a:sym typeface="Lora SemiBold"/>
                </a:rPr>
                <a:t>Over the years, he climbed the ranks, demonstrating exceptional skill and unwavering dedication. By 25, he had earned his first command.</a:t>
              </a:r>
              <a:endParaRPr sz="800">
                <a:solidFill>
                  <a:srgbClr val="271A13"/>
                </a:solidFill>
                <a:latin typeface="Lora SemiBold"/>
                <a:ea typeface="Lora SemiBold"/>
                <a:cs typeface="Lora SemiBold"/>
                <a:sym typeface="Lora SemiBold"/>
              </a:endParaRPr>
            </a:p>
            <a:p>
              <a:pPr indent="0" lvl="0" marL="0" rtl="0" algn="just">
                <a:spcBef>
                  <a:spcPts val="0"/>
                </a:spcBef>
                <a:spcAft>
                  <a:spcPts val="0"/>
                </a:spcAft>
                <a:buClr>
                  <a:schemeClr val="dk1"/>
                </a:buClr>
                <a:buSzPts val="1100"/>
                <a:buFont typeface="Arial"/>
                <a:buNone/>
              </a:pPr>
              <a:r>
                <a:t/>
              </a:r>
              <a:endParaRPr sz="800">
                <a:solidFill>
                  <a:srgbClr val="271A13"/>
                </a:solidFill>
                <a:latin typeface="Lora SemiBold"/>
                <a:ea typeface="Lora SemiBold"/>
                <a:cs typeface="Lora SemiBold"/>
                <a:sym typeface="Lora SemiBold"/>
              </a:endParaRPr>
            </a:p>
            <a:p>
              <a:pPr indent="0" lvl="0" marL="0" rtl="0" algn="just">
                <a:spcBef>
                  <a:spcPts val="0"/>
                </a:spcBef>
                <a:spcAft>
                  <a:spcPts val="0"/>
                </a:spcAft>
                <a:buNone/>
              </a:pPr>
              <a:r>
                <a:rPr lang="uk" sz="800">
                  <a:solidFill>
                    <a:srgbClr val="271A13"/>
                  </a:solidFill>
                  <a:latin typeface="Lora SemiBold"/>
                  <a:ea typeface="Lora SemiBold"/>
                  <a:cs typeface="Lora SemiBold"/>
                  <a:sym typeface="Lora SemiBold"/>
                </a:rPr>
                <a:t>    </a:t>
              </a:r>
              <a:r>
                <a:rPr lang="uk" sz="800">
                  <a:solidFill>
                    <a:srgbClr val="271A13"/>
                  </a:solidFill>
                  <a:latin typeface="Lora SemiBold"/>
                  <a:ea typeface="Lora SemiBold"/>
                  <a:cs typeface="Lora SemiBold"/>
                  <a:sym typeface="Lora SemiBold"/>
                </a:rPr>
                <a:t>By Margaret T. Fielding - In an era where steamships dominate the oceans, few captains command as much respect and admiration as Captain Jonathan Harrington of the SS Endeavor. Born into a family of sailors in Portsmouth, Harrington's life has been intricately linked with the sea from a young age.</a:t>
              </a:r>
              <a:endParaRPr sz="800">
                <a:solidFill>
                  <a:srgbClr val="271A13"/>
                </a:solidFill>
                <a:latin typeface="Lora SemiBold"/>
                <a:ea typeface="Lora SemiBold"/>
                <a:cs typeface="Lora SemiBold"/>
                <a:sym typeface="Lora SemiBold"/>
              </a:endParaRPr>
            </a:p>
          </p:txBody>
        </p:sp>
      </p:grpSp>
      <p:grpSp>
        <p:nvGrpSpPr>
          <p:cNvPr id="77" name="Google Shape;77;p13"/>
          <p:cNvGrpSpPr/>
          <p:nvPr/>
        </p:nvGrpSpPr>
        <p:grpSpPr>
          <a:xfrm>
            <a:off x="2105925" y="1717250"/>
            <a:ext cx="3380400" cy="5351200"/>
            <a:chOff x="2105925" y="1717250"/>
            <a:chExt cx="3380400" cy="5351200"/>
          </a:xfrm>
        </p:grpSpPr>
        <p:pic>
          <p:nvPicPr>
            <p:cNvPr id="78" name="Google Shape;78;p13"/>
            <p:cNvPicPr preferRelativeResize="0"/>
            <p:nvPr/>
          </p:nvPicPr>
          <p:blipFill>
            <a:blip r:embed="rId7">
              <a:alphaModFix/>
            </a:blip>
            <a:stretch>
              <a:fillRect/>
            </a:stretch>
          </p:blipFill>
          <p:spPr>
            <a:xfrm>
              <a:off x="2181100" y="1717250"/>
              <a:ext cx="3217249" cy="2406101"/>
            </a:xfrm>
            <a:prstGeom prst="rect">
              <a:avLst/>
            </a:prstGeom>
            <a:noFill/>
            <a:ln>
              <a:noFill/>
            </a:ln>
          </p:spPr>
        </p:pic>
        <p:sp>
          <p:nvSpPr>
            <p:cNvPr id="79" name="Google Shape;79;p13"/>
            <p:cNvSpPr txBox="1"/>
            <p:nvPr/>
          </p:nvSpPr>
          <p:spPr>
            <a:xfrm>
              <a:off x="2187600" y="4218936"/>
              <a:ext cx="32172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900">
                  <a:solidFill>
                    <a:srgbClr val="271A13"/>
                  </a:solidFill>
                  <a:latin typeface="Lora SemiBold"/>
                  <a:ea typeface="Lora SemiBold"/>
                  <a:cs typeface="Lora SemiBold"/>
                  <a:sym typeface="Lora SemiBold"/>
                </a:rPr>
                <a:t>The Marvel of Modern Transport: The Steam Train</a:t>
              </a:r>
              <a:endParaRPr sz="900">
                <a:solidFill>
                  <a:srgbClr val="271A13"/>
                </a:solidFill>
                <a:latin typeface="Lora SemiBold"/>
                <a:ea typeface="Lora SemiBold"/>
                <a:cs typeface="Lora SemiBold"/>
                <a:sym typeface="Lora SemiBold"/>
              </a:endParaRPr>
            </a:p>
          </p:txBody>
        </p:sp>
        <p:sp>
          <p:nvSpPr>
            <p:cNvPr id="80" name="Google Shape;80;p13"/>
            <p:cNvSpPr txBox="1"/>
            <p:nvPr/>
          </p:nvSpPr>
          <p:spPr>
            <a:xfrm>
              <a:off x="2105925" y="4469600"/>
              <a:ext cx="3380400" cy="5850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chemeClr val="dk1"/>
                </a:buClr>
                <a:buSzPts val="1100"/>
                <a:buFont typeface="Arial"/>
                <a:buNone/>
              </a:pPr>
              <a:r>
                <a:rPr b="1" lang="uk" sz="1900">
                  <a:solidFill>
                    <a:srgbClr val="271A13"/>
                  </a:solidFill>
                  <a:latin typeface="Lora"/>
                  <a:ea typeface="Lora"/>
                  <a:cs typeface="Lora"/>
                  <a:sym typeface="Lora"/>
                </a:rPr>
                <a:t>THE MARVEL OF MODERN</a:t>
              </a:r>
              <a:endParaRPr b="1" sz="1900">
                <a:solidFill>
                  <a:srgbClr val="271A13"/>
                </a:solidFill>
                <a:latin typeface="Lora"/>
                <a:ea typeface="Lora"/>
                <a:cs typeface="Lora"/>
                <a:sym typeface="Lora"/>
              </a:endParaRPr>
            </a:p>
            <a:p>
              <a:pPr indent="0" lvl="0" marL="0" rtl="0" algn="ctr">
                <a:spcBef>
                  <a:spcPts val="0"/>
                </a:spcBef>
                <a:spcAft>
                  <a:spcPts val="0"/>
                </a:spcAft>
                <a:buNone/>
              </a:pPr>
              <a:r>
                <a:rPr b="1" lang="uk" sz="1900">
                  <a:solidFill>
                    <a:srgbClr val="271A13"/>
                  </a:solidFill>
                  <a:latin typeface="Lora"/>
                  <a:ea typeface="Lora"/>
                  <a:cs typeface="Lora"/>
                  <a:sym typeface="Lora"/>
                </a:rPr>
                <a:t>TRANSPORT: THE TRAIN</a:t>
              </a:r>
              <a:endParaRPr b="1" sz="1900">
                <a:solidFill>
                  <a:srgbClr val="271A13"/>
                </a:solidFill>
                <a:latin typeface="Lora"/>
                <a:ea typeface="Lora"/>
                <a:cs typeface="Lora"/>
                <a:sym typeface="Lora"/>
              </a:endParaRPr>
            </a:p>
          </p:txBody>
        </p:sp>
        <p:sp>
          <p:nvSpPr>
            <p:cNvPr id="81" name="Google Shape;81;p13"/>
            <p:cNvSpPr txBox="1"/>
            <p:nvPr/>
          </p:nvSpPr>
          <p:spPr>
            <a:xfrm>
              <a:off x="2177225" y="5098350"/>
              <a:ext cx="3237900" cy="19701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lang="uk" sz="800">
                  <a:solidFill>
                    <a:srgbClr val="271A13"/>
                  </a:solidFill>
                  <a:latin typeface="Lora SemiBold"/>
                  <a:ea typeface="Lora SemiBold"/>
                  <a:cs typeface="Lora SemiBold"/>
                  <a:sym typeface="Lora SemiBold"/>
                </a:rPr>
                <a:t>    </a:t>
              </a:r>
              <a:r>
                <a:rPr lang="uk" sz="800">
                  <a:solidFill>
                    <a:srgbClr val="271A13"/>
                  </a:solidFill>
                  <a:latin typeface="Lora SemiBold"/>
                  <a:ea typeface="Lora SemiBold"/>
                  <a:cs typeface="Lora SemiBold"/>
                  <a:sym typeface="Lora SemiBold"/>
                </a:rPr>
                <a:t>By William T. Johnson - Few inventions have transformed our world as profoundly as the steam train. This marvel of engineering, often referred to as the "Iron Horse," has reshaped our landscapes, economies, and ways of life since its introduction. Origins and Evolution The steam train's journey began in the early 19th century with the pioneering work of engineers like George Stephenson. His locomotive, the Rocket, set the stage for what would become a global network of railways. These early trains were powered by steam engines, which used boiling water to create the pressure needed to drive pistons and turn wheels.</a:t>
              </a:r>
              <a:endParaRPr sz="800">
                <a:solidFill>
                  <a:srgbClr val="271A13"/>
                </a:solidFill>
                <a:latin typeface="Lora SemiBold"/>
                <a:ea typeface="Lora SemiBold"/>
                <a:cs typeface="Lora SemiBold"/>
                <a:sym typeface="Lora SemiBold"/>
              </a:endParaRPr>
            </a:p>
            <a:p>
              <a:pPr indent="0" lvl="0" marL="0" marR="0" rtl="0" algn="just">
                <a:lnSpc>
                  <a:spcPct val="100000"/>
                </a:lnSpc>
                <a:spcBef>
                  <a:spcPts val="0"/>
                </a:spcBef>
                <a:spcAft>
                  <a:spcPts val="0"/>
                </a:spcAft>
                <a:buNone/>
              </a:pPr>
              <a:r>
                <a:t/>
              </a:r>
              <a:endParaRPr sz="800">
                <a:solidFill>
                  <a:srgbClr val="271A13"/>
                </a:solidFill>
                <a:latin typeface="Lora SemiBold"/>
                <a:ea typeface="Lora SemiBold"/>
                <a:cs typeface="Lora SemiBold"/>
                <a:sym typeface="Lora SemiBold"/>
              </a:endParaRPr>
            </a:p>
            <a:p>
              <a:pPr indent="0" lvl="0" marL="0" marR="0" rtl="0" algn="just">
                <a:lnSpc>
                  <a:spcPct val="100000"/>
                </a:lnSpc>
                <a:spcBef>
                  <a:spcPts val="0"/>
                </a:spcBef>
                <a:spcAft>
                  <a:spcPts val="0"/>
                </a:spcAft>
                <a:buNone/>
              </a:pPr>
              <a:r>
                <a:rPr lang="uk" sz="800">
                  <a:solidFill>
                    <a:srgbClr val="271A13"/>
                  </a:solidFill>
                  <a:latin typeface="Lora SemiBold"/>
                  <a:ea typeface="Lora SemiBold"/>
                  <a:cs typeface="Lora SemiBold"/>
                  <a:sym typeface="Lora SemiBold"/>
                </a:rPr>
                <a:t>    </a:t>
              </a:r>
              <a:r>
                <a:rPr lang="uk" sz="800">
                  <a:solidFill>
                    <a:srgbClr val="271A13"/>
                  </a:solidFill>
                  <a:latin typeface="Lora SemiBold"/>
                  <a:ea typeface="Lora SemiBold"/>
                  <a:cs typeface="Lora SemiBold"/>
                  <a:sym typeface="Lora SemiBold"/>
                </a:rPr>
                <a:t>The advent of the steam train brought about unprecedented changes. It drastically reduced travel time between cities and towns, making it possible to traverse great distances in a fraction of the time it once took. This newfound mobility spurred economic growth, allowing goods.</a:t>
              </a:r>
              <a:endParaRPr sz="800">
                <a:solidFill>
                  <a:srgbClr val="271A13"/>
                </a:solidFill>
                <a:latin typeface="Lora SemiBold"/>
                <a:ea typeface="Lora SemiBold"/>
                <a:cs typeface="Lora SemiBold"/>
                <a:sym typeface="Lora SemiBold"/>
              </a:endParaRPr>
            </a:p>
          </p:txBody>
        </p:sp>
      </p:grpSp>
      <p:pic>
        <p:nvPicPr>
          <p:cNvPr id="82" name="Google Shape;82;p13"/>
          <p:cNvPicPr preferRelativeResize="0"/>
          <p:nvPr/>
        </p:nvPicPr>
        <p:blipFill>
          <a:blip r:embed="rId8">
            <a:alphaModFix/>
          </a:blip>
          <a:stretch>
            <a:fillRect/>
          </a:stretch>
        </p:blipFill>
        <p:spPr>
          <a:xfrm>
            <a:off x="2175625" y="7243400"/>
            <a:ext cx="1514075" cy="2842000"/>
          </a:xfrm>
          <a:prstGeom prst="rect">
            <a:avLst/>
          </a:prstGeom>
          <a:noFill/>
          <a:ln>
            <a:noFill/>
          </a:ln>
        </p:spPr>
      </p:pic>
      <p:grpSp>
        <p:nvGrpSpPr>
          <p:cNvPr id="83" name="Google Shape;83;p13"/>
          <p:cNvGrpSpPr/>
          <p:nvPr/>
        </p:nvGrpSpPr>
        <p:grpSpPr>
          <a:xfrm>
            <a:off x="439609" y="1717250"/>
            <a:ext cx="6670391" cy="8456400"/>
            <a:chOff x="439609" y="1717250"/>
            <a:chExt cx="6670391" cy="8456400"/>
          </a:xfrm>
        </p:grpSpPr>
        <p:cxnSp>
          <p:nvCxnSpPr>
            <p:cNvPr id="84" name="Google Shape;84;p13"/>
            <p:cNvCxnSpPr/>
            <p:nvPr/>
          </p:nvCxnSpPr>
          <p:spPr>
            <a:xfrm>
              <a:off x="449275" y="1717250"/>
              <a:ext cx="0" cy="8456400"/>
            </a:xfrm>
            <a:prstGeom prst="straightConnector1">
              <a:avLst/>
            </a:prstGeom>
            <a:noFill/>
            <a:ln cap="flat" cmpd="sng" w="19050">
              <a:solidFill>
                <a:srgbClr val="271A13"/>
              </a:solidFill>
              <a:prstDash val="solid"/>
              <a:round/>
              <a:headEnd len="med" w="med" type="none"/>
              <a:tailEnd len="med" w="med" type="none"/>
            </a:ln>
          </p:spPr>
        </p:cxnSp>
        <p:cxnSp>
          <p:nvCxnSpPr>
            <p:cNvPr id="85" name="Google Shape;85;p13"/>
            <p:cNvCxnSpPr/>
            <p:nvPr/>
          </p:nvCxnSpPr>
          <p:spPr>
            <a:xfrm>
              <a:off x="2106350" y="1717250"/>
              <a:ext cx="0" cy="8456400"/>
            </a:xfrm>
            <a:prstGeom prst="straightConnector1">
              <a:avLst/>
            </a:prstGeom>
            <a:noFill/>
            <a:ln cap="flat" cmpd="sng" w="19050">
              <a:solidFill>
                <a:srgbClr val="271A13"/>
              </a:solidFill>
              <a:prstDash val="solid"/>
              <a:round/>
              <a:headEnd len="med" w="med" type="none"/>
              <a:tailEnd len="med" w="med" type="none"/>
            </a:ln>
          </p:spPr>
        </p:cxnSp>
        <p:cxnSp>
          <p:nvCxnSpPr>
            <p:cNvPr id="86" name="Google Shape;86;p13"/>
            <p:cNvCxnSpPr/>
            <p:nvPr/>
          </p:nvCxnSpPr>
          <p:spPr>
            <a:xfrm>
              <a:off x="439609" y="10165650"/>
              <a:ext cx="6669300" cy="0"/>
            </a:xfrm>
            <a:prstGeom prst="straightConnector1">
              <a:avLst/>
            </a:prstGeom>
            <a:noFill/>
            <a:ln cap="flat" cmpd="sng" w="19050">
              <a:solidFill>
                <a:srgbClr val="271A13"/>
              </a:solidFill>
              <a:prstDash val="solid"/>
              <a:round/>
              <a:headEnd len="med" w="med" type="none"/>
              <a:tailEnd len="med" w="med" type="none"/>
            </a:ln>
          </p:spPr>
        </p:cxnSp>
        <p:cxnSp>
          <p:nvCxnSpPr>
            <p:cNvPr id="87" name="Google Shape;87;p13"/>
            <p:cNvCxnSpPr/>
            <p:nvPr/>
          </p:nvCxnSpPr>
          <p:spPr>
            <a:xfrm>
              <a:off x="5456113" y="1717250"/>
              <a:ext cx="0" cy="8456400"/>
            </a:xfrm>
            <a:prstGeom prst="straightConnector1">
              <a:avLst/>
            </a:prstGeom>
            <a:noFill/>
            <a:ln cap="flat" cmpd="sng" w="19050">
              <a:solidFill>
                <a:srgbClr val="271A13"/>
              </a:solidFill>
              <a:prstDash val="solid"/>
              <a:round/>
              <a:headEnd len="med" w="med" type="none"/>
              <a:tailEnd len="med" w="med" type="none"/>
            </a:ln>
          </p:spPr>
        </p:cxnSp>
        <p:cxnSp>
          <p:nvCxnSpPr>
            <p:cNvPr id="88" name="Google Shape;88;p13"/>
            <p:cNvCxnSpPr/>
            <p:nvPr/>
          </p:nvCxnSpPr>
          <p:spPr>
            <a:xfrm>
              <a:off x="7110000" y="1717250"/>
              <a:ext cx="0" cy="8456400"/>
            </a:xfrm>
            <a:prstGeom prst="straightConnector1">
              <a:avLst/>
            </a:prstGeom>
            <a:noFill/>
            <a:ln cap="flat" cmpd="sng" w="19050">
              <a:solidFill>
                <a:srgbClr val="271A13"/>
              </a:solidFill>
              <a:prstDash val="solid"/>
              <a:round/>
              <a:headEnd len="med" w="med" type="none"/>
              <a:tailEnd len="med" w="med" type="none"/>
            </a:ln>
          </p:spPr>
        </p:cxnSp>
        <p:cxnSp>
          <p:nvCxnSpPr>
            <p:cNvPr id="89" name="Google Shape;89;p13"/>
            <p:cNvCxnSpPr/>
            <p:nvPr/>
          </p:nvCxnSpPr>
          <p:spPr>
            <a:xfrm>
              <a:off x="5462725" y="5627700"/>
              <a:ext cx="1644600" cy="0"/>
            </a:xfrm>
            <a:prstGeom prst="straightConnector1">
              <a:avLst/>
            </a:prstGeom>
            <a:noFill/>
            <a:ln cap="flat" cmpd="sng" w="19050">
              <a:solidFill>
                <a:srgbClr val="271A13"/>
              </a:solidFill>
              <a:prstDash val="solid"/>
              <a:round/>
              <a:headEnd len="med" w="med" type="none"/>
              <a:tailEnd len="med" w="med" type="none"/>
            </a:ln>
          </p:spPr>
        </p:cxnSp>
        <p:cxnSp>
          <p:nvCxnSpPr>
            <p:cNvPr id="90" name="Google Shape;90;p13"/>
            <p:cNvCxnSpPr/>
            <p:nvPr/>
          </p:nvCxnSpPr>
          <p:spPr>
            <a:xfrm>
              <a:off x="2096550" y="7167975"/>
              <a:ext cx="3364800" cy="0"/>
            </a:xfrm>
            <a:prstGeom prst="straightConnector1">
              <a:avLst/>
            </a:prstGeom>
            <a:noFill/>
            <a:ln cap="flat" cmpd="sng" w="19050">
              <a:solidFill>
                <a:srgbClr val="271A13"/>
              </a:solidFill>
              <a:prstDash val="solid"/>
              <a:round/>
              <a:headEnd len="med" w="med" type="none"/>
              <a:tailEnd len="med" w="med" type="none"/>
            </a:ln>
          </p:spPr>
        </p:cxnSp>
        <p:cxnSp>
          <p:nvCxnSpPr>
            <p:cNvPr id="91" name="Google Shape;91;p13"/>
            <p:cNvCxnSpPr/>
            <p:nvPr/>
          </p:nvCxnSpPr>
          <p:spPr>
            <a:xfrm>
              <a:off x="3763375" y="7248925"/>
              <a:ext cx="0" cy="2916600"/>
            </a:xfrm>
            <a:prstGeom prst="straightConnector1">
              <a:avLst/>
            </a:prstGeom>
            <a:noFill/>
            <a:ln cap="flat" cmpd="sng" w="19050">
              <a:solidFill>
                <a:srgbClr val="271A13"/>
              </a:solidFill>
              <a:prstDash val="solid"/>
              <a:round/>
              <a:headEnd len="med" w="med" type="none"/>
              <a:tailEnd len="med" w="med" type="none"/>
            </a:ln>
          </p:spPr>
        </p:cxnSp>
      </p:grpSp>
      <p:grpSp>
        <p:nvGrpSpPr>
          <p:cNvPr id="92" name="Google Shape;92;p13"/>
          <p:cNvGrpSpPr/>
          <p:nvPr/>
        </p:nvGrpSpPr>
        <p:grpSpPr>
          <a:xfrm>
            <a:off x="3792825" y="7235150"/>
            <a:ext cx="1614600" cy="2880175"/>
            <a:chOff x="3792825" y="7235150"/>
            <a:chExt cx="1614600" cy="2880175"/>
          </a:xfrm>
        </p:grpSpPr>
        <p:sp>
          <p:nvSpPr>
            <p:cNvPr id="93" name="Google Shape;93;p13"/>
            <p:cNvSpPr txBox="1"/>
            <p:nvPr/>
          </p:nvSpPr>
          <p:spPr>
            <a:xfrm>
              <a:off x="3866713" y="8760825"/>
              <a:ext cx="1508100" cy="13545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uk" sz="800">
                  <a:solidFill>
                    <a:srgbClr val="271A13"/>
                  </a:solidFill>
                  <a:latin typeface="Lora SemiBold"/>
                  <a:ea typeface="Lora SemiBold"/>
                  <a:cs typeface="Lora SemiBold"/>
                  <a:sym typeface="Lora SemiBold"/>
                </a:rPr>
                <a:t>    </a:t>
              </a:r>
              <a:r>
                <a:rPr lang="uk" sz="800">
                  <a:solidFill>
                    <a:srgbClr val="271A13"/>
                  </a:solidFill>
                  <a:latin typeface="Lora SemiBold"/>
                  <a:ea typeface="Lora SemiBold"/>
                  <a:cs typeface="Lora SemiBold"/>
                  <a:sym typeface="Lora SemiBold"/>
                </a:rPr>
                <a:t>By Clara P. Winslow - In a world of ever-changing fashion trends, the vintage dress stands as a testament to timeless elegance and enduring style. These exquisite garments, often passed down through generations, carry with them the grace and charm of bygone eras them the grace and charm.</a:t>
              </a:r>
              <a:endParaRPr sz="800">
                <a:solidFill>
                  <a:srgbClr val="271A13"/>
                </a:solidFill>
                <a:latin typeface="Lora SemiBold"/>
                <a:ea typeface="Lora SemiBold"/>
                <a:cs typeface="Lora SemiBold"/>
                <a:sym typeface="Lora SemiBold"/>
              </a:endParaRPr>
            </a:p>
          </p:txBody>
        </p:sp>
        <p:sp>
          <p:nvSpPr>
            <p:cNvPr id="94" name="Google Shape;94;p13"/>
            <p:cNvSpPr txBox="1"/>
            <p:nvPr/>
          </p:nvSpPr>
          <p:spPr>
            <a:xfrm>
              <a:off x="3866713" y="8425615"/>
              <a:ext cx="1508100" cy="277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900">
                  <a:solidFill>
                    <a:srgbClr val="271A13"/>
                  </a:solidFill>
                  <a:latin typeface="Lora SemiBold"/>
                  <a:ea typeface="Lora SemiBold"/>
                  <a:cs typeface="Lora SemiBold"/>
                  <a:sym typeface="Lora SemiBold"/>
                </a:rPr>
                <a:t>Elegance and Timeless </a:t>
              </a:r>
              <a:endParaRPr sz="900">
                <a:solidFill>
                  <a:srgbClr val="271A13"/>
                </a:solidFill>
                <a:latin typeface="Lora SemiBold"/>
                <a:ea typeface="Lora SemiBold"/>
                <a:cs typeface="Lora SemiBold"/>
                <a:sym typeface="Lora SemiBold"/>
              </a:endParaRPr>
            </a:p>
            <a:p>
              <a:pPr indent="0" lvl="0" marL="0" rtl="0" algn="ctr">
                <a:spcBef>
                  <a:spcPts val="0"/>
                </a:spcBef>
                <a:spcAft>
                  <a:spcPts val="0"/>
                </a:spcAft>
                <a:buNone/>
              </a:pPr>
              <a:r>
                <a:rPr lang="uk" sz="900">
                  <a:solidFill>
                    <a:srgbClr val="271A13"/>
                  </a:solidFill>
                  <a:latin typeface="Lora SemiBold"/>
                  <a:ea typeface="Lora SemiBold"/>
                  <a:cs typeface="Lora SemiBold"/>
                  <a:sym typeface="Lora SemiBold"/>
                </a:rPr>
                <a:t>Beauty: The Vintage Dress</a:t>
              </a:r>
              <a:endParaRPr sz="900">
                <a:solidFill>
                  <a:srgbClr val="271A13"/>
                </a:solidFill>
                <a:latin typeface="Lora SemiBold"/>
                <a:ea typeface="Lora SemiBold"/>
                <a:cs typeface="Lora SemiBold"/>
                <a:sym typeface="Lora SemiBold"/>
              </a:endParaRPr>
            </a:p>
          </p:txBody>
        </p:sp>
        <p:sp>
          <p:nvSpPr>
            <p:cNvPr id="95" name="Google Shape;95;p13"/>
            <p:cNvSpPr txBox="1"/>
            <p:nvPr/>
          </p:nvSpPr>
          <p:spPr>
            <a:xfrm>
              <a:off x="3792825" y="7235150"/>
              <a:ext cx="1614600" cy="11082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b="1" lang="uk" sz="1800">
                  <a:solidFill>
                    <a:srgbClr val="271A13"/>
                  </a:solidFill>
                  <a:latin typeface="Lora"/>
                  <a:ea typeface="Lora"/>
                  <a:cs typeface="Lora"/>
                  <a:sym typeface="Lora"/>
                </a:rPr>
                <a:t>FASHION FEATURE: THE VINTAGE DRESS</a:t>
              </a:r>
              <a:endParaRPr b="1" sz="1800">
                <a:solidFill>
                  <a:srgbClr val="271A13"/>
                </a:solidFill>
                <a:latin typeface="Lora"/>
                <a:ea typeface="Lora"/>
                <a:cs typeface="Lora"/>
                <a:sym typeface="Lora"/>
              </a:endParaRPr>
            </a:p>
          </p:txBody>
        </p:sp>
      </p:grpSp>
      <p:grpSp>
        <p:nvGrpSpPr>
          <p:cNvPr id="96" name="Google Shape;96;p13"/>
          <p:cNvGrpSpPr/>
          <p:nvPr/>
        </p:nvGrpSpPr>
        <p:grpSpPr>
          <a:xfrm>
            <a:off x="5500263" y="5742338"/>
            <a:ext cx="1572900" cy="4337661"/>
            <a:chOff x="5500263" y="5742338"/>
            <a:chExt cx="1572900" cy="4337661"/>
          </a:xfrm>
        </p:grpSpPr>
        <p:pic>
          <p:nvPicPr>
            <p:cNvPr id="97" name="Google Shape;97;p13"/>
            <p:cNvPicPr preferRelativeResize="0"/>
            <p:nvPr/>
          </p:nvPicPr>
          <p:blipFill>
            <a:blip r:embed="rId9">
              <a:alphaModFix/>
            </a:blip>
            <a:stretch>
              <a:fillRect/>
            </a:stretch>
          </p:blipFill>
          <p:spPr>
            <a:xfrm>
              <a:off x="5526100" y="8691286"/>
              <a:ext cx="1516625" cy="1388714"/>
            </a:xfrm>
            <a:prstGeom prst="rect">
              <a:avLst/>
            </a:prstGeom>
            <a:noFill/>
            <a:ln>
              <a:noFill/>
            </a:ln>
          </p:spPr>
        </p:pic>
        <p:grpSp>
          <p:nvGrpSpPr>
            <p:cNvPr id="98" name="Google Shape;98;p13"/>
            <p:cNvGrpSpPr/>
            <p:nvPr/>
          </p:nvGrpSpPr>
          <p:grpSpPr>
            <a:xfrm>
              <a:off x="5500263" y="5742338"/>
              <a:ext cx="1572900" cy="2794153"/>
              <a:chOff x="3834425" y="7214213"/>
              <a:chExt cx="1572900" cy="2794153"/>
            </a:xfrm>
          </p:grpSpPr>
          <p:sp>
            <p:nvSpPr>
              <p:cNvPr id="99" name="Google Shape;99;p13"/>
              <p:cNvSpPr txBox="1"/>
              <p:nvPr/>
            </p:nvSpPr>
            <p:spPr>
              <a:xfrm>
                <a:off x="3866713" y="8284566"/>
                <a:ext cx="1508100" cy="17238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uk" sz="800">
                    <a:solidFill>
                      <a:srgbClr val="271A13"/>
                    </a:solidFill>
                    <a:latin typeface="Lora SemiBold"/>
                    <a:ea typeface="Lora SemiBold"/>
                    <a:cs typeface="Lora SemiBold"/>
                    <a:sym typeface="Lora SemiBold"/>
                  </a:rPr>
                  <a:t>    </a:t>
                </a:r>
                <a:r>
                  <a:rPr lang="uk" sz="800">
                    <a:solidFill>
                      <a:srgbClr val="271A13"/>
                    </a:solidFill>
                    <a:latin typeface="Lora SemiBold"/>
                    <a:ea typeface="Lora SemiBold"/>
                    <a:cs typeface="Lora SemiBold"/>
                    <a:sym typeface="Lora SemiBold"/>
                  </a:rPr>
                  <a:t>By George F. Pembroke - Among the many marvels of modern invention, few have had as profound an impact on communication and daily life as the typewriter. </a:t>
                </a:r>
                <a:endParaRPr sz="800">
                  <a:solidFill>
                    <a:srgbClr val="271A13"/>
                  </a:solidFill>
                  <a:latin typeface="Lora SemiBold"/>
                  <a:ea typeface="Lora SemiBold"/>
                  <a:cs typeface="Lora SemiBold"/>
                  <a:sym typeface="Lora SemiBold"/>
                </a:endParaRPr>
              </a:p>
              <a:p>
                <a:pPr indent="0" lvl="0" marL="0" rtl="0" algn="just">
                  <a:spcBef>
                    <a:spcPts val="0"/>
                  </a:spcBef>
                  <a:spcAft>
                    <a:spcPts val="0"/>
                  </a:spcAft>
                  <a:buNone/>
                </a:pPr>
                <a:r>
                  <a:t/>
                </a:r>
                <a:endParaRPr sz="800">
                  <a:solidFill>
                    <a:srgbClr val="271A13"/>
                  </a:solidFill>
                  <a:latin typeface="Lora SemiBold"/>
                  <a:ea typeface="Lora SemiBold"/>
                  <a:cs typeface="Lora SemiBold"/>
                  <a:sym typeface="Lora SemiBold"/>
                </a:endParaRPr>
              </a:p>
              <a:p>
                <a:pPr indent="0" lvl="0" marL="0" rtl="0" algn="just">
                  <a:spcBef>
                    <a:spcPts val="0"/>
                  </a:spcBef>
                  <a:spcAft>
                    <a:spcPts val="0"/>
                  </a:spcAft>
                  <a:buNone/>
                </a:pPr>
                <a:r>
                  <a:rPr lang="uk" sz="800">
                    <a:solidFill>
                      <a:srgbClr val="271A13"/>
                    </a:solidFill>
                    <a:latin typeface="Lora SemiBold"/>
                    <a:ea typeface="Lora SemiBold"/>
                    <a:cs typeface="Lora SemiBold"/>
                    <a:sym typeface="Lora SemiBold"/>
                  </a:rPr>
                  <a:t>    </a:t>
                </a:r>
                <a:r>
                  <a:rPr lang="uk" sz="800">
                    <a:solidFill>
                      <a:srgbClr val="271A13"/>
                    </a:solidFill>
                    <a:latin typeface="Lora SemiBold"/>
                    <a:ea typeface="Lora SemiBold"/>
                    <a:cs typeface="Lora SemiBold"/>
                    <a:sym typeface="Lora SemiBold"/>
                  </a:rPr>
                  <a:t>This ingenious device has revolutionized the way we write, bringing efficiency, clarity, and a touch of elegance to written correspondence. This ingenious device has revolutionized the way.</a:t>
                </a:r>
                <a:endParaRPr sz="800">
                  <a:solidFill>
                    <a:srgbClr val="271A13"/>
                  </a:solidFill>
                  <a:latin typeface="Lora SemiBold"/>
                  <a:ea typeface="Lora SemiBold"/>
                  <a:cs typeface="Lora SemiBold"/>
                  <a:sym typeface="Lora SemiBold"/>
                </a:endParaRPr>
              </a:p>
            </p:txBody>
          </p:sp>
          <p:sp>
            <p:nvSpPr>
              <p:cNvPr id="100" name="Google Shape;100;p13"/>
              <p:cNvSpPr txBox="1"/>
              <p:nvPr/>
            </p:nvSpPr>
            <p:spPr>
              <a:xfrm>
                <a:off x="3866713" y="7849932"/>
                <a:ext cx="1508100" cy="277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900">
                    <a:solidFill>
                      <a:srgbClr val="271A13"/>
                    </a:solidFill>
                    <a:latin typeface="Lora SemiBold"/>
                    <a:ea typeface="Lora SemiBold"/>
                    <a:cs typeface="Lora SemiBold"/>
                    <a:sym typeface="Lora SemiBold"/>
                  </a:rPr>
                  <a:t>Revolutionizing Writing: The Typewriter</a:t>
                </a:r>
                <a:endParaRPr sz="900">
                  <a:solidFill>
                    <a:srgbClr val="271A13"/>
                  </a:solidFill>
                  <a:latin typeface="Lora SemiBold"/>
                  <a:ea typeface="Lora SemiBold"/>
                  <a:cs typeface="Lora SemiBold"/>
                  <a:sym typeface="Lora SemiBold"/>
                </a:endParaRPr>
              </a:p>
            </p:txBody>
          </p:sp>
          <p:sp>
            <p:nvSpPr>
              <p:cNvPr id="101" name="Google Shape;101;p13"/>
              <p:cNvSpPr txBox="1"/>
              <p:nvPr/>
            </p:nvSpPr>
            <p:spPr>
              <a:xfrm>
                <a:off x="3834425" y="7214213"/>
                <a:ext cx="1572900" cy="5541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b="1" lang="uk" sz="1800">
                    <a:solidFill>
                      <a:srgbClr val="271A13"/>
                    </a:solidFill>
                    <a:latin typeface="Lora"/>
                    <a:ea typeface="Lora"/>
                    <a:cs typeface="Lora"/>
                    <a:sym typeface="Lora"/>
                  </a:rPr>
                  <a:t>THE TYPEWRITER</a:t>
                </a:r>
                <a:endParaRPr b="1" sz="1800">
                  <a:solidFill>
                    <a:srgbClr val="271A13"/>
                  </a:solidFill>
                  <a:latin typeface="Lora"/>
                  <a:ea typeface="Lora"/>
                  <a:cs typeface="Lora"/>
                  <a:sym typeface="Lora"/>
                </a:endParaRPr>
              </a:p>
            </p:txBody>
          </p:sp>
        </p:grpSp>
      </p:grpSp>
      <p:grpSp>
        <p:nvGrpSpPr>
          <p:cNvPr id="102" name="Google Shape;102;p13"/>
          <p:cNvGrpSpPr/>
          <p:nvPr/>
        </p:nvGrpSpPr>
        <p:grpSpPr>
          <a:xfrm>
            <a:off x="5503288" y="1717250"/>
            <a:ext cx="1572900" cy="3852301"/>
            <a:chOff x="5500263" y="1717250"/>
            <a:chExt cx="1572900" cy="3852301"/>
          </a:xfrm>
        </p:grpSpPr>
        <p:pic>
          <p:nvPicPr>
            <p:cNvPr id="103" name="Google Shape;103;p13"/>
            <p:cNvPicPr preferRelativeResize="0"/>
            <p:nvPr/>
          </p:nvPicPr>
          <p:blipFill>
            <a:blip r:embed="rId10">
              <a:alphaModFix/>
            </a:blip>
            <a:stretch>
              <a:fillRect/>
            </a:stretch>
          </p:blipFill>
          <p:spPr>
            <a:xfrm>
              <a:off x="5529725" y="1717250"/>
              <a:ext cx="1501326" cy="3852301"/>
            </a:xfrm>
            <a:prstGeom prst="rect">
              <a:avLst/>
            </a:prstGeom>
            <a:noFill/>
            <a:ln>
              <a:noFill/>
            </a:ln>
          </p:spPr>
        </p:pic>
        <p:grpSp>
          <p:nvGrpSpPr>
            <p:cNvPr id="104" name="Google Shape;104;p13"/>
            <p:cNvGrpSpPr/>
            <p:nvPr/>
          </p:nvGrpSpPr>
          <p:grpSpPr>
            <a:xfrm>
              <a:off x="5500263" y="1846303"/>
              <a:ext cx="1572900" cy="3559922"/>
              <a:chOff x="3834425" y="7211028"/>
              <a:chExt cx="1572900" cy="3559922"/>
            </a:xfrm>
          </p:grpSpPr>
          <p:sp>
            <p:nvSpPr>
              <p:cNvPr id="105" name="Google Shape;105;p13"/>
              <p:cNvSpPr txBox="1"/>
              <p:nvPr/>
            </p:nvSpPr>
            <p:spPr>
              <a:xfrm>
                <a:off x="3965838" y="8677550"/>
                <a:ext cx="1309800" cy="2093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800">
                    <a:solidFill>
                      <a:srgbClr val="FCDBB0"/>
                    </a:solidFill>
                    <a:latin typeface="Lora SemiBold"/>
                    <a:ea typeface="Lora SemiBold"/>
                    <a:cs typeface="Lora SemiBold"/>
                    <a:sym typeface="Lora SemiBold"/>
                  </a:rPr>
                  <a:t>London, April 5, 1884 Residents of London were left astounded last night as mysterious lights were seen hovering over the city. Witnesses describe them as bright, flickering orbs moving in erratic patterns. Speculations range from celestial phenomena to otherworldly visitors. Authorities urge calm while investigations continue. Authorities urge calm while investigations continue.</a:t>
                </a:r>
                <a:endParaRPr sz="800">
                  <a:solidFill>
                    <a:srgbClr val="FCDBB0"/>
                  </a:solidFill>
                  <a:latin typeface="Lora SemiBold"/>
                  <a:ea typeface="Lora SemiBold"/>
                  <a:cs typeface="Lora SemiBold"/>
                  <a:sym typeface="Lora SemiBold"/>
                </a:endParaRPr>
              </a:p>
            </p:txBody>
          </p:sp>
          <p:sp>
            <p:nvSpPr>
              <p:cNvPr id="106" name="Google Shape;106;p13"/>
              <p:cNvSpPr txBox="1"/>
              <p:nvPr/>
            </p:nvSpPr>
            <p:spPr>
              <a:xfrm>
                <a:off x="3953163" y="8116498"/>
                <a:ext cx="1335300" cy="4155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900">
                    <a:solidFill>
                      <a:srgbClr val="FCDBB0"/>
                    </a:solidFill>
                    <a:latin typeface="Lora SemiBold"/>
                    <a:ea typeface="Lora SemiBold"/>
                    <a:cs typeface="Lora SemiBold"/>
                    <a:sym typeface="Lora SemiBold"/>
                  </a:rPr>
                  <a:t>Master of the Sea: Captain Jonathan Harrington</a:t>
                </a:r>
                <a:endParaRPr sz="900">
                  <a:solidFill>
                    <a:srgbClr val="FCDBB0"/>
                  </a:solidFill>
                  <a:latin typeface="Lora SemiBold"/>
                  <a:ea typeface="Lora SemiBold"/>
                  <a:cs typeface="Lora SemiBold"/>
                  <a:sym typeface="Lora SemiBold"/>
                </a:endParaRPr>
              </a:p>
            </p:txBody>
          </p:sp>
          <p:sp>
            <p:nvSpPr>
              <p:cNvPr id="107" name="Google Shape;107;p13"/>
              <p:cNvSpPr txBox="1"/>
              <p:nvPr/>
            </p:nvSpPr>
            <p:spPr>
              <a:xfrm>
                <a:off x="3834425" y="7211028"/>
                <a:ext cx="1572900" cy="831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uk" sz="1800">
                    <a:solidFill>
                      <a:srgbClr val="FCDBB0"/>
                    </a:solidFill>
                    <a:latin typeface="Lora"/>
                    <a:ea typeface="Lora"/>
                    <a:cs typeface="Lora"/>
                    <a:sym typeface="Lora"/>
                  </a:rPr>
                  <a:t>LIGHTS</a:t>
                </a:r>
                <a:endParaRPr b="1" sz="1800">
                  <a:solidFill>
                    <a:srgbClr val="FCDBB0"/>
                  </a:solidFill>
                  <a:latin typeface="Lora"/>
                  <a:ea typeface="Lora"/>
                  <a:cs typeface="Lora"/>
                  <a:sym typeface="Lora"/>
                </a:endParaRPr>
              </a:p>
              <a:p>
                <a:pPr indent="0" lvl="0" marL="0" rtl="0" algn="ctr">
                  <a:spcBef>
                    <a:spcPts val="0"/>
                  </a:spcBef>
                  <a:spcAft>
                    <a:spcPts val="0"/>
                  </a:spcAft>
                  <a:buNone/>
                </a:pPr>
                <a:r>
                  <a:rPr b="1" lang="uk" sz="1800">
                    <a:solidFill>
                      <a:srgbClr val="FCDBB0"/>
                    </a:solidFill>
                    <a:latin typeface="Lora"/>
                    <a:ea typeface="Lora"/>
                    <a:cs typeface="Lora"/>
                    <a:sym typeface="Lora"/>
                  </a:rPr>
                  <a:t>STUN LONDON</a:t>
                </a:r>
                <a:endParaRPr b="1" sz="1800">
                  <a:solidFill>
                    <a:srgbClr val="FCDBB0"/>
                  </a:solidFill>
                  <a:latin typeface="Lora"/>
                  <a:ea typeface="Lora"/>
                  <a:cs typeface="Lora"/>
                  <a:sym typeface="Lora"/>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14"/>
          <p:cNvPicPr preferRelativeResize="0"/>
          <p:nvPr/>
        </p:nvPicPr>
        <p:blipFill rotWithShape="1">
          <a:blip r:embed="rId3">
            <a:alphaModFix/>
          </a:blip>
          <a:srcRect b="0" l="0" r="50010" t="0"/>
          <a:stretch/>
        </p:blipFill>
        <p:spPr>
          <a:xfrm>
            <a:off x="-1" y="0"/>
            <a:ext cx="7560003" cy="10691999"/>
          </a:xfrm>
          <a:prstGeom prst="rect">
            <a:avLst/>
          </a:prstGeom>
          <a:noFill/>
          <a:ln>
            <a:noFill/>
          </a:ln>
        </p:spPr>
      </p:pic>
      <p:pic>
        <p:nvPicPr>
          <p:cNvPr id="113" name="Google Shape;113;p14"/>
          <p:cNvPicPr preferRelativeResize="0"/>
          <p:nvPr/>
        </p:nvPicPr>
        <p:blipFill>
          <a:blip r:embed="rId4">
            <a:alphaModFix/>
          </a:blip>
          <a:stretch>
            <a:fillRect/>
          </a:stretch>
        </p:blipFill>
        <p:spPr>
          <a:xfrm>
            <a:off x="3359630" y="7632391"/>
            <a:ext cx="3626398" cy="2404449"/>
          </a:xfrm>
          <a:prstGeom prst="rect">
            <a:avLst/>
          </a:prstGeom>
          <a:noFill/>
          <a:ln>
            <a:noFill/>
          </a:ln>
        </p:spPr>
      </p:pic>
      <p:grpSp>
        <p:nvGrpSpPr>
          <p:cNvPr id="114" name="Google Shape;114;p14"/>
          <p:cNvGrpSpPr/>
          <p:nvPr/>
        </p:nvGrpSpPr>
        <p:grpSpPr>
          <a:xfrm>
            <a:off x="439325" y="534224"/>
            <a:ext cx="6679200" cy="9646800"/>
            <a:chOff x="439325" y="534224"/>
            <a:chExt cx="6679200" cy="9646800"/>
          </a:xfrm>
        </p:grpSpPr>
        <p:grpSp>
          <p:nvGrpSpPr>
            <p:cNvPr id="115" name="Google Shape;115;p14"/>
            <p:cNvGrpSpPr/>
            <p:nvPr/>
          </p:nvGrpSpPr>
          <p:grpSpPr>
            <a:xfrm>
              <a:off x="439325" y="534224"/>
              <a:ext cx="6679200" cy="9646800"/>
              <a:chOff x="439325" y="526919"/>
              <a:chExt cx="6679200" cy="9646800"/>
            </a:xfrm>
          </p:grpSpPr>
          <p:cxnSp>
            <p:nvCxnSpPr>
              <p:cNvPr id="116" name="Google Shape;116;p14"/>
              <p:cNvCxnSpPr/>
              <p:nvPr/>
            </p:nvCxnSpPr>
            <p:spPr>
              <a:xfrm>
                <a:off x="449275" y="526919"/>
                <a:ext cx="0" cy="9646800"/>
              </a:xfrm>
              <a:prstGeom prst="straightConnector1">
                <a:avLst/>
              </a:prstGeom>
              <a:noFill/>
              <a:ln cap="flat" cmpd="sng" w="19050">
                <a:solidFill>
                  <a:srgbClr val="271A13"/>
                </a:solidFill>
                <a:prstDash val="solid"/>
                <a:round/>
                <a:headEnd len="med" w="med" type="none"/>
                <a:tailEnd len="med" w="med" type="none"/>
              </a:ln>
            </p:spPr>
          </p:cxnSp>
          <p:cxnSp>
            <p:nvCxnSpPr>
              <p:cNvPr id="117" name="Google Shape;117;p14"/>
              <p:cNvCxnSpPr/>
              <p:nvPr/>
            </p:nvCxnSpPr>
            <p:spPr>
              <a:xfrm>
                <a:off x="2113100" y="3378569"/>
                <a:ext cx="0" cy="4127700"/>
              </a:xfrm>
              <a:prstGeom prst="straightConnector1">
                <a:avLst/>
              </a:prstGeom>
              <a:noFill/>
              <a:ln cap="flat" cmpd="sng" w="19050">
                <a:solidFill>
                  <a:srgbClr val="271A13"/>
                </a:solidFill>
                <a:prstDash val="solid"/>
                <a:round/>
                <a:headEnd len="med" w="med" type="none"/>
                <a:tailEnd len="med" w="med" type="none"/>
              </a:ln>
            </p:spPr>
          </p:cxnSp>
          <p:cxnSp>
            <p:nvCxnSpPr>
              <p:cNvPr id="118" name="Google Shape;118;p14"/>
              <p:cNvCxnSpPr/>
              <p:nvPr/>
            </p:nvCxnSpPr>
            <p:spPr>
              <a:xfrm>
                <a:off x="439609" y="10165650"/>
                <a:ext cx="6669300" cy="0"/>
              </a:xfrm>
              <a:prstGeom prst="straightConnector1">
                <a:avLst/>
              </a:prstGeom>
              <a:noFill/>
              <a:ln cap="flat" cmpd="sng" w="19050">
                <a:solidFill>
                  <a:srgbClr val="271A13"/>
                </a:solidFill>
                <a:prstDash val="solid"/>
                <a:round/>
                <a:headEnd len="med" w="med" type="none"/>
                <a:tailEnd len="med" w="med" type="none"/>
              </a:ln>
            </p:spPr>
          </p:cxnSp>
          <p:cxnSp>
            <p:nvCxnSpPr>
              <p:cNvPr id="119" name="Google Shape;119;p14"/>
              <p:cNvCxnSpPr/>
              <p:nvPr/>
            </p:nvCxnSpPr>
            <p:spPr>
              <a:xfrm>
                <a:off x="5461634" y="3378569"/>
                <a:ext cx="0" cy="4123200"/>
              </a:xfrm>
              <a:prstGeom prst="straightConnector1">
                <a:avLst/>
              </a:prstGeom>
              <a:noFill/>
              <a:ln cap="flat" cmpd="sng" w="19050">
                <a:solidFill>
                  <a:srgbClr val="271A13"/>
                </a:solidFill>
                <a:prstDash val="solid"/>
                <a:round/>
                <a:headEnd len="med" w="med" type="none"/>
                <a:tailEnd len="med" w="med" type="none"/>
              </a:ln>
            </p:spPr>
          </p:cxnSp>
          <p:cxnSp>
            <p:nvCxnSpPr>
              <p:cNvPr id="120" name="Google Shape;120;p14"/>
              <p:cNvCxnSpPr/>
              <p:nvPr/>
            </p:nvCxnSpPr>
            <p:spPr>
              <a:xfrm>
                <a:off x="7110000" y="526919"/>
                <a:ext cx="0" cy="9646800"/>
              </a:xfrm>
              <a:prstGeom prst="straightConnector1">
                <a:avLst/>
              </a:prstGeom>
              <a:noFill/>
              <a:ln cap="flat" cmpd="sng" w="19050">
                <a:solidFill>
                  <a:srgbClr val="271A13"/>
                </a:solidFill>
                <a:prstDash val="solid"/>
                <a:round/>
                <a:headEnd len="med" w="med" type="none"/>
                <a:tailEnd len="med" w="med" type="none"/>
              </a:ln>
            </p:spPr>
          </p:cxnSp>
          <p:cxnSp>
            <p:nvCxnSpPr>
              <p:cNvPr id="121" name="Google Shape;121;p14"/>
              <p:cNvCxnSpPr/>
              <p:nvPr/>
            </p:nvCxnSpPr>
            <p:spPr>
              <a:xfrm>
                <a:off x="439325" y="526969"/>
                <a:ext cx="6679200" cy="0"/>
              </a:xfrm>
              <a:prstGeom prst="straightConnector1">
                <a:avLst/>
              </a:prstGeom>
              <a:noFill/>
              <a:ln cap="flat" cmpd="sng" w="19050">
                <a:solidFill>
                  <a:srgbClr val="271A13"/>
                </a:solidFill>
                <a:prstDash val="solid"/>
                <a:round/>
                <a:headEnd len="med" w="med" type="none"/>
                <a:tailEnd len="med" w="med" type="none"/>
              </a:ln>
            </p:spPr>
          </p:cxnSp>
          <p:cxnSp>
            <p:nvCxnSpPr>
              <p:cNvPr id="122" name="Google Shape;122;p14"/>
              <p:cNvCxnSpPr/>
              <p:nvPr/>
            </p:nvCxnSpPr>
            <p:spPr>
              <a:xfrm>
                <a:off x="448575" y="7507307"/>
                <a:ext cx="6657000" cy="0"/>
              </a:xfrm>
              <a:prstGeom prst="straightConnector1">
                <a:avLst/>
              </a:prstGeom>
              <a:noFill/>
              <a:ln cap="flat" cmpd="sng" w="19050">
                <a:solidFill>
                  <a:srgbClr val="271A13"/>
                </a:solidFill>
                <a:prstDash val="solid"/>
                <a:round/>
                <a:headEnd len="med" w="med" type="none"/>
                <a:tailEnd len="med" w="med" type="none"/>
              </a:ln>
            </p:spPr>
          </p:cxnSp>
          <p:cxnSp>
            <p:nvCxnSpPr>
              <p:cNvPr id="123" name="Google Shape;123;p14"/>
              <p:cNvCxnSpPr/>
              <p:nvPr/>
            </p:nvCxnSpPr>
            <p:spPr>
              <a:xfrm>
                <a:off x="3229300" y="7506269"/>
                <a:ext cx="0" cy="2659200"/>
              </a:xfrm>
              <a:prstGeom prst="straightConnector1">
                <a:avLst/>
              </a:prstGeom>
              <a:noFill/>
              <a:ln cap="flat" cmpd="sng" w="19050">
                <a:solidFill>
                  <a:srgbClr val="271A13"/>
                </a:solidFill>
                <a:prstDash val="solid"/>
                <a:round/>
                <a:headEnd len="med" w="med" type="none"/>
                <a:tailEnd len="med" w="med" type="none"/>
              </a:ln>
            </p:spPr>
          </p:cxnSp>
        </p:grpSp>
        <p:cxnSp>
          <p:nvCxnSpPr>
            <p:cNvPr id="124" name="Google Shape;124;p14"/>
            <p:cNvCxnSpPr/>
            <p:nvPr/>
          </p:nvCxnSpPr>
          <p:spPr>
            <a:xfrm>
              <a:off x="5460425" y="5888625"/>
              <a:ext cx="1645200" cy="0"/>
            </a:xfrm>
            <a:prstGeom prst="straightConnector1">
              <a:avLst/>
            </a:prstGeom>
            <a:noFill/>
            <a:ln cap="flat" cmpd="sng" w="19050">
              <a:solidFill>
                <a:srgbClr val="271A13"/>
              </a:solidFill>
              <a:prstDash val="solid"/>
              <a:round/>
              <a:headEnd len="med" w="med" type="none"/>
              <a:tailEnd len="med" w="med" type="none"/>
            </a:ln>
          </p:spPr>
        </p:cxnSp>
      </p:grpSp>
      <p:cxnSp>
        <p:nvCxnSpPr>
          <p:cNvPr id="125" name="Google Shape;125;p14"/>
          <p:cNvCxnSpPr/>
          <p:nvPr/>
        </p:nvCxnSpPr>
        <p:spPr>
          <a:xfrm>
            <a:off x="448575" y="3385875"/>
            <a:ext cx="6664200" cy="0"/>
          </a:xfrm>
          <a:prstGeom prst="straightConnector1">
            <a:avLst/>
          </a:prstGeom>
          <a:noFill/>
          <a:ln cap="flat" cmpd="sng" w="19050">
            <a:solidFill>
              <a:srgbClr val="271A13"/>
            </a:solidFill>
            <a:prstDash val="solid"/>
            <a:round/>
            <a:headEnd len="med" w="med" type="none"/>
            <a:tailEnd len="med" w="med" type="none"/>
          </a:ln>
        </p:spPr>
      </p:cxnSp>
      <p:sp>
        <p:nvSpPr>
          <p:cNvPr id="126" name="Google Shape;126;p14"/>
          <p:cNvSpPr txBox="1"/>
          <p:nvPr/>
        </p:nvSpPr>
        <p:spPr>
          <a:xfrm>
            <a:off x="2117850" y="3428206"/>
            <a:ext cx="3324000" cy="5850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chemeClr val="dk1"/>
              </a:buClr>
              <a:buSzPts val="1100"/>
              <a:buFont typeface="Arial"/>
              <a:buNone/>
            </a:pPr>
            <a:r>
              <a:rPr b="1" lang="uk" sz="1900">
                <a:solidFill>
                  <a:srgbClr val="271A13"/>
                </a:solidFill>
                <a:latin typeface="Lora"/>
                <a:ea typeface="Lora"/>
                <a:cs typeface="Lora"/>
                <a:sym typeface="Lora"/>
              </a:rPr>
              <a:t>CONQUERING THE SKIES:</a:t>
            </a:r>
            <a:endParaRPr b="1" sz="1900">
              <a:solidFill>
                <a:srgbClr val="271A13"/>
              </a:solidFill>
              <a:latin typeface="Lora"/>
              <a:ea typeface="Lora"/>
              <a:cs typeface="Lora"/>
              <a:sym typeface="Lora"/>
            </a:endParaRPr>
          </a:p>
          <a:p>
            <a:pPr indent="0" lvl="0" marL="0" rtl="0" algn="ctr">
              <a:spcBef>
                <a:spcPts val="0"/>
              </a:spcBef>
              <a:spcAft>
                <a:spcPts val="0"/>
              </a:spcAft>
              <a:buNone/>
            </a:pPr>
            <a:r>
              <a:rPr b="1" lang="uk" sz="1900">
                <a:solidFill>
                  <a:srgbClr val="271A13"/>
                </a:solidFill>
                <a:latin typeface="Lora"/>
                <a:ea typeface="Lora"/>
                <a:cs typeface="Lora"/>
                <a:sym typeface="Lora"/>
              </a:rPr>
              <a:t>THE RISE OF THE AIRSHIP</a:t>
            </a:r>
            <a:endParaRPr b="1" sz="1900">
              <a:solidFill>
                <a:srgbClr val="271A13"/>
              </a:solidFill>
              <a:latin typeface="Lora"/>
              <a:ea typeface="Lora"/>
              <a:cs typeface="Lora"/>
              <a:sym typeface="Lora"/>
            </a:endParaRPr>
          </a:p>
        </p:txBody>
      </p:sp>
      <p:sp>
        <p:nvSpPr>
          <p:cNvPr id="127" name="Google Shape;127;p14"/>
          <p:cNvSpPr txBox="1"/>
          <p:nvPr/>
        </p:nvSpPr>
        <p:spPr>
          <a:xfrm flipH="1">
            <a:off x="2184550" y="4058800"/>
            <a:ext cx="3192300" cy="33249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uk" sz="800">
                <a:solidFill>
                  <a:srgbClr val="271A13"/>
                </a:solidFill>
                <a:latin typeface="Lora SemiBold"/>
                <a:ea typeface="Lora SemiBold"/>
                <a:cs typeface="Lora SemiBold"/>
                <a:sym typeface="Lora SemiBold"/>
              </a:rPr>
              <a:t>    </a:t>
            </a:r>
            <a:r>
              <a:rPr lang="uk" sz="800">
                <a:solidFill>
                  <a:srgbClr val="271A13"/>
                </a:solidFill>
                <a:latin typeface="Lora SemiBold"/>
                <a:ea typeface="Lora SemiBold"/>
                <a:cs typeface="Lora SemiBold"/>
                <a:sym typeface="Lora SemiBold"/>
              </a:rPr>
              <a:t>By William T. Johnson - Few inventions have transformed our world as profoundly as the steam train. This marvel of engineering, often referred to as the "Iron Horse," has reshaped our landscapes, economies, and ways of life since its introduction. Origins and Evolution The steam train's journey began in the early 19th century with the pioneering work of engineers like George Stephenson. His locomotive, the Rocket, set the stage for what would become a global network of railways. These early trains were powered by steam engines, which used boiling water to create the pressure needed to drive pistons and turn wheels.</a:t>
            </a:r>
            <a:endParaRPr sz="800">
              <a:solidFill>
                <a:srgbClr val="271A13"/>
              </a:solidFill>
              <a:latin typeface="Lora SemiBold"/>
              <a:ea typeface="Lora SemiBold"/>
              <a:cs typeface="Lora SemiBold"/>
              <a:sym typeface="Lora SemiBold"/>
            </a:endParaRPr>
          </a:p>
          <a:p>
            <a:pPr indent="0" lvl="0" marL="0" rtl="0" algn="just">
              <a:spcBef>
                <a:spcPts val="0"/>
              </a:spcBef>
              <a:spcAft>
                <a:spcPts val="0"/>
              </a:spcAft>
              <a:buNone/>
            </a:pPr>
            <a:r>
              <a:t/>
            </a:r>
            <a:endParaRPr sz="800">
              <a:solidFill>
                <a:srgbClr val="271A13"/>
              </a:solidFill>
              <a:latin typeface="Lora SemiBold"/>
              <a:ea typeface="Lora SemiBold"/>
              <a:cs typeface="Lora SemiBold"/>
              <a:sym typeface="Lora SemiBold"/>
            </a:endParaRPr>
          </a:p>
          <a:p>
            <a:pPr indent="0" lvl="0" marL="0" rtl="0" algn="just">
              <a:spcBef>
                <a:spcPts val="0"/>
              </a:spcBef>
              <a:spcAft>
                <a:spcPts val="0"/>
              </a:spcAft>
              <a:buNone/>
            </a:pPr>
            <a:r>
              <a:rPr lang="uk" sz="800">
                <a:solidFill>
                  <a:srgbClr val="271A13"/>
                </a:solidFill>
                <a:latin typeface="Lora SemiBold"/>
                <a:ea typeface="Lora SemiBold"/>
                <a:cs typeface="Lora SemiBold"/>
                <a:sym typeface="Lora SemiBold"/>
              </a:rPr>
              <a:t>  The advent of the steam train brought about unprecedented changes. It drastically reduced travel time between cities and towns, making it possible to traverse great distances in a fraction of the time it once took. This newfound mobility spurred economic growth, allowing goods and people to move more efficiently than ever before.   The advent of the steam train brought about unprecedented changes. It drastically reduced travel time between cities and towns, making it possible to traverse great distances in a fraction of the time it once took. This newfound mobility spurred economic growth, allowing goods.</a:t>
            </a:r>
            <a:endParaRPr sz="800">
              <a:solidFill>
                <a:srgbClr val="271A13"/>
              </a:solidFill>
              <a:latin typeface="Lora SemiBold"/>
              <a:ea typeface="Lora SemiBold"/>
              <a:cs typeface="Lora SemiBold"/>
              <a:sym typeface="Lora SemiBold"/>
            </a:endParaRPr>
          </a:p>
          <a:p>
            <a:pPr indent="0" lvl="0" marL="0" rtl="0" algn="just">
              <a:spcBef>
                <a:spcPts val="0"/>
              </a:spcBef>
              <a:spcAft>
                <a:spcPts val="0"/>
              </a:spcAft>
              <a:buNone/>
            </a:pPr>
            <a:r>
              <a:t/>
            </a:r>
            <a:endParaRPr sz="800">
              <a:solidFill>
                <a:srgbClr val="271A13"/>
              </a:solidFill>
              <a:latin typeface="Lora SemiBold"/>
              <a:ea typeface="Lora SemiBold"/>
              <a:cs typeface="Lora SemiBold"/>
              <a:sym typeface="Lora SemiBold"/>
            </a:endParaRPr>
          </a:p>
          <a:p>
            <a:pPr indent="0" lvl="0" marL="0" rtl="0" algn="just">
              <a:spcBef>
                <a:spcPts val="0"/>
              </a:spcBef>
              <a:spcAft>
                <a:spcPts val="0"/>
              </a:spcAft>
              <a:buNone/>
            </a:pPr>
            <a:r>
              <a:rPr lang="uk" sz="800">
                <a:solidFill>
                  <a:srgbClr val="271A13"/>
                </a:solidFill>
                <a:latin typeface="Lora SemiBold"/>
                <a:ea typeface="Lora SemiBold"/>
                <a:cs typeface="Lora SemiBold"/>
                <a:sym typeface="Lora SemiBold"/>
              </a:rPr>
              <a:t>  The advent of the steam train brought about unprecedented changes. It drastically reduced travel time between cities and towns, making it possible to traverse great distances in a fraction of the time it once took. This newfound mobility spurred economic growth, allowing goods and people to move.</a:t>
            </a:r>
            <a:endParaRPr sz="800">
              <a:solidFill>
                <a:srgbClr val="271A13"/>
              </a:solidFill>
              <a:latin typeface="Lora SemiBold"/>
              <a:ea typeface="Lora SemiBold"/>
              <a:cs typeface="Lora SemiBold"/>
              <a:sym typeface="Lora SemiBold"/>
            </a:endParaRPr>
          </a:p>
        </p:txBody>
      </p:sp>
      <p:sp>
        <p:nvSpPr>
          <p:cNvPr id="128" name="Google Shape;128;p14"/>
          <p:cNvSpPr txBox="1"/>
          <p:nvPr/>
        </p:nvSpPr>
        <p:spPr>
          <a:xfrm>
            <a:off x="507273" y="574931"/>
            <a:ext cx="3215400" cy="5850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uk" sz="1900">
                <a:solidFill>
                  <a:srgbClr val="271A13"/>
                </a:solidFill>
                <a:latin typeface="Lora"/>
                <a:ea typeface="Lora"/>
                <a:cs typeface="Lora"/>
                <a:sym typeface="Lora"/>
              </a:rPr>
              <a:t>IMPACT ON BUSINESS </a:t>
            </a:r>
            <a:endParaRPr b="1" sz="1900">
              <a:solidFill>
                <a:srgbClr val="271A13"/>
              </a:solidFill>
              <a:latin typeface="Lora"/>
              <a:ea typeface="Lora"/>
              <a:cs typeface="Lora"/>
              <a:sym typeface="Lora"/>
            </a:endParaRPr>
          </a:p>
          <a:p>
            <a:pPr indent="0" lvl="0" marL="0" rtl="0" algn="ctr">
              <a:spcBef>
                <a:spcPts val="0"/>
              </a:spcBef>
              <a:spcAft>
                <a:spcPts val="0"/>
              </a:spcAft>
              <a:buNone/>
            </a:pPr>
            <a:r>
              <a:rPr b="1" lang="uk" sz="1900">
                <a:solidFill>
                  <a:srgbClr val="271A13"/>
                </a:solidFill>
                <a:latin typeface="Lora"/>
                <a:ea typeface="Lora"/>
                <a:cs typeface="Lora"/>
                <a:sym typeface="Lora"/>
              </a:rPr>
              <a:t>AND COMMUNICATION</a:t>
            </a:r>
            <a:endParaRPr b="1" sz="1900">
              <a:solidFill>
                <a:srgbClr val="271A13"/>
              </a:solidFill>
              <a:latin typeface="Lora"/>
              <a:ea typeface="Lora"/>
              <a:cs typeface="Lora"/>
              <a:sym typeface="Lora"/>
            </a:endParaRPr>
          </a:p>
        </p:txBody>
      </p:sp>
      <p:sp>
        <p:nvSpPr>
          <p:cNvPr id="129" name="Google Shape;129;p14"/>
          <p:cNvSpPr txBox="1"/>
          <p:nvPr/>
        </p:nvSpPr>
        <p:spPr>
          <a:xfrm>
            <a:off x="507277" y="1461616"/>
            <a:ext cx="1506300" cy="16008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uk" sz="800">
                <a:solidFill>
                  <a:srgbClr val="271A13"/>
                </a:solidFill>
                <a:latin typeface="Lora SemiBold"/>
                <a:ea typeface="Lora SemiBold"/>
                <a:cs typeface="Lora SemiBold"/>
                <a:sym typeface="Lora SemiBold"/>
              </a:rPr>
              <a:t> </a:t>
            </a:r>
            <a:r>
              <a:rPr lang="uk" sz="800">
                <a:solidFill>
                  <a:srgbClr val="271A13"/>
                </a:solidFill>
                <a:latin typeface="Lora SemiBold"/>
                <a:ea typeface="Lora SemiBold"/>
                <a:cs typeface="Lora SemiBold"/>
                <a:sym typeface="Lora SemiBold"/>
              </a:rPr>
              <a:t>Airships  offer several advantages over traditional aircraft and other forms of transportation. Their ability to hover and travel at low speeds makes them ideal for observational and reconnaissance missions. Additionally, airships can carry substantial payloads over long distances without the need for extensive infrastructure, such as runways or roads. </a:t>
            </a:r>
            <a:endParaRPr sz="800">
              <a:solidFill>
                <a:srgbClr val="271A13"/>
              </a:solidFill>
              <a:latin typeface="Lora SemiBold"/>
              <a:ea typeface="Lora SemiBold"/>
              <a:cs typeface="Lora SemiBold"/>
              <a:sym typeface="Lora SemiBold"/>
            </a:endParaRPr>
          </a:p>
        </p:txBody>
      </p:sp>
      <p:sp>
        <p:nvSpPr>
          <p:cNvPr id="130" name="Google Shape;130;p14"/>
          <p:cNvSpPr txBox="1"/>
          <p:nvPr/>
        </p:nvSpPr>
        <p:spPr>
          <a:xfrm>
            <a:off x="2181150" y="1464327"/>
            <a:ext cx="1541400" cy="16008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uk" sz="800">
                <a:solidFill>
                  <a:srgbClr val="271A13"/>
                </a:solidFill>
                <a:latin typeface="Lora SemiBold"/>
                <a:ea typeface="Lora SemiBold"/>
                <a:cs typeface="Lora SemiBold"/>
                <a:sym typeface="Lora SemiBold"/>
              </a:rPr>
              <a:t>    </a:t>
            </a:r>
            <a:r>
              <a:rPr lang="uk" sz="800">
                <a:solidFill>
                  <a:srgbClr val="271A13"/>
                </a:solidFill>
                <a:latin typeface="Lora SemiBold"/>
                <a:ea typeface="Lora SemiBold"/>
                <a:cs typeface="Lora SemiBold"/>
                <a:sym typeface="Lora SemiBold"/>
              </a:rPr>
              <a:t>The potential for airships extends beyond exploration and adventure. In the commercial sector, they offer a luxurious and scenic mode of travel, with spacious cabins and panoramic views. </a:t>
            </a:r>
            <a:endParaRPr sz="800">
              <a:solidFill>
                <a:srgbClr val="271A13"/>
              </a:solidFill>
              <a:latin typeface="Lora SemiBold"/>
              <a:ea typeface="Lora SemiBold"/>
              <a:cs typeface="Lora SemiBold"/>
              <a:sym typeface="Lora SemiBold"/>
            </a:endParaRPr>
          </a:p>
          <a:p>
            <a:pPr indent="0" lvl="0" marL="0" rtl="0" algn="just">
              <a:spcBef>
                <a:spcPts val="0"/>
              </a:spcBef>
              <a:spcAft>
                <a:spcPts val="0"/>
              </a:spcAft>
              <a:buNone/>
            </a:pPr>
            <a:r>
              <a:t/>
            </a:r>
            <a:endParaRPr sz="800">
              <a:solidFill>
                <a:srgbClr val="271A13"/>
              </a:solidFill>
              <a:latin typeface="Lora SemiBold"/>
              <a:ea typeface="Lora SemiBold"/>
              <a:cs typeface="Lora SemiBold"/>
              <a:sym typeface="Lora SemiBold"/>
            </a:endParaRPr>
          </a:p>
          <a:p>
            <a:pPr indent="0" lvl="0" marL="0" rtl="0" algn="just">
              <a:spcBef>
                <a:spcPts val="0"/>
              </a:spcBef>
              <a:spcAft>
                <a:spcPts val="0"/>
              </a:spcAft>
              <a:buNone/>
            </a:pPr>
            <a:r>
              <a:rPr lang="uk" sz="800">
                <a:solidFill>
                  <a:srgbClr val="271A13"/>
                </a:solidFill>
                <a:latin typeface="Lora SemiBold"/>
                <a:ea typeface="Lora SemiBold"/>
                <a:cs typeface="Lora SemiBold"/>
                <a:sym typeface="Lora SemiBold"/>
              </a:rPr>
              <a:t>    </a:t>
            </a:r>
            <a:r>
              <a:rPr lang="uk" sz="800">
                <a:solidFill>
                  <a:srgbClr val="271A13"/>
                </a:solidFill>
                <a:latin typeface="Lora SemiBold"/>
                <a:ea typeface="Lora SemiBold"/>
                <a:cs typeface="Lora SemiBold"/>
                <a:sym typeface="Lora SemiBold"/>
              </a:rPr>
              <a:t>Companies have begun to explore their use in transporting goods, especially to remote or underserved areas. </a:t>
            </a:r>
            <a:endParaRPr sz="800">
              <a:solidFill>
                <a:srgbClr val="271A13"/>
              </a:solidFill>
              <a:latin typeface="Lora SemiBold"/>
              <a:ea typeface="Lora SemiBold"/>
              <a:cs typeface="Lora SemiBold"/>
              <a:sym typeface="Lora SemiBold"/>
            </a:endParaRPr>
          </a:p>
        </p:txBody>
      </p:sp>
      <p:pic>
        <p:nvPicPr>
          <p:cNvPr id="131" name="Google Shape;131;p14"/>
          <p:cNvPicPr preferRelativeResize="0"/>
          <p:nvPr/>
        </p:nvPicPr>
        <p:blipFill rotWithShape="1">
          <a:blip r:embed="rId5">
            <a:alphaModFix/>
          </a:blip>
          <a:srcRect b="3848" l="794" r="2372" t="649"/>
          <a:stretch/>
        </p:blipFill>
        <p:spPr>
          <a:xfrm>
            <a:off x="3840900" y="632500"/>
            <a:ext cx="3192324" cy="2387201"/>
          </a:xfrm>
          <a:prstGeom prst="rect">
            <a:avLst/>
          </a:prstGeom>
          <a:noFill/>
          <a:ln cap="flat" cmpd="sng" w="19050">
            <a:solidFill>
              <a:srgbClr val="271A13"/>
            </a:solidFill>
            <a:prstDash val="solid"/>
            <a:round/>
            <a:headEnd len="sm" w="sm" type="none"/>
            <a:tailEnd len="sm" w="sm" type="none"/>
          </a:ln>
        </p:spPr>
      </p:pic>
      <p:sp>
        <p:nvSpPr>
          <p:cNvPr id="132" name="Google Shape;132;p14"/>
          <p:cNvSpPr txBox="1"/>
          <p:nvPr/>
        </p:nvSpPr>
        <p:spPr>
          <a:xfrm>
            <a:off x="507273" y="1234331"/>
            <a:ext cx="32154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uk" sz="900">
                <a:solidFill>
                  <a:srgbClr val="271A13"/>
                </a:solidFill>
                <a:latin typeface="Lora"/>
                <a:ea typeface="Lora"/>
                <a:cs typeface="Lora"/>
                <a:sym typeface="Lora"/>
              </a:rPr>
              <a:t>The introduction of the typewriter transformed practices</a:t>
            </a:r>
            <a:endParaRPr b="1" sz="900">
              <a:solidFill>
                <a:srgbClr val="271A13"/>
              </a:solidFill>
              <a:latin typeface="Lora"/>
              <a:ea typeface="Lora"/>
              <a:cs typeface="Lora"/>
              <a:sym typeface="Lora"/>
            </a:endParaRPr>
          </a:p>
        </p:txBody>
      </p:sp>
      <p:sp>
        <p:nvSpPr>
          <p:cNvPr id="133" name="Google Shape;133;p14"/>
          <p:cNvSpPr txBox="1"/>
          <p:nvPr/>
        </p:nvSpPr>
        <p:spPr>
          <a:xfrm>
            <a:off x="3829361" y="3126006"/>
            <a:ext cx="32154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uk" sz="900">
                <a:solidFill>
                  <a:srgbClr val="271A13"/>
                </a:solidFill>
                <a:latin typeface="Lora"/>
                <a:ea typeface="Lora"/>
                <a:cs typeface="Lora"/>
                <a:sym typeface="Lora"/>
              </a:rPr>
              <a:t>The Marvel of Modern Transport: The Steam Train</a:t>
            </a:r>
            <a:endParaRPr b="1" sz="900">
              <a:solidFill>
                <a:srgbClr val="271A13"/>
              </a:solidFill>
              <a:latin typeface="Lora"/>
              <a:ea typeface="Lora"/>
              <a:cs typeface="Lora"/>
              <a:sym typeface="Lora"/>
            </a:endParaRPr>
          </a:p>
        </p:txBody>
      </p:sp>
      <p:sp>
        <p:nvSpPr>
          <p:cNvPr id="134" name="Google Shape;134;p14"/>
          <p:cNvSpPr txBox="1"/>
          <p:nvPr/>
        </p:nvSpPr>
        <p:spPr>
          <a:xfrm>
            <a:off x="464050" y="3461850"/>
            <a:ext cx="1627800" cy="1108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uk" sz="1800">
                <a:solidFill>
                  <a:srgbClr val="271A13"/>
                </a:solidFill>
                <a:latin typeface="Lora"/>
                <a:ea typeface="Lora"/>
                <a:cs typeface="Lora"/>
                <a:sym typeface="Lora"/>
              </a:rPr>
              <a:t>FASHION FEATURE: THE VINTAGE DRESS</a:t>
            </a:r>
            <a:endParaRPr b="1" sz="1800">
              <a:solidFill>
                <a:srgbClr val="271A13"/>
              </a:solidFill>
              <a:latin typeface="Lora"/>
              <a:ea typeface="Lora"/>
              <a:cs typeface="Lora"/>
              <a:sym typeface="Lora"/>
            </a:endParaRPr>
          </a:p>
        </p:txBody>
      </p:sp>
      <p:sp>
        <p:nvSpPr>
          <p:cNvPr id="135" name="Google Shape;135;p14"/>
          <p:cNvSpPr txBox="1"/>
          <p:nvPr/>
        </p:nvSpPr>
        <p:spPr>
          <a:xfrm>
            <a:off x="501875" y="4984650"/>
            <a:ext cx="1546800" cy="24627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Clr>
                <a:schemeClr val="dk1"/>
              </a:buClr>
              <a:buSzPts val="1100"/>
              <a:buFont typeface="Arial"/>
              <a:buNone/>
            </a:pPr>
            <a:r>
              <a:rPr lang="uk" sz="800">
                <a:solidFill>
                  <a:srgbClr val="271A13"/>
                </a:solidFill>
                <a:latin typeface="Lora SemiBold"/>
                <a:ea typeface="Lora SemiBold"/>
                <a:cs typeface="Lora SemiBold"/>
                <a:sym typeface="Lora SemiBold"/>
              </a:rPr>
              <a:t>    </a:t>
            </a:r>
            <a:r>
              <a:rPr lang="uk" sz="800">
                <a:solidFill>
                  <a:srgbClr val="271A13"/>
                </a:solidFill>
                <a:latin typeface="Lora SemiBold"/>
                <a:ea typeface="Lora SemiBold"/>
                <a:cs typeface="Lora SemiBold"/>
                <a:sym typeface="Lora SemiBold"/>
              </a:rPr>
              <a:t>By Clara P. Winslow - In a world of ever-changing fashion trends, the vintage dress stands as a testament to timeless elegance and enduring style. These exquisite garments, often passed down through generations, carry with them the grace and charm of bygone eras them the grace and charm of bygone eras.</a:t>
            </a:r>
            <a:endParaRPr sz="800">
              <a:solidFill>
                <a:srgbClr val="271A13"/>
              </a:solidFill>
              <a:latin typeface="Lora SemiBold"/>
              <a:ea typeface="Lora SemiBold"/>
              <a:cs typeface="Lora SemiBold"/>
              <a:sym typeface="Lora SemiBold"/>
            </a:endParaRPr>
          </a:p>
          <a:p>
            <a:pPr indent="0" lvl="0" marL="0" rtl="0" algn="just">
              <a:spcBef>
                <a:spcPts val="0"/>
              </a:spcBef>
              <a:spcAft>
                <a:spcPts val="0"/>
              </a:spcAft>
              <a:buClr>
                <a:schemeClr val="dk1"/>
              </a:buClr>
              <a:buSzPts val="1100"/>
              <a:buFont typeface="Arial"/>
              <a:buNone/>
            </a:pPr>
            <a:r>
              <a:t/>
            </a:r>
            <a:endParaRPr sz="800">
              <a:solidFill>
                <a:srgbClr val="271A13"/>
              </a:solidFill>
              <a:latin typeface="Lora SemiBold"/>
              <a:ea typeface="Lora SemiBold"/>
              <a:cs typeface="Lora SemiBold"/>
              <a:sym typeface="Lora SemiBold"/>
            </a:endParaRPr>
          </a:p>
          <a:p>
            <a:pPr indent="0" lvl="0" marL="0" rtl="0" algn="just">
              <a:spcBef>
                <a:spcPts val="0"/>
              </a:spcBef>
              <a:spcAft>
                <a:spcPts val="0"/>
              </a:spcAft>
              <a:buNone/>
            </a:pPr>
            <a:r>
              <a:rPr lang="uk" sz="800">
                <a:solidFill>
                  <a:srgbClr val="271A13"/>
                </a:solidFill>
                <a:latin typeface="Lora SemiBold"/>
                <a:ea typeface="Lora SemiBold"/>
                <a:cs typeface="Lora SemiBold"/>
                <a:sym typeface="Lora SemiBold"/>
              </a:rPr>
              <a:t> By Clara P. Winslow - In a world of ever-changing fashion trends, the vintage dress stands as a testament to timeless elegance and enduring style. These exquisite garments, often passed down through generations.</a:t>
            </a:r>
            <a:endParaRPr sz="800">
              <a:solidFill>
                <a:srgbClr val="271A13"/>
              </a:solidFill>
              <a:latin typeface="Lora SemiBold"/>
              <a:ea typeface="Lora SemiBold"/>
              <a:cs typeface="Lora SemiBold"/>
              <a:sym typeface="Lora SemiBold"/>
            </a:endParaRPr>
          </a:p>
        </p:txBody>
      </p:sp>
      <p:sp>
        <p:nvSpPr>
          <p:cNvPr id="136" name="Google Shape;136;p14"/>
          <p:cNvSpPr txBox="1"/>
          <p:nvPr/>
        </p:nvSpPr>
        <p:spPr>
          <a:xfrm>
            <a:off x="507274" y="4646025"/>
            <a:ext cx="1541400" cy="277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uk" sz="900">
                <a:solidFill>
                  <a:srgbClr val="271A13"/>
                </a:solidFill>
                <a:latin typeface="Lora"/>
                <a:ea typeface="Lora"/>
                <a:cs typeface="Lora"/>
                <a:sym typeface="Lora"/>
              </a:rPr>
              <a:t>Elegance and Timeless Beauty: The Vintage Dress</a:t>
            </a:r>
            <a:endParaRPr b="1" sz="900">
              <a:solidFill>
                <a:srgbClr val="271A13"/>
              </a:solidFill>
              <a:latin typeface="Lora"/>
              <a:ea typeface="Lora"/>
              <a:cs typeface="Lora"/>
              <a:sym typeface="Lora"/>
            </a:endParaRPr>
          </a:p>
        </p:txBody>
      </p:sp>
      <p:grpSp>
        <p:nvGrpSpPr>
          <p:cNvPr id="137" name="Google Shape;137;p14"/>
          <p:cNvGrpSpPr/>
          <p:nvPr/>
        </p:nvGrpSpPr>
        <p:grpSpPr>
          <a:xfrm>
            <a:off x="543526" y="7612125"/>
            <a:ext cx="2597124" cy="2404446"/>
            <a:chOff x="537300" y="7612125"/>
            <a:chExt cx="2597124" cy="2404446"/>
          </a:xfrm>
        </p:grpSpPr>
        <p:pic>
          <p:nvPicPr>
            <p:cNvPr id="138" name="Google Shape;138;p14"/>
            <p:cNvPicPr preferRelativeResize="0"/>
            <p:nvPr/>
          </p:nvPicPr>
          <p:blipFill>
            <a:blip r:embed="rId6">
              <a:alphaModFix/>
            </a:blip>
            <a:stretch>
              <a:fillRect/>
            </a:stretch>
          </p:blipFill>
          <p:spPr>
            <a:xfrm>
              <a:off x="537300" y="7612125"/>
              <a:ext cx="2597124" cy="2188175"/>
            </a:xfrm>
            <a:prstGeom prst="rect">
              <a:avLst/>
            </a:prstGeom>
            <a:noFill/>
            <a:ln>
              <a:noFill/>
            </a:ln>
          </p:spPr>
        </p:pic>
        <p:sp>
          <p:nvSpPr>
            <p:cNvPr id="139" name="Google Shape;139;p14"/>
            <p:cNvSpPr txBox="1"/>
            <p:nvPr/>
          </p:nvSpPr>
          <p:spPr>
            <a:xfrm>
              <a:off x="1065162" y="9877971"/>
              <a:ext cx="15414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uk" sz="900">
                  <a:solidFill>
                    <a:srgbClr val="271A13"/>
                  </a:solidFill>
                  <a:latin typeface="Lora"/>
                  <a:ea typeface="Lora"/>
                  <a:cs typeface="Lora"/>
                  <a:sym typeface="Lora"/>
                </a:rPr>
                <a:t>By Emily K. Harrison</a:t>
              </a:r>
              <a:endParaRPr b="1" sz="900">
                <a:solidFill>
                  <a:srgbClr val="271A13"/>
                </a:solidFill>
                <a:latin typeface="Lora"/>
                <a:ea typeface="Lora"/>
                <a:cs typeface="Lora"/>
                <a:sym typeface="Lora"/>
              </a:endParaRPr>
            </a:p>
          </p:txBody>
        </p:sp>
      </p:grpSp>
      <p:grpSp>
        <p:nvGrpSpPr>
          <p:cNvPr id="140" name="Google Shape;140;p14"/>
          <p:cNvGrpSpPr/>
          <p:nvPr/>
        </p:nvGrpSpPr>
        <p:grpSpPr>
          <a:xfrm>
            <a:off x="3630053" y="7843715"/>
            <a:ext cx="3085575" cy="1981801"/>
            <a:chOff x="3577500" y="7822874"/>
            <a:chExt cx="3085575" cy="1981801"/>
          </a:xfrm>
        </p:grpSpPr>
        <p:sp>
          <p:nvSpPr>
            <p:cNvPr id="141" name="Google Shape;141;p14"/>
            <p:cNvSpPr txBox="1"/>
            <p:nvPr/>
          </p:nvSpPr>
          <p:spPr>
            <a:xfrm>
              <a:off x="3643875" y="8573175"/>
              <a:ext cx="3019200" cy="12315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800">
                  <a:solidFill>
                    <a:srgbClr val="FCDBB0"/>
                  </a:solidFill>
                  <a:latin typeface="Lora SemiBold"/>
                  <a:ea typeface="Lora SemiBold"/>
                  <a:cs typeface="Lora SemiBold"/>
                  <a:sym typeface="Lora SemiBold"/>
                </a:rPr>
                <a:t>London, April 5, 1884 Residents of London were left astounded last night as mysterious lights were seen hovering over the city. Witnesses describe them as bright, flickering orbs moving in erratic patterns. Speculations range from celestial phenomena to otherworldly visitors. Authorities urge calm while investigations continue. Authorities urge calm while investigations continue. Speculations range from celestial phenomena to otherworldly visitors. Authorities urge calm while investigations continue. Authorities urge calm while investigations continue.</a:t>
              </a:r>
              <a:endParaRPr sz="800">
                <a:solidFill>
                  <a:srgbClr val="FCDBB0"/>
                </a:solidFill>
                <a:latin typeface="Lora SemiBold"/>
                <a:ea typeface="Lora SemiBold"/>
                <a:cs typeface="Lora SemiBold"/>
                <a:sym typeface="Lora SemiBold"/>
              </a:endParaRPr>
            </a:p>
          </p:txBody>
        </p:sp>
        <p:sp>
          <p:nvSpPr>
            <p:cNvPr id="142" name="Google Shape;142;p14"/>
            <p:cNvSpPr txBox="1"/>
            <p:nvPr/>
          </p:nvSpPr>
          <p:spPr>
            <a:xfrm>
              <a:off x="3577500" y="7822874"/>
              <a:ext cx="3085500" cy="554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800">
                  <a:solidFill>
                    <a:srgbClr val="FCDBB0"/>
                  </a:solidFill>
                  <a:latin typeface="Abril Fatface"/>
                  <a:ea typeface="Abril Fatface"/>
                  <a:cs typeface="Abril Fatface"/>
                  <a:sym typeface="Abril Fatface"/>
                </a:rPr>
                <a:t>FASHION FEATURE: </a:t>
              </a:r>
              <a:endParaRPr sz="1800">
                <a:solidFill>
                  <a:srgbClr val="FCDBB0"/>
                </a:solidFill>
                <a:latin typeface="Abril Fatface"/>
                <a:ea typeface="Abril Fatface"/>
                <a:cs typeface="Abril Fatface"/>
                <a:sym typeface="Abril Fatface"/>
              </a:endParaRPr>
            </a:p>
            <a:p>
              <a:pPr indent="0" lvl="0" marL="0" rtl="0" algn="ctr">
                <a:spcBef>
                  <a:spcPts val="0"/>
                </a:spcBef>
                <a:spcAft>
                  <a:spcPts val="0"/>
                </a:spcAft>
                <a:buNone/>
              </a:pPr>
              <a:r>
                <a:rPr lang="uk" sz="1800">
                  <a:solidFill>
                    <a:srgbClr val="FCDBB0"/>
                  </a:solidFill>
                  <a:latin typeface="Abril Fatface"/>
                  <a:ea typeface="Abril Fatface"/>
                  <a:cs typeface="Abril Fatface"/>
                  <a:sym typeface="Abril Fatface"/>
                </a:rPr>
                <a:t>THE VINTAGE DRESS</a:t>
              </a:r>
              <a:endParaRPr sz="1800">
                <a:solidFill>
                  <a:srgbClr val="FCDBB0"/>
                </a:solidFill>
                <a:latin typeface="Abril Fatface"/>
                <a:ea typeface="Abril Fatface"/>
                <a:cs typeface="Abril Fatface"/>
                <a:sym typeface="Abril Fatface"/>
              </a:endParaRPr>
            </a:p>
          </p:txBody>
        </p:sp>
      </p:grpSp>
      <p:grpSp>
        <p:nvGrpSpPr>
          <p:cNvPr id="143" name="Google Shape;143;p14"/>
          <p:cNvGrpSpPr/>
          <p:nvPr/>
        </p:nvGrpSpPr>
        <p:grpSpPr>
          <a:xfrm>
            <a:off x="5512737" y="5958549"/>
            <a:ext cx="1541400" cy="1467118"/>
            <a:chOff x="5516937" y="5958549"/>
            <a:chExt cx="1541400" cy="1467118"/>
          </a:xfrm>
        </p:grpSpPr>
        <p:sp>
          <p:nvSpPr>
            <p:cNvPr id="144" name="Google Shape;144;p14"/>
            <p:cNvSpPr txBox="1"/>
            <p:nvPr/>
          </p:nvSpPr>
          <p:spPr>
            <a:xfrm>
              <a:off x="5516937" y="7287067"/>
              <a:ext cx="15414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uk" sz="900">
                  <a:solidFill>
                    <a:srgbClr val="271A13"/>
                  </a:solidFill>
                  <a:latin typeface="Lora"/>
                  <a:ea typeface="Lora"/>
                  <a:cs typeface="Lora"/>
                  <a:sym typeface="Lora"/>
                </a:rPr>
                <a:t>By Emily K. Harrison</a:t>
              </a:r>
              <a:endParaRPr b="1" sz="900">
                <a:solidFill>
                  <a:srgbClr val="271A13"/>
                </a:solidFill>
                <a:latin typeface="Lora"/>
                <a:ea typeface="Lora"/>
                <a:cs typeface="Lora"/>
                <a:sym typeface="Lora"/>
              </a:endParaRPr>
            </a:p>
          </p:txBody>
        </p:sp>
        <p:pic>
          <p:nvPicPr>
            <p:cNvPr id="145" name="Google Shape;145;p14"/>
            <p:cNvPicPr preferRelativeResize="0"/>
            <p:nvPr/>
          </p:nvPicPr>
          <p:blipFill>
            <a:blip r:embed="rId7">
              <a:alphaModFix/>
            </a:blip>
            <a:stretch>
              <a:fillRect/>
            </a:stretch>
          </p:blipFill>
          <p:spPr>
            <a:xfrm>
              <a:off x="5531286" y="5958549"/>
              <a:ext cx="1512700" cy="1229651"/>
            </a:xfrm>
            <a:prstGeom prst="rect">
              <a:avLst/>
            </a:prstGeom>
            <a:noFill/>
            <a:ln>
              <a:noFill/>
            </a:ln>
          </p:spPr>
        </p:pic>
      </p:grpSp>
      <p:sp>
        <p:nvSpPr>
          <p:cNvPr id="146" name="Google Shape;146;p14"/>
          <p:cNvSpPr txBox="1"/>
          <p:nvPr/>
        </p:nvSpPr>
        <p:spPr>
          <a:xfrm>
            <a:off x="5492575" y="3447382"/>
            <a:ext cx="1570200" cy="554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800">
                <a:solidFill>
                  <a:srgbClr val="271A13"/>
                </a:solidFill>
                <a:latin typeface="Abril Fatface"/>
                <a:ea typeface="Abril Fatface"/>
                <a:cs typeface="Abril Fatface"/>
                <a:sym typeface="Abril Fatface"/>
              </a:rPr>
              <a:t>THE TYPEWRITER</a:t>
            </a:r>
            <a:endParaRPr sz="1800">
              <a:solidFill>
                <a:srgbClr val="271A13"/>
              </a:solidFill>
              <a:latin typeface="Abril Fatface"/>
              <a:ea typeface="Abril Fatface"/>
              <a:cs typeface="Abril Fatface"/>
              <a:sym typeface="Abril Fatface"/>
            </a:endParaRPr>
          </a:p>
        </p:txBody>
      </p:sp>
      <p:sp>
        <p:nvSpPr>
          <p:cNvPr id="147" name="Google Shape;147;p14"/>
          <p:cNvSpPr txBox="1"/>
          <p:nvPr/>
        </p:nvSpPr>
        <p:spPr>
          <a:xfrm>
            <a:off x="5519064" y="4434023"/>
            <a:ext cx="1546800" cy="13545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uk" sz="800">
                <a:solidFill>
                  <a:srgbClr val="271A13"/>
                </a:solidFill>
                <a:latin typeface="Lora SemiBold"/>
                <a:ea typeface="Lora SemiBold"/>
                <a:cs typeface="Lora SemiBold"/>
                <a:sym typeface="Lora SemiBold"/>
              </a:rPr>
              <a:t>  </a:t>
            </a:r>
            <a:r>
              <a:rPr lang="uk" sz="800">
                <a:solidFill>
                  <a:srgbClr val="271A13"/>
                </a:solidFill>
                <a:latin typeface="Lora SemiBold"/>
                <a:ea typeface="Lora SemiBold"/>
                <a:cs typeface="Lora SemiBold"/>
                <a:sym typeface="Lora SemiBold"/>
              </a:rPr>
              <a:t>By George F. Pembroke - Among the many marvels of modern invention, few have had as profound an impact on communication and daily life as the typewriter. This ingenious device has revolutionized the way we write, bringing efficiency, clarity, and a touch of elegance to written correspondence.</a:t>
            </a:r>
            <a:endParaRPr sz="800">
              <a:solidFill>
                <a:srgbClr val="271A13"/>
              </a:solidFill>
              <a:latin typeface="Lora SemiBold"/>
              <a:ea typeface="Lora SemiBold"/>
              <a:cs typeface="Lora SemiBold"/>
              <a:sym typeface="Lora SemiBold"/>
            </a:endParaRPr>
          </a:p>
        </p:txBody>
      </p:sp>
      <p:sp>
        <p:nvSpPr>
          <p:cNvPr id="148" name="Google Shape;148;p14"/>
          <p:cNvSpPr txBox="1"/>
          <p:nvPr/>
        </p:nvSpPr>
        <p:spPr>
          <a:xfrm>
            <a:off x="5504174" y="4074543"/>
            <a:ext cx="1541400" cy="277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uk" sz="900">
                <a:solidFill>
                  <a:srgbClr val="271A13"/>
                </a:solidFill>
                <a:latin typeface="Lora"/>
                <a:ea typeface="Lora"/>
                <a:cs typeface="Lora"/>
                <a:sym typeface="Lora"/>
              </a:rPr>
              <a:t>Revolutionizing Writing: The Typewriter</a:t>
            </a:r>
            <a:endParaRPr b="1" sz="900">
              <a:solidFill>
                <a:srgbClr val="271A13"/>
              </a:solidFill>
              <a:latin typeface="Lora"/>
              <a:ea typeface="Lora"/>
              <a:cs typeface="Lora"/>
              <a:sym typeface="Lor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15"/>
          <p:cNvPicPr preferRelativeResize="0"/>
          <p:nvPr/>
        </p:nvPicPr>
        <p:blipFill rotWithShape="1">
          <a:blip r:embed="rId3">
            <a:alphaModFix/>
          </a:blip>
          <a:srcRect b="0" l="50009" r="0" t="0"/>
          <a:stretch/>
        </p:blipFill>
        <p:spPr>
          <a:xfrm>
            <a:off x="-1" y="0"/>
            <a:ext cx="7560003" cy="10691999"/>
          </a:xfrm>
          <a:prstGeom prst="rect">
            <a:avLst/>
          </a:prstGeom>
          <a:noFill/>
          <a:ln>
            <a:noFill/>
          </a:ln>
        </p:spPr>
      </p:pic>
      <p:grpSp>
        <p:nvGrpSpPr>
          <p:cNvPr id="154" name="Google Shape;154;p15"/>
          <p:cNvGrpSpPr/>
          <p:nvPr/>
        </p:nvGrpSpPr>
        <p:grpSpPr>
          <a:xfrm>
            <a:off x="439325" y="533525"/>
            <a:ext cx="6679200" cy="9647499"/>
            <a:chOff x="439325" y="533525"/>
            <a:chExt cx="6679200" cy="9647499"/>
          </a:xfrm>
        </p:grpSpPr>
        <p:grpSp>
          <p:nvGrpSpPr>
            <p:cNvPr id="155" name="Google Shape;155;p15"/>
            <p:cNvGrpSpPr/>
            <p:nvPr/>
          </p:nvGrpSpPr>
          <p:grpSpPr>
            <a:xfrm>
              <a:off x="439325" y="533525"/>
              <a:ext cx="6679200" cy="9647499"/>
              <a:chOff x="439325" y="526219"/>
              <a:chExt cx="6679200" cy="9647499"/>
            </a:xfrm>
          </p:grpSpPr>
          <p:cxnSp>
            <p:nvCxnSpPr>
              <p:cNvPr id="156" name="Google Shape;156;p15"/>
              <p:cNvCxnSpPr/>
              <p:nvPr/>
            </p:nvCxnSpPr>
            <p:spPr>
              <a:xfrm>
                <a:off x="449275" y="526919"/>
                <a:ext cx="0" cy="9646800"/>
              </a:xfrm>
              <a:prstGeom prst="straightConnector1">
                <a:avLst/>
              </a:prstGeom>
              <a:noFill/>
              <a:ln cap="flat" cmpd="sng" w="19050">
                <a:solidFill>
                  <a:srgbClr val="271A13"/>
                </a:solidFill>
                <a:prstDash val="solid"/>
                <a:round/>
                <a:headEnd len="med" w="med" type="none"/>
                <a:tailEnd len="med" w="med" type="none"/>
              </a:ln>
            </p:spPr>
          </p:cxnSp>
          <p:cxnSp>
            <p:nvCxnSpPr>
              <p:cNvPr id="157" name="Google Shape;157;p15"/>
              <p:cNvCxnSpPr/>
              <p:nvPr/>
            </p:nvCxnSpPr>
            <p:spPr>
              <a:xfrm>
                <a:off x="2113100" y="6651869"/>
                <a:ext cx="0" cy="3513600"/>
              </a:xfrm>
              <a:prstGeom prst="straightConnector1">
                <a:avLst/>
              </a:prstGeom>
              <a:noFill/>
              <a:ln cap="flat" cmpd="sng" w="19050">
                <a:solidFill>
                  <a:srgbClr val="271A13"/>
                </a:solidFill>
                <a:prstDash val="solid"/>
                <a:round/>
                <a:headEnd len="med" w="med" type="none"/>
                <a:tailEnd len="med" w="med" type="none"/>
              </a:ln>
            </p:spPr>
          </p:cxnSp>
          <p:cxnSp>
            <p:nvCxnSpPr>
              <p:cNvPr id="158" name="Google Shape;158;p15"/>
              <p:cNvCxnSpPr/>
              <p:nvPr/>
            </p:nvCxnSpPr>
            <p:spPr>
              <a:xfrm>
                <a:off x="439609" y="10165650"/>
                <a:ext cx="6669300" cy="0"/>
              </a:xfrm>
              <a:prstGeom prst="straightConnector1">
                <a:avLst/>
              </a:prstGeom>
              <a:noFill/>
              <a:ln cap="flat" cmpd="sng" w="19050">
                <a:solidFill>
                  <a:srgbClr val="271A13"/>
                </a:solidFill>
                <a:prstDash val="solid"/>
                <a:round/>
                <a:headEnd len="med" w="med" type="none"/>
                <a:tailEnd len="med" w="med" type="none"/>
              </a:ln>
            </p:spPr>
          </p:cxnSp>
          <p:cxnSp>
            <p:nvCxnSpPr>
              <p:cNvPr id="159" name="Google Shape;159;p15"/>
              <p:cNvCxnSpPr/>
              <p:nvPr/>
            </p:nvCxnSpPr>
            <p:spPr>
              <a:xfrm>
                <a:off x="5461625" y="526219"/>
                <a:ext cx="0" cy="9639300"/>
              </a:xfrm>
              <a:prstGeom prst="straightConnector1">
                <a:avLst/>
              </a:prstGeom>
              <a:noFill/>
              <a:ln cap="flat" cmpd="sng" w="19050">
                <a:solidFill>
                  <a:srgbClr val="271A13"/>
                </a:solidFill>
                <a:prstDash val="solid"/>
                <a:round/>
                <a:headEnd len="med" w="med" type="none"/>
                <a:tailEnd len="med" w="med" type="none"/>
              </a:ln>
            </p:spPr>
          </p:cxnSp>
          <p:cxnSp>
            <p:nvCxnSpPr>
              <p:cNvPr id="160" name="Google Shape;160;p15"/>
              <p:cNvCxnSpPr/>
              <p:nvPr/>
            </p:nvCxnSpPr>
            <p:spPr>
              <a:xfrm>
                <a:off x="7110000" y="526919"/>
                <a:ext cx="0" cy="9646800"/>
              </a:xfrm>
              <a:prstGeom prst="straightConnector1">
                <a:avLst/>
              </a:prstGeom>
              <a:noFill/>
              <a:ln cap="flat" cmpd="sng" w="19050">
                <a:solidFill>
                  <a:srgbClr val="271A13"/>
                </a:solidFill>
                <a:prstDash val="solid"/>
                <a:round/>
                <a:headEnd len="med" w="med" type="none"/>
                <a:tailEnd len="med" w="med" type="none"/>
              </a:ln>
            </p:spPr>
          </p:cxnSp>
          <p:cxnSp>
            <p:nvCxnSpPr>
              <p:cNvPr id="161" name="Google Shape;161;p15"/>
              <p:cNvCxnSpPr/>
              <p:nvPr/>
            </p:nvCxnSpPr>
            <p:spPr>
              <a:xfrm>
                <a:off x="439325" y="526969"/>
                <a:ext cx="6679200" cy="0"/>
              </a:xfrm>
              <a:prstGeom prst="straightConnector1">
                <a:avLst/>
              </a:prstGeom>
              <a:noFill/>
              <a:ln cap="flat" cmpd="sng" w="19050">
                <a:solidFill>
                  <a:srgbClr val="271A13"/>
                </a:solidFill>
                <a:prstDash val="solid"/>
                <a:round/>
                <a:headEnd len="med" w="med" type="none"/>
                <a:tailEnd len="med" w="med" type="none"/>
              </a:ln>
            </p:spPr>
          </p:cxnSp>
          <p:cxnSp>
            <p:nvCxnSpPr>
              <p:cNvPr id="162" name="Google Shape;162;p15"/>
              <p:cNvCxnSpPr/>
              <p:nvPr/>
            </p:nvCxnSpPr>
            <p:spPr>
              <a:xfrm>
                <a:off x="5461700" y="8605994"/>
                <a:ext cx="1643700" cy="0"/>
              </a:xfrm>
              <a:prstGeom prst="straightConnector1">
                <a:avLst/>
              </a:prstGeom>
              <a:noFill/>
              <a:ln cap="flat" cmpd="sng" w="19050">
                <a:solidFill>
                  <a:srgbClr val="271A13"/>
                </a:solidFill>
                <a:prstDash val="solid"/>
                <a:round/>
                <a:headEnd len="med" w="med" type="none"/>
                <a:tailEnd len="med" w="med" type="none"/>
              </a:ln>
            </p:spPr>
          </p:cxnSp>
          <p:cxnSp>
            <p:nvCxnSpPr>
              <p:cNvPr id="163" name="Google Shape;163;p15"/>
              <p:cNvCxnSpPr/>
              <p:nvPr/>
            </p:nvCxnSpPr>
            <p:spPr>
              <a:xfrm>
                <a:off x="3773575" y="3310319"/>
                <a:ext cx="0" cy="6855300"/>
              </a:xfrm>
              <a:prstGeom prst="straightConnector1">
                <a:avLst/>
              </a:prstGeom>
              <a:noFill/>
              <a:ln cap="flat" cmpd="sng" w="19050">
                <a:solidFill>
                  <a:srgbClr val="271A13"/>
                </a:solidFill>
                <a:prstDash val="solid"/>
                <a:round/>
                <a:headEnd len="med" w="med" type="none"/>
                <a:tailEnd len="med" w="med" type="none"/>
              </a:ln>
            </p:spPr>
          </p:cxnSp>
        </p:grpSp>
        <p:cxnSp>
          <p:nvCxnSpPr>
            <p:cNvPr id="164" name="Google Shape;164;p15"/>
            <p:cNvCxnSpPr/>
            <p:nvPr/>
          </p:nvCxnSpPr>
          <p:spPr>
            <a:xfrm>
              <a:off x="5460425" y="6650625"/>
              <a:ext cx="1645200" cy="0"/>
            </a:xfrm>
            <a:prstGeom prst="straightConnector1">
              <a:avLst/>
            </a:prstGeom>
            <a:noFill/>
            <a:ln cap="flat" cmpd="sng" w="19050">
              <a:solidFill>
                <a:srgbClr val="271A13"/>
              </a:solidFill>
              <a:prstDash val="solid"/>
              <a:round/>
              <a:headEnd len="med" w="med" type="none"/>
              <a:tailEnd len="med" w="med" type="none"/>
            </a:ln>
          </p:spPr>
        </p:cxnSp>
      </p:grpSp>
      <p:cxnSp>
        <p:nvCxnSpPr>
          <p:cNvPr id="165" name="Google Shape;165;p15"/>
          <p:cNvCxnSpPr/>
          <p:nvPr/>
        </p:nvCxnSpPr>
        <p:spPr>
          <a:xfrm>
            <a:off x="448575" y="3311975"/>
            <a:ext cx="5011500" cy="0"/>
          </a:xfrm>
          <a:prstGeom prst="straightConnector1">
            <a:avLst/>
          </a:prstGeom>
          <a:noFill/>
          <a:ln cap="flat" cmpd="sng" w="19050">
            <a:solidFill>
              <a:srgbClr val="271A13"/>
            </a:solidFill>
            <a:prstDash val="solid"/>
            <a:round/>
            <a:headEnd len="med" w="med" type="none"/>
            <a:tailEnd len="med" w="med" type="none"/>
          </a:ln>
        </p:spPr>
      </p:cxnSp>
      <p:sp>
        <p:nvSpPr>
          <p:cNvPr id="166" name="Google Shape;166;p15"/>
          <p:cNvSpPr txBox="1"/>
          <p:nvPr/>
        </p:nvSpPr>
        <p:spPr>
          <a:xfrm flipH="1">
            <a:off x="3855675" y="4335790"/>
            <a:ext cx="1506300" cy="57876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uk" sz="800">
                <a:solidFill>
                  <a:srgbClr val="271A13"/>
                </a:solidFill>
                <a:latin typeface="Lora SemiBold"/>
                <a:ea typeface="Lora SemiBold"/>
                <a:cs typeface="Lora SemiBold"/>
                <a:sym typeface="Lora SemiBold"/>
              </a:rPr>
              <a:t>  </a:t>
            </a:r>
            <a:r>
              <a:rPr lang="uk" sz="800">
                <a:solidFill>
                  <a:srgbClr val="271A13"/>
                </a:solidFill>
                <a:latin typeface="Lora SemiBold"/>
                <a:ea typeface="Lora SemiBold"/>
                <a:cs typeface="Lora SemiBold"/>
                <a:sym typeface="Lora SemiBold"/>
              </a:rPr>
              <a:t>Despite their  promise, airships face several challenges. The use of hydrogen, while providing excellent lift, poses significant safety risks due to its flammability. The Hindenburg disaster of 1937 starkly illustrated these dangers. </a:t>
            </a:r>
            <a:endParaRPr sz="800">
              <a:solidFill>
                <a:srgbClr val="271A13"/>
              </a:solidFill>
              <a:latin typeface="Lora SemiBold"/>
              <a:ea typeface="Lora SemiBold"/>
              <a:cs typeface="Lora SemiBold"/>
              <a:sym typeface="Lora SemiBold"/>
            </a:endParaRPr>
          </a:p>
          <a:p>
            <a:pPr indent="0" lvl="0" marL="0" rtl="0" algn="just">
              <a:spcBef>
                <a:spcPts val="0"/>
              </a:spcBef>
              <a:spcAft>
                <a:spcPts val="0"/>
              </a:spcAft>
              <a:buNone/>
            </a:pPr>
            <a:r>
              <a:t/>
            </a:r>
            <a:endParaRPr sz="800">
              <a:solidFill>
                <a:srgbClr val="271A13"/>
              </a:solidFill>
              <a:latin typeface="Lora SemiBold"/>
              <a:ea typeface="Lora SemiBold"/>
              <a:cs typeface="Lora SemiBold"/>
              <a:sym typeface="Lora SemiBold"/>
            </a:endParaRPr>
          </a:p>
          <a:p>
            <a:pPr indent="0" lvl="0" marL="0" rtl="0" algn="just">
              <a:spcBef>
                <a:spcPts val="0"/>
              </a:spcBef>
              <a:spcAft>
                <a:spcPts val="0"/>
              </a:spcAft>
              <a:buNone/>
            </a:pPr>
            <a:r>
              <a:rPr lang="uk" sz="800">
                <a:solidFill>
                  <a:srgbClr val="271A13"/>
                </a:solidFill>
                <a:latin typeface="Lora SemiBold"/>
                <a:ea typeface="Lora SemiBold"/>
                <a:cs typeface="Lora SemiBold"/>
                <a:sym typeface="Lora SemiBold"/>
              </a:rPr>
              <a:t>  </a:t>
            </a:r>
            <a:r>
              <a:rPr lang="uk" sz="800">
                <a:solidFill>
                  <a:srgbClr val="271A13"/>
                </a:solidFill>
                <a:latin typeface="Lora SemiBold"/>
                <a:ea typeface="Lora SemiBold"/>
                <a:cs typeface="Lora SemiBold"/>
                <a:sym typeface="Lora SemiBold"/>
              </a:rPr>
              <a:t>However, advancements in materials science and the development of non-flammable helium have mitigated some of these risks advancements in materials science and the development of non-flammable helium have mitigated some  helium have mitigated some. </a:t>
            </a:r>
            <a:endParaRPr sz="800">
              <a:solidFill>
                <a:srgbClr val="271A13"/>
              </a:solidFill>
              <a:latin typeface="Lora SemiBold"/>
              <a:ea typeface="Lora SemiBold"/>
              <a:cs typeface="Lora SemiBold"/>
              <a:sym typeface="Lora SemiBold"/>
            </a:endParaRPr>
          </a:p>
          <a:p>
            <a:pPr indent="0" lvl="0" marL="0" rtl="0" algn="just">
              <a:spcBef>
                <a:spcPts val="0"/>
              </a:spcBef>
              <a:spcAft>
                <a:spcPts val="0"/>
              </a:spcAft>
              <a:buNone/>
            </a:pPr>
            <a:r>
              <a:t/>
            </a:r>
            <a:endParaRPr sz="800">
              <a:solidFill>
                <a:srgbClr val="271A13"/>
              </a:solidFill>
              <a:latin typeface="Lora SemiBold"/>
              <a:ea typeface="Lora SemiBold"/>
              <a:cs typeface="Lora SemiBold"/>
              <a:sym typeface="Lora SemiBold"/>
            </a:endParaRPr>
          </a:p>
          <a:p>
            <a:pPr indent="0" lvl="0" marL="0" rtl="0" algn="just">
              <a:spcBef>
                <a:spcPts val="0"/>
              </a:spcBef>
              <a:spcAft>
                <a:spcPts val="0"/>
              </a:spcAft>
              <a:buNone/>
            </a:pPr>
            <a:r>
              <a:rPr lang="uk" sz="800">
                <a:solidFill>
                  <a:srgbClr val="271A13"/>
                </a:solidFill>
                <a:latin typeface="Lora SemiBold"/>
                <a:ea typeface="Lora SemiBold"/>
                <a:cs typeface="Lora SemiBold"/>
                <a:sym typeface="Lora SemiBold"/>
              </a:rPr>
              <a:t> </a:t>
            </a:r>
            <a:r>
              <a:rPr lang="uk" sz="800">
                <a:solidFill>
                  <a:srgbClr val="271A13"/>
                </a:solidFill>
                <a:latin typeface="Lora SemiBold"/>
                <a:ea typeface="Lora SemiBold"/>
                <a:cs typeface="Lora SemiBold"/>
                <a:sym typeface="Lora SemiBold"/>
              </a:rPr>
              <a:t>Innovations continue to improve the design and functionality of airships. Modern airships incorporate lightweight composites, advanced propulsion systems, and improved aerodynamics to enhance performance and safety. Hybrid airships, combining elements of traditional airships and fixed-wing aircraft, are being developed to further expand their capabilities.</a:t>
            </a:r>
            <a:endParaRPr sz="800">
              <a:solidFill>
                <a:srgbClr val="271A13"/>
              </a:solidFill>
              <a:latin typeface="Lora SemiBold"/>
              <a:ea typeface="Lora SemiBold"/>
              <a:cs typeface="Lora SemiBold"/>
              <a:sym typeface="Lora SemiBold"/>
            </a:endParaRPr>
          </a:p>
          <a:p>
            <a:pPr indent="0" lvl="0" marL="0" rtl="0" algn="just">
              <a:spcBef>
                <a:spcPts val="0"/>
              </a:spcBef>
              <a:spcAft>
                <a:spcPts val="0"/>
              </a:spcAft>
              <a:buNone/>
            </a:pPr>
            <a:r>
              <a:t/>
            </a:r>
            <a:endParaRPr sz="800">
              <a:solidFill>
                <a:srgbClr val="271A13"/>
              </a:solidFill>
              <a:latin typeface="Lora SemiBold"/>
              <a:ea typeface="Lora SemiBold"/>
              <a:cs typeface="Lora SemiBold"/>
              <a:sym typeface="Lora SemiBold"/>
            </a:endParaRPr>
          </a:p>
          <a:p>
            <a:pPr indent="0" lvl="0" marL="0" rtl="0" algn="just">
              <a:spcBef>
                <a:spcPts val="0"/>
              </a:spcBef>
              <a:spcAft>
                <a:spcPts val="0"/>
              </a:spcAft>
              <a:buNone/>
            </a:pPr>
            <a:r>
              <a:rPr lang="uk" sz="800">
                <a:solidFill>
                  <a:srgbClr val="271A13"/>
                </a:solidFill>
                <a:latin typeface="Lora SemiBold"/>
                <a:ea typeface="Lora SemiBold"/>
                <a:cs typeface="Lora SemiBold"/>
                <a:sym typeface="Lora SemiBold"/>
              </a:rPr>
              <a:t> </a:t>
            </a:r>
            <a:r>
              <a:rPr lang="uk" sz="800">
                <a:solidFill>
                  <a:srgbClr val="271A13"/>
                </a:solidFill>
                <a:latin typeface="Lora SemiBold"/>
                <a:ea typeface="Lora SemiBold"/>
                <a:cs typeface="Lora SemiBold"/>
                <a:sym typeface="Lora SemiBold"/>
              </a:rPr>
              <a:t>Innovations continue to improve the design and functionality of airships. Modern airships incorporate lightweight composites, advanced propulsion systems, and improved aerodynamics to enhance performance and safety. Hybrid airships, combining elements of traditional airships and fixed-wing aircraft.</a:t>
            </a:r>
            <a:endParaRPr sz="800">
              <a:solidFill>
                <a:srgbClr val="271A13"/>
              </a:solidFill>
              <a:latin typeface="Lora SemiBold"/>
              <a:ea typeface="Lora SemiBold"/>
              <a:cs typeface="Lora SemiBold"/>
              <a:sym typeface="Lora SemiBold"/>
            </a:endParaRPr>
          </a:p>
        </p:txBody>
      </p:sp>
      <p:grpSp>
        <p:nvGrpSpPr>
          <p:cNvPr id="167" name="Google Shape;167;p15"/>
          <p:cNvGrpSpPr/>
          <p:nvPr/>
        </p:nvGrpSpPr>
        <p:grpSpPr>
          <a:xfrm>
            <a:off x="5523466" y="574925"/>
            <a:ext cx="1506300" cy="5875223"/>
            <a:chOff x="5523466" y="574925"/>
            <a:chExt cx="1506300" cy="5875223"/>
          </a:xfrm>
        </p:grpSpPr>
        <p:sp>
          <p:nvSpPr>
            <p:cNvPr id="168" name="Google Shape;168;p15"/>
            <p:cNvSpPr txBox="1"/>
            <p:nvPr/>
          </p:nvSpPr>
          <p:spPr>
            <a:xfrm>
              <a:off x="5563999" y="574925"/>
              <a:ext cx="1449900" cy="554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800">
                  <a:solidFill>
                    <a:srgbClr val="271A13"/>
                  </a:solidFill>
                  <a:latin typeface="Abril Fatface"/>
                  <a:ea typeface="Abril Fatface"/>
                  <a:cs typeface="Abril Fatface"/>
                  <a:sym typeface="Abril Fatface"/>
                </a:rPr>
                <a:t>THE FUTURE OF AIRSHIPS</a:t>
              </a:r>
              <a:endParaRPr sz="1800">
                <a:solidFill>
                  <a:srgbClr val="271A13"/>
                </a:solidFill>
                <a:latin typeface="Abril Fatface"/>
                <a:ea typeface="Abril Fatface"/>
                <a:cs typeface="Abril Fatface"/>
                <a:sym typeface="Abril Fatface"/>
              </a:endParaRPr>
            </a:p>
          </p:txBody>
        </p:sp>
        <p:sp>
          <p:nvSpPr>
            <p:cNvPr id="169" name="Google Shape;169;p15"/>
            <p:cNvSpPr txBox="1"/>
            <p:nvPr/>
          </p:nvSpPr>
          <p:spPr>
            <a:xfrm>
              <a:off x="5523466" y="1647748"/>
              <a:ext cx="1506300" cy="48024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Clr>
                  <a:schemeClr val="dk1"/>
                </a:buClr>
                <a:buSzPts val="1100"/>
                <a:buFont typeface="Arial"/>
                <a:buNone/>
              </a:pPr>
              <a:r>
                <a:rPr lang="uk" sz="800">
                  <a:solidFill>
                    <a:srgbClr val="271A13"/>
                  </a:solidFill>
                  <a:latin typeface="Lora SemiBold"/>
                  <a:ea typeface="Lora SemiBold"/>
                  <a:cs typeface="Lora SemiBold"/>
                  <a:sym typeface="Lora SemiBold"/>
                </a:rPr>
                <a:t>    </a:t>
              </a:r>
              <a:r>
                <a:rPr lang="uk" sz="800">
                  <a:solidFill>
                    <a:srgbClr val="271A13"/>
                  </a:solidFill>
                  <a:latin typeface="Lora SemiBold"/>
                  <a:ea typeface="Lora SemiBold"/>
                  <a:cs typeface="Lora SemiBold"/>
                  <a:sym typeface="Lora SemiBold"/>
                </a:rPr>
                <a:t>As we look to the    future, airships are poised to play an increasingly important role in transportation and exploration. Their environmental benefits, such as lower fuel consumption and reduced noise pollution, align with growing concerns about sustainability. Furthermore, their unique capabilities make them well-suited for applications ranging from scientific research to humanitarian aid.</a:t>
              </a:r>
              <a:endParaRPr sz="800">
                <a:solidFill>
                  <a:srgbClr val="271A13"/>
                </a:solidFill>
                <a:latin typeface="Lora SemiBold"/>
                <a:ea typeface="Lora SemiBold"/>
                <a:cs typeface="Lora SemiBold"/>
                <a:sym typeface="Lora SemiBold"/>
              </a:endParaRPr>
            </a:p>
            <a:p>
              <a:pPr indent="0" lvl="0" marL="0" rtl="0" algn="just">
                <a:spcBef>
                  <a:spcPts val="0"/>
                </a:spcBef>
                <a:spcAft>
                  <a:spcPts val="0"/>
                </a:spcAft>
                <a:buClr>
                  <a:schemeClr val="dk1"/>
                </a:buClr>
                <a:buSzPts val="1100"/>
                <a:buFont typeface="Arial"/>
                <a:buNone/>
              </a:pPr>
              <a:r>
                <a:t/>
              </a:r>
              <a:endParaRPr sz="800">
                <a:solidFill>
                  <a:srgbClr val="271A13"/>
                </a:solidFill>
                <a:latin typeface="Lora SemiBold"/>
                <a:ea typeface="Lora SemiBold"/>
                <a:cs typeface="Lora SemiBold"/>
                <a:sym typeface="Lora SemiBold"/>
              </a:endParaRPr>
            </a:p>
            <a:p>
              <a:pPr indent="0" lvl="0" marL="0" rtl="0" algn="just">
                <a:spcBef>
                  <a:spcPts val="0"/>
                </a:spcBef>
                <a:spcAft>
                  <a:spcPts val="0"/>
                </a:spcAft>
                <a:buClr>
                  <a:schemeClr val="dk1"/>
                </a:buClr>
                <a:buSzPts val="1100"/>
                <a:buFont typeface="Arial"/>
                <a:buNone/>
              </a:pPr>
              <a:r>
                <a:rPr lang="uk" sz="800">
                  <a:solidFill>
                    <a:srgbClr val="271A13"/>
                  </a:solidFill>
                  <a:latin typeface="Lora SemiBold"/>
                  <a:ea typeface="Lora SemiBold"/>
                  <a:cs typeface="Lora SemiBold"/>
                  <a:sym typeface="Lora SemiBold"/>
                </a:rPr>
                <a:t>    </a:t>
              </a:r>
              <a:r>
                <a:rPr lang="uk" sz="800">
                  <a:solidFill>
                    <a:srgbClr val="271A13"/>
                  </a:solidFill>
                  <a:latin typeface="Lora SemiBold"/>
                  <a:ea typeface="Lora SemiBold"/>
                  <a:cs typeface="Lora SemiBold"/>
                  <a:sym typeface="Lora SemiBold"/>
                </a:rPr>
                <a:t>The concept of the airship, or dirigible, dates back to the late 18th century, when pioneers like the Montgolfier brothers achieved the first manned flight in a hot air balloon. However, it was not until the development of controlled flight in the mid-19th century that the true potential of airships began to be realized. The invention of the internal combustion engine and advancements in lightweight materials paved the way for practical, navigable airships.</a:t>
              </a:r>
              <a:endParaRPr sz="800">
                <a:solidFill>
                  <a:srgbClr val="271A13"/>
                </a:solidFill>
                <a:latin typeface="Lora SemiBold"/>
                <a:ea typeface="Lora SemiBold"/>
                <a:cs typeface="Lora SemiBold"/>
                <a:sym typeface="Lora SemiBold"/>
              </a:endParaRPr>
            </a:p>
            <a:p>
              <a:pPr indent="0" lvl="0" marL="0" rtl="0" algn="just">
                <a:spcBef>
                  <a:spcPts val="0"/>
                </a:spcBef>
                <a:spcAft>
                  <a:spcPts val="0"/>
                </a:spcAft>
                <a:buClr>
                  <a:schemeClr val="dk1"/>
                </a:buClr>
                <a:buSzPts val="1100"/>
                <a:buFont typeface="Arial"/>
                <a:buNone/>
              </a:pPr>
              <a:r>
                <a:t/>
              </a:r>
              <a:endParaRPr sz="800">
                <a:solidFill>
                  <a:srgbClr val="271A13"/>
                </a:solidFill>
                <a:latin typeface="Lora SemiBold"/>
                <a:ea typeface="Lora SemiBold"/>
                <a:cs typeface="Lora SemiBold"/>
                <a:sym typeface="Lora SemiBold"/>
              </a:endParaRPr>
            </a:p>
            <a:p>
              <a:pPr indent="0" lvl="0" marL="0" rtl="0" algn="just">
                <a:spcBef>
                  <a:spcPts val="0"/>
                </a:spcBef>
                <a:spcAft>
                  <a:spcPts val="0"/>
                </a:spcAft>
                <a:buNone/>
              </a:pPr>
              <a:r>
                <a:rPr lang="uk" sz="800">
                  <a:solidFill>
                    <a:srgbClr val="271A13"/>
                  </a:solidFill>
                  <a:latin typeface="Lora SemiBold"/>
                  <a:ea typeface="Lora SemiBold"/>
                  <a:cs typeface="Lora SemiBold"/>
                  <a:sym typeface="Lora SemiBold"/>
                </a:rPr>
                <a:t>    </a:t>
              </a:r>
              <a:r>
                <a:rPr lang="uk" sz="800">
                  <a:solidFill>
                    <a:srgbClr val="271A13"/>
                  </a:solidFill>
                  <a:latin typeface="Lora SemiBold"/>
                  <a:ea typeface="Lora SemiBold"/>
                  <a:cs typeface="Lora SemiBold"/>
                  <a:sym typeface="Lora SemiBold"/>
                </a:rPr>
                <a:t>As we look to the future, airships are poised to play an increasingly important role in transportation, exploration. Their environmental benefits.</a:t>
              </a:r>
              <a:endParaRPr sz="800">
                <a:solidFill>
                  <a:srgbClr val="271A13"/>
                </a:solidFill>
                <a:latin typeface="Lora SemiBold"/>
                <a:ea typeface="Lora SemiBold"/>
                <a:cs typeface="Lora SemiBold"/>
                <a:sym typeface="Lora SemiBold"/>
              </a:endParaRPr>
            </a:p>
          </p:txBody>
        </p:sp>
        <p:sp>
          <p:nvSpPr>
            <p:cNvPr id="170" name="Google Shape;170;p15"/>
            <p:cNvSpPr txBox="1"/>
            <p:nvPr/>
          </p:nvSpPr>
          <p:spPr>
            <a:xfrm>
              <a:off x="5563999" y="1234325"/>
              <a:ext cx="1449900" cy="277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uk" sz="900">
                  <a:solidFill>
                    <a:srgbClr val="271A13"/>
                  </a:solidFill>
                  <a:latin typeface="Lora"/>
                  <a:ea typeface="Lora"/>
                  <a:cs typeface="Lora"/>
                  <a:sym typeface="Lora"/>
                </a:rPr>
                <a:t>As we look to the future, airships are poised</a:t>
              </a:r>
              <a:endParaRPr b="1" sz="900">
                <a:solidFill>
                  <a:srgbClr val="271A13"/>
                </a:solidFill>
                <a:latin typeface="Lora"/>
                <a:ea typeface="Lora"/>
                <a:cs typeface="Lora"/>
                <a:sym typeface="Lora"/>
              </a:endParaRPr>
            </a:p>
          </p:txBody>
        </p:sp>
      </p:grpSp>
      <p:grpSp>
        <p:nvGrpSpPr>
          <p:cNvPr id="171" name="Google Shape;171;p15"/>
          <p:cNvGrpSpPr/>
          <p:nvPr/>
        </p:nvGrpSpPr>
        <p:grpSpPr>
          <a:xfrm>
            <a:off x="532253" y="620673"/>
            <a:ext cx="4833327" cy="2615746"/>
            <a:chOff x="532253" y="620673"/>
            <a:chExt cx="4833327" cy="2615746"/>
          </a:xfrm>
        </p:grpSpPr>
        <p:sp>
          <p:nvSpPr>
            <p:cNvPr id="172" name="Google Shape;172;p15"/>
            <p:cNvSpPr txBox="1"/>
            <p:nvPr/>
          </p:nvSpPr>
          <p:spPr>
            <a:xfrm>
              <a:off x="1223916" y="3097820"/>
              <a:ext cx="34500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uk" sz="900">
                  <a:solidFill>
                    <a:srgbClr val="271A13"/>
                  </a:solidFill>
                  <a:latin typeface="Lora"/>
                  <a:ea typeface="Lora"/>
                  <a:cs typeface="Lora"/>
                  <a:sym typeface="Lora"/>
                </a:rPr>
                <a:t>The Marvel of Modern Transport: The Steam Train</a:t>
              </a:r>
              <a:endParaRPr b="1" sz="900">
                <a:solidFill>
                  <a:srgbClr val="271A13"/>
                </a:solidFill>
                <a:latin typeface="Lora"/>
                <a:ea typeface="Lora"/>
                <a:cs typeface="Lora"/>
                <a:sym typeface="Lora"/>
              </a:endParaRPr>
            </a:p>
          </p:txBody>
        </p:sp>
        <p:pic>
          <p:nvPicPr>
            <p:cNvPr id="173" name="Google Shape;173;p15"/>
            <p:cNvPicPr preferRelativeResize="0"/>
            <p:nvPr/>
          </p:nvPicPr>
          <p:blipFill>
            <a:blip r:embed="rId4">
              <a:alphaModFix/>
            </a:blip>
            <a:stretch>
              <a:fillRect/>
            </a:stretch>
          </p:blipFill>
          <p:spPr>
            <a:xfrm>
              <a:off x="532253" y="620673"/>
              <a:ext cx="4833327" cy="2395322"/>
            </a:xfrm>
            <a:prstGeom prst="rect">
              <a:avLst/>
            </a:prstGeom>
            <a:noFill/>
            <a:ln>
              <a:noFill/>
            </a:ln>
          </p:spPr>
        </p:pic>
      </p:grpSp>
      <p:grpSp>
        <p:nvGrpSpPr>
          <p:cNvPr id="174" name="Google Shape;174;p15"/>
          <p:cNvGrpSpPr/>
          <p:nvPr/>
        </p:nvGrpSpPr>
        <p:grpSpPr>
          <a:xfrm>
            <a:off x="5535791" y="6746786"/>
            <a:ext cx="1506309" cy="1793489"/>
            <a:chOff x="5535791" y="6746786"/>
            <a:chExt cx="1506309" cy="1793489"/>
          </a:xfrm>
        </p:grpSpPr>
        <p:pic>
          <p:nvPicPr>
            <p:cNvPr id="175" name="Google Shape;175;p15"/>
            <p:cNvPicPr preferRelativeResize="0"/>
            <p:nvPr/>
          </p:nvPicPr>
          <p:blipFill>
            <a:blip r:embed="rId5">
              <a:alphaModFix/>
            </a:blip>
            <a:stretch>
              <a:fillRect/>
            </a:stretch>
          </p:blipFill>
          <p:spPr>
            <a:xfrm>
              <a:off x="5535791" y="6746786"/>
              <a:ext cx="1506300" cy="1548739"/>
            </a:xfrm>
            <a:prstGeom prst="rect">
              <a:avLst/>
            </a:prstGeom>
            <a:noFill/>
            <a:ln>
              <a:noFill/>
            </a:ln>
          </p:spPr>
        </p:pic>
        <p:sp>
          <p:nvSpPr>
            <p:cNvPr id="176" name="Google Shape;176;p15"/>
            <p:cNvSpPr txBox="1"/>
            <p:nvPr/>
          </p:nvSpPr>
          <p:spPr>
            <a:xfrm>
              <a:off x="5535800" y="8401675"/>
              <a:ext cx="15063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uk" sz="900">
                  <a:solidFill>
                    <a:srgbClr val="271A13"/>
                  </a:solidFill>
                  <a:latin typeface="Lora"/>
                  <a:ea typeface="Lora"/>
                  <a:cs typeface="Lora"/>
                  <a:sym typeface="Lora"/>
                </a:rPr>
                <a:t>By Emily K. Harrison</a:t>
              </a:r>
              <a:endParaRPr b="1" sz="900">
                <a:solidFill>
                  <a:srgbClr val="271A13"/>
                </a:solidFill>
                <a:latin typeface="Lora"/>
                <a:ea typeface="Lora"/>
                <a:cs typeface="Lora"/>
                <a:sym typeface="Lora"/>
              </a:endParaRPr>
            </a:p>
          </p:txBody>
        </p:sp>
      </p:grpSp>
      <p:grpSp>
        <p:nvGrpSpPr>
          <p:cNvPr id="177" name="Google Shape;177;p15"/>
          <p:cNvGrpSpPr/>
          <p:nvPr/>
        </p:nvGrpSpPr>
        <p:grpSpPr>
          <a:xfrm>
            <a:off x="5514025" y="8645775"/>
            <a:ext cx="1549800" cy="1452388"/>
            <a:chOff x="5514025" y="8645775"/>
            <a:chExt cx="1549800" cy="1452388"/>
          </a:xfrm>
        </p:grpSpPr>
        <p:sp>
          <p:nvSpPr>
            <p:cNvPr id="178" name="Google Shape;178;p15"/>
            <p:cNvSpPr txBox="1"/>
            <p:nvPr/>
          </p:nvSpPr>
          <p:spPr>
            <a:xfrm>
              <a:off x="5514025" y="8645775"/>
              <a:ext cx="1549800" cy="554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800">
                  <a:solidFill>
                    <a:srgbClr val="271A13"/>
                  </a:solidFill>
                  <a:latin typeface="Abril Fatface"/>
                  <a:ea typeface="Abril Fatface"/>
                  <a:cs typeface="Abril Fatface"/>
                  <a:sym typeface="Abril Fatface"/>
                </a:rPr>
                <a:t>THE TYPEWRITER</a:t>
              </a:r>
              <a:endParaRPr sz="1800">
                <a:solidFill>
                  <a:srgbClr val="271A13"/>
                </a:solidFill>
                <a:latin typeface="Abril Fatface"/>
                <a:ea typeface="Abril Fatface"/>
                <a:cs typeface="Abril Fatface"/>
                <a:sym typeface="Abril Fatface"/>
              </a:endParaRPr>
            </a:p>
          </p:txBody>
        </p:sp>
        <p:sp>
          <p:nvSpPr>
            <p:cNvPr id="179" name="Google Shape;179;p15"/>
            <p:cNvSpPr txBox="1"/>
            <p:nvPr/>
          </p:nvSpPr>
          <p:spPr>
            <a:xfrm>
              <a:off x="5523466" y="9236263"/>
              <a:ext cx="1506300" cy="8619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uk" sz="800">
                  <a:solidFill>
                    <a:srgbClr val="271A13"/>
                  </a:solidFill>
                  <a:latin typeface="Lora SemiBold"/>
                  <a:ea typeface="Lora SemiBold"/>
                  <a:cs typeface="Lora SemiBold"/>
                  <a:sym typeface="Lora SemiBold"/>
                </a:rPr>
                <a:t>  </a:t>
              </a:r>
              <a:r>
                <a:rPr lang="uk" sz="800">
                  <a:solidFill>
                    <a:srgbClr val="271A13"/>
                  </a:solidFill>
                  <a:latin typeface="Lora SemiBold"/>
                  <a:ea typeface="Lora SemiBold"/>
                  <a:cs typeface="Lora SemiBold"/>
                  <a:sym typeface="Lora SemiBold"/>
                </a:rPr>
                <a:t>By George F. Pembroke - Among the many marvels of modern invention, few have had as profound an impact on communication and daily life as the typewriter. This ingenious device.</a:t>
              </a:r>
              <a:endParaRPr sz="800">
                <a:solidFill>
                  <a:srgbClr val="271A13"/>
                </a:solidFill>
                <a:latin typeface="Lora SemiBold"/>
                <a:ea typeface="Lora SemiBold"/>
                <a:cs typeface="Lora SemiBold"/>
                <a:sym typeface="Lora SemiBold"/>
              </a:endParaRPr>
            </a:p>
          </p:txBody>
        </p:sp>
      </p:grpSp>
      <p:sp>
        <p:nvSpPr>
          <p:cNvPr id="180" name="Google Shape;180;p15"/>
          <p:cNvSpPr txBox="1"/>
          <p:nvPr/>
        </p:nvSpPr>
        <p:spPr>
          <a:xfrm>
            <a:off x="3842700" y="3351003"/>
            <a:ext cx="1541400" cy="5850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uk" sz="1900">
                <a:solidFill>
                  <a:srgbClr val="271A13"/>
                </a:solidFill>
                <a:latin typeface="Lora"/>
                <a:ea typeface="Lora"/>
                <a:cs typeface="Lora"/>
                <a:sym typeface="Lora"/>
              </a:rPr>
              <a:t>FINANCIAL</a:t>
            </a:r>
            <a:endParaRPr b="1" sz="1900">
              <a:solidFill>
                <a:srgbClr val="271A13"/>
              </a:solidFill>
              <a:latin typeface="Lora"/>
              <a:ea typeface="Lora"/>
              <a:cs typeface="Lora"/>
              <a:sym typeface="Lora"/>
            </a:endParaRPr>
          </a:p>
          <a:p>
            <a:pPr indent="0" lvl="0" marL="0" rtl="0" algn="ctr">
              <a:spcBef>
                <a:spcPts val="0"/>
              </a:spcBef>
              <a:spcAft>
                <a:spcPts val="0"/>
              </a:spcAft>
              <a:buNone/>
            </a:pPr>
            <a:r>
              <a:rPr b="1" lang="uk" sz="1900">
                <a:solidFill>
                  <a:srgbClr val="271A13"/>
                </a:solidFill>
                <a:latin typeface="Lora"/>
                <a:ea typeface="Lora"/>
                <a:cs typeface="Lora"/>
                <a:sym typeface="Lora"/>
              </a:rPr>
              <a:t>INSIGHT</a:t>
            </a:r>
            <a:endParaRPr b="1" sz="1900">
              <a:solidFill>
                <a:srgbClr val="271A13"/>
              </a:solidFill>
              <a:latin typeface="Lora"/>
              <a:ea typeface="Lora"/>
              <a:cs typeface="Lora"/>
              <a:sym typeface="Lora"/>
            </a:endParaRPr>
          </a:p>
        </p:txBody>
      </p:sp>
      <p:sp>
        <p:nvSpPr>
          <p:cNvPr id="181" name="Google Shape;181;p15"/>
          <p:cNvSpPr txBox="1"/>
          <p:nvPr/>
        </p:nvSpPr>
        <p:spPr>
          <a:xfrm>
            <a:off x="3838125" y="3988075"/>
            <a:ext cx="1541400" cy="277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uk" sz="900">
                <a:solidFill>
                  <a:srgbClr val="271A13"/>
                </a:solidFill>
                <a:latin typeface="Lora"/>
                <a:ea typeface="Lora"/>
                <a:cs typeface="Lora"/>
                <a:sym typeface="Lora"/>
              </a:rPr>
              <a:t>Revolutionizing Writing: The Typewriter</a:t>
            </a:r>
            <a:endParaRPr b="1" sz="900">
              <a:solidFill>
                <a:srgbClr val="271A13"/>
              </a:solidFill>
              <a:latin typeface="Lora"/>
              <a:ea typeface="Lora"/>
              <a:cs typeface="Lora"/>
              <a:sym typeface="Lora"/>
            </a:endParaRPr>
          </a:p>
        </p:txBody>
      </p:sp>
      <p:cxnSp>
        <p:nvCxnSpPr>
          <p:cNvPr id="182" name="Google Shape;182;p15"/>
          <p:cNvCxnSpPr/>
          <p:nvPr/>
        </p:nvCxnSpPr>
        <p:spPr>
          <a:xfrm>
            <a:off x="441525" y="6650625"/>
            <a:ext cx="3335100" cy="0"/>
          </a:xfrm>
          <a:prstGeom prst="straightConnector1">
            <a:avLst/>
          </a:prstGeom>
          <a:noFill/>
          <a:ln cap="flat" cmpd="sng" w="19050">
            <a:solidFill>
              <a:srgbClr val="271A13"/>
            </a:solidFill>
            <a:prstDash val="solid"/>
            <a:round/>
            <a:headEnd len="med" w="med" type="none"/>
            <a:tailEnd len="med" w="med" type="none"/>
          </a:ln>
        </p:spPr>
      </p:cxnSp>
      <p:grpSp>
        <p:nvGrpSpPr>
          <p:cNvPr id="183" name="Google Shape;183;p15"/>
          <p:cNvGrpSpPr/>
          <p:nvPr/>
        </p:nvGrpSpPr>
        <p:grpSpPr>
          <a:xfrm>
            <a:off x="501875" y="3370563"/>
            <a:ext cx="3208450" cy="1824672"/>
            <a:chOff x="501875" y="3370563"/>
            <a:chExt cx="3208450" cy="1824672"/>
          </a:xfrm>
        </p:grpSpPr>
        <p:sp>
          <p:nvSpPr>
            <p:cNvPr id="184" name="Google Shape;184;p15"/>
            <p:cNvSpPr txBox="1"/>
            <p:nvPr/>
          </p:nvSpPr>
          <p:spPr>
            <a:xfrm>
              <a:off x="520350" y="3370563"/>
              <a:ext cx="3169500" cy="554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uk" sz="1800">
                  <a:solidFill>
                    <a:srgbClr val="271A13"/>
                  </a:solidFill>
                  <a:latin typeface="Abril Fatface"/>
                  <a:ea typeface="Abril Fatface"/>
                  <a:cs typeface="Abril Fatface"/>
                  <a:sym typeface="Abril Fatface"/>
                </a:rPr>
                <a:t>CONQUERING THE SKIES: THE RISE OF THE AIRSHIP</a:t>
              </a:r>
              <a:endParaRPr b="1" sz="1800">
                <a:solidFill>
                  <a:srgbClr val="271A13"/>
                </a:solidFill>
                <a:latin typeface="Abril Fatface"/>
                <a:ea typeface="Abril Fatface"/>
                <a:cs typeface="Abril Fatface"/>
                <a:sym typeface="Abril Fatface"/>
              </a:endParaRPr>
            </a:p>
          </p:txBody>
        </p:sp>
        <p:sp>
          <p:nvSpPr>
            <p:cNvPr id="185" name="Google Shape;185;p15"/>
            <p:cNvSpPr txBox="1"/>
            <p:nvPr/>
          </p:nvSpPr>
          <p:spPr>
            <a:xfrm>
              <a:off x="501875" y="4333335"/>
              <a:ext cx="1546800" cy="8619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uk" sz="800">
                  <a:solidFill>
                    <a:srgbClr val="271A13"/>
                  </a:solidFill>
                  <a:latin typeface="Lora SemiBold"/>
                  <a:ea typeface="Lora SemiBold"/>
                  <a:cs typeface="Lora SemiBold"/>
                  <a:sym typeface="Lora SemiBold"/>
                </a:rPr>
                <a:t>  </a:t>
              </a:r>
              <a:r>
                <a:rPr lang="uk" sz="800">
                  <a:solidFill>
                    <a:srgbClr val="271A13"/>
                  </a:solidFill>
                  <a:latin typeface="Lora SemiBold"/>
                  <a:ea typeface="Lora SemiBold"/>
                  <a:cs typeface="Lora SemiBold"/>
                  <a:sym typeface="Lora SemiBold"/>
                </a:rPr>
                <a:t>Airships offer   several advantages over traditional aircraft and other forms of transportation. Their ability to hover and travel at low speeds makes them for observational and reconnaissance missions. </a:t>
              </a:r>
              <a:endParaRPr sz="800">
                <a:solidFill>
                  <a:srgbClr val="271A13"/>
                </a:solidFill>
                <a:latin typeface="Lora SemiBold"/>
                <a:ea typeface="Lora SemiBold"/>
                <a:cs typeface="Lora SemiBold"/>
                <a:sym typeface="Lora SemiBold"/>
              </a:endParaRPr>
            </a:p>
          </p:txBody>
        </p:sp>
        <p:sp>
          <p:nvSpPr>
            <p:cNvPr id="186" name="Google Shape;186;p15"/>
            <p:cNvSpPr txBox="1"/>
            <p:nvPr/>
          </p:nvSpPr>
          <p:spPr>
            <a:xfrm>
              <a:off x="533700" y="3988075"/>
              <a:ext cx="3142800" cy="277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uk" sz="900">
                  <a:solidFill>
                    <a:srgbClr val="271A13"/>
                  </a:solidFill>
                  <a:latin typeface="Lora"/>
                  <a:ea typeface="Lora"/>
                  <a:cs typeface="Lora"/>
                  <a:sym typeface="Lora"/>
                </a:rPr>
                <a:t>By Richard H. Pendleton - Among the myriad advancements of the modern age</a:t>
              </a:r>
              <a:endParaRPr b="1" sz="900">
                <a:solidFill>
                  <a:srgbClr val="271A13"/>
                </a:solidFill>
                <a:latin typeface="Lora"/>
                <a:ea typeface="Lora"/>
                <a:cs typeface="Lora"/>
                <a:sym typeface="Lora"/>
              </a:endParaRPr>
            </a:p>
          </p:txBody>
        </p:sp>
        <p:sp>
          <p:nvSpPr>
            <p:cNvPr id="187" name="Google Shape;187;p15"/>
            <p:cNvSpPr txBox="1"/>
            <p:nvPr/>
          </p:nvSpPr>
          <p:spPr>
            <a:xfrm>
              <a:off x="2163525" y="4333335"/>
              <a:ext cx="1546800" cy="8619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uk" sz="800">
                  <a:solidFill>
                    <a:srgbClr val="271A13"/>
                  </a:solidFill>
                  <a:latin typeface="Lora SemiBold"/>
                  <a:ea typeface="Lora SemiBold"/>
                  <a:cs typeface="Lora SemiBold"/>
                  <a:sym typeface="Lora SemiBold"/>
                </a:rPr>
                <a:t>  </a:t>
              </a:r>
              <a:r>
                <a:rPr lang="uk" sz="800">
                  <a:solidFill>
                    <a:srgbClr val="271A13"/>
                  </a:solidFill>
                  <a:latin typeface="Lora SemiBold"/>
                  <a:ea typeface="Lora SemiBold"/>
                  <a:cs typeface="Lora SemiBold"/>
                  <a:sym typeface="Lora SemiBold"/>
                </a:rPr>
                <a:t>The potential for airships extends beyond exploration and adventure. In the commercial sector, they offer a luxurious and scenic mode of travel, with spacious cabins and panoramic views. </a:t>
              </a:r>
              <a:endParaRPr sz="800">
                <a:solidFill>
                  <a:srgbClr val="271A13"/>
                </a:solidFill>
                <a:latin typeface="Lora SemiBold"/>
                <a:ea typeface="Lora SemiBold"/>
                <a:cs typeface="Lora SemiBold"/>
                <a:sym typeface="Lora SemiBold"/>
              </a:endParaRPr>
            </a:p>
          </p:txBody>
        </p:sp>
      </p:grpSp>
      <p:grpSp>
        <p:nvGrpSpPr>
          <p:cNvPr id="188" name="Google Shape;188;p15"/>
          <p:cNvGrpSpPr/>
          <p:nvPr/>
        </p:nvGrpSpPr>
        <p:grpSpPr>
          <a:xfrm>
            <a:off x="504851" y="5329676"/>
            <a:ext cx="3208450" cy="1250958"/>
            <a:chOff x="504851" y="5352061"/>
            <a:chExt cx="3208450" cy="1250958"/>
          </a:xfrm>
        </p:grpSpPr>
        <p:pic>
          <p:nvPicPr>
            <p:cNvPr id="189" name="Google Shape;189;p15"/>
            <p:cNvPicPr preferRelativeResize="0"/>
            <p:nvPr/>
          </p:nvPicPr>
          <p:blipFill>
            <a:blip r:embed="rId6">
              <a:alphaModFix/>
            </a:blip>
            <a:stretch>
              <a:fillRect/>
            </a:stretch>
          </p:blipFill>
          <p:spPr>
            <a:xfrm>
              <a:off x="504851" y="5352061"/>
              <a:ext cx="3208450" cy="1250958"/>
            </a:xfrm>
            <a:prstGeom prst="rect">
              <a:avLst/>
            </a:prstGeom>
            <a:noFill/>
            <a:ln>
              <a:noFill/>
            </a:ln>
          </p:spPr>
        </p:pic>
        <p:sp>
          <p:nvSpPr>
            <p:cNvPr id="190" name="Google Shape;190;p15"/>
            <p:cNvSpPr txBox="1"/>
            <p:nvPr/>
          </p:nvSpPr>
          <p:spPr>
            <a:xfrm>
              <a:off x="663226" y="5472725"/>
              <a:ext cx="2891700" cy="277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800">
                  <a:solidFill>
                    <a:srgbClr val="FCDBB0"/>
                  </a:solidFill>
                  <a:latin typeface="Abril Fatface"/>
                  <a:ea typeface="Abril Fatface"/>
                  <a:cs typeface="Abril Fatface"/>
                  <a:sym typeface="Abril Fatface"/>
                </a:rPr>
                <a:t>LIGHTS STUN LONDON</a:t>
              </a:r>
              <a:endParaRPr sz="1800">
                <a:solidFill>
                  <a:srgbClr val="FCDBB0"/>
                </a:solidFill>
                <a:latin typeface="Abril Fatface"/>
                <a:ea typeface="Abril Fatface"/>
                <a:cs typeface="Abril Fatface"/>
                <a:sym typeface="Abril Fatface"/>
              </a:endParaRPr>
            </a:p>
          </p:txBody>
        </p:sp>
        <p:sp>
          <p:nvSpPr>
            <p:cNvPr id="191" name="Google Shape;191;p15"/>
            <p:cNvSpPr txBox="1"/>
            <p:nvPr/>
          </p:nvSpPr>
          <p:spPr>
            <a:xfrm>
              <a:off x="708526" y="5818250"/>
              <a:ext cx="2801100" cy="615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800">
                  <a:solidFill>
                    <a:srgbClr val="FCDBB0"/>
                  </a:solidFill>
                  <a:latin typeface="Lora SemiBold"/>
                  <a:ea typeface="Lora SemiBold"/>
                  <a:cs typeface="Lora SemiBold"/>
                  <a:sym typeface="Lora SemiBold"/>
                </a:rPr>
                <a:t>London, April 5, 1884 Residents of London were left astounded last night as mysterious lights were seen hovering over the city. Witnesses describe them as bright, flickering orbs moving in erratic patterns. Speculations range from celestial phenomena to otherworldly visitors.</a:t>
              </a:r>
              <a:endParaRPr sz="800">
                <a:solidFill>
                  <a:srgbClr val="FCDBB0"/>
                </a:solidFill>
                <a:latin typeface="Lora SemiBold"/>
                <a:ea typeface="Lora SemiBold"/>
                <a:cs typeface="Lora SemiBold"/>
                <a:sym typeface="Lora SemiBold"/>
              </a:endParaRPr>
            </a:p>
          </p:txBody>
        </p:sp>
      </p:grpSp>
      <p:sp>
        <p:nvSpPr>
          <p:cNvPr id="192" name="Google Shape;192;p15"/>
          <p:cNvSpPr txBox="1"/>
          <p:nvPr/>
        </p:nvSpPr>
        <p:spPr>
          <a:xfrm>
            <a:off x="2166875" y="6785700"/>
            <a:ext cx="1540200" cy="33249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uk" sz="800">
                <a:solidFill>
                  <a:srgbClr val="271A13"/>
                </a:solidFill>
                <a:latin typeface="Lora SemiBold"/>
                <a:ea typeface="Lora SemiBold"/>
                <a:cs typeface="Lora SemiBold"/>
                <a:sym typeface="Lora SemiBold"/>
              </a:rPr>
              <a:t>    </a:t>
            </a:r>
            <a:r>
              <a:rPr lang="uk" sz="800">
                <a:solidFill>
                  <a:srgbClr val="271A13"/>
                </a:solidFill>
                <a:latin typeface="Lora SemiBold"/>
                <a:ea typeface="Lora SemiBold"/>
                <a:cs typeface="Lora SemiBold"/>
                <a:sym typeface="Lora SemiBold"/>
              </a:rPr>
              <a:t>Before the advent of money, people relied on barter to exchange goods and services. This system, while effective on a small scale, posed challenges in terms of convenience and standardization. To address these issues, early civilizations began using commodities such as shells, livestock, and precious metals as mediums of exchange. Before the advent of money, people relied on barter to exchange goods and services. This system, while effective on a small scale, posed challenges in terms of convenience and standardization. </a:t>
            </a:r>
            <a:endParaRPr sz="800">
              <a:solidFill>
                <a:srgbClr val="271A13"/>
              </a:solidFill>
              <a:latin typeface="Lora SemiBold"/>
              <a:ea typeface="Lora SemiBold"/>
              <a:cs typeface="Lora SemiBold"/>
              <a:sym typeface="Lora SemiBold"/>
            </a:endParaRPr>
          </a:p>
          <a:p>
            <a:pPr indent="0" lvl="0" marL="0" rtl="0" algn="just">
              <a:spcBef>
                <a:spcPts val="0"/>
              </a:spcBef>
              <a:spcAft>
                <a:spcPts val="0"/>
              </a:spcAft>
              <a:buNone/>
            </a:pPr>
            <a:r>
              <a:t/>
            </a:r>
            <a:endParaRPr sz="800">
              <a:solidFill>
                <a:srgbClr val="271A13"/>
              </a:solidFill>
              <a:latin typeface="Lora SemiBold"/>
              <a:ea typeface="Lora SemiBold"/>
              <a:cs typeface="Lora SemiBold"/>
              <a:sym typeface="Lora SemiBold"/>
            </a:endParaRPr>
          </a:p>
          <a:p>
            <a:pPr indent="0" lvl="0" marL="0" rtl="0" algn="just">
              <a:spcBef>
                <a:spcPts val="0"/>
              </a:spcBef>
              <a:spcAft>
                <a:spcPts val="0"/>
              </a:spcAft>
              <a:buNone/>
            </a:pPr>
            <a:r>
              <a:rPr lang="uk" sz="800">
                <a:solidFill>
                  <a:srgbClr val="271A13"/>
                </a:solidFill>
                <a:latin typeface="Lora SemiBold"/>
                <a:ea typeface="Lora SemiBold"/>
                <a:cs typeface="Lora SemiBold"/>
                <a:sym typeface="Lora SemiBold"/>
              </a:rPr>
              <a:t>  To address these issues, early civilizations began using commodities such as shells such as shells such as shells such as shells, livestock, and precious metals as mediums of exchange metals as mediums of exchange.</a:t>
            </a:r>
            <a:endParaRPr sz="800">
              <a:solidFill>
                <a:srgbClr val="271A13"/>
              </a:solidFill>
              <a:latin typeface="Lora SemiBold"/>
              <a:ea typeface="Lora SemiBold"/>
              <a:cs typeface="Lora SemiBold"/>
              <a:sym typeface="Lora SemiBold"/>
            </a:endParaRPr>
          </a:p>
        </p:txBody>
      </p:sp>
      <p:grpSp>
        <p:nvGrpSpPr>
          <p:cNvPr id="193" name="Google Shape;193;p15"/>
          <p:cNvGrpSpPr/>
          <p:nvPr/>
        </p:nvGrpSpPr>
        <p:grpSpPr>
          <a:xfrm>
            <a:off x="488197" y="6733525"/>
            <a:ext cx="1556853" cy="3343488"/>
            <a:chOff x="488197" y="6733525"/>
            <a:chExt cx="1556853" cy="3343488"/>
          </a:xfrm>
        </p:grpSpPr>
        <p:sp>
          <p:nvSpPr>
            <p:cNvPr id="194" name="Google Shape;194;p15"/>
            <p:cNvSpPr txBox="1"/>
            <p:nvPr/>
          </p:nvSpPr>
          <p:spPr>
            <a:xfrm>
              <a:off x="504850" y="7351498"/>
              <a:ext cx="1540200" cy="11082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uk" sz="800">
                  <a:solidFill>
                    <a:srgbClr val="271A13"/>
                  </a:solidFill>
                  <a:latin typeface="Lora SemiBold"/>
                  <a:ea typeface="Lora SemiBold"/>
                  <a:cs typeface="Lora SemiBold"/>
                  <a:sym typeface="Lora SemiBold"/>
                </a:rPr>
                <a:t>    </a:t>
              </a:r>
              <a:r>
                <a:rPr lang="uk" sz="800">
                  <a:solidFill>
                    <a:srgbClr val="271A13"/>
                  </a:solidFill>
                  <a:latin typeface="Lora SemiBold"/>
                  <a:ea typeface="Lora SemiBold"/>
                  <a:cs typeface="Lora SemiBold"/>
                  <a:sym typeface="Lora SemiBold"/>
                </a:rPr>
                <a:t>By Emily K. Harrison - Money, in its various forms, has been an essential aspect of human civilization for millennia. From simple bartering systems to complex digital currencies, the concept of money has evolved alongside society.</a:t>
              </a:r>
              <a:endParaRPr sz="800">
                <a:solidFill>
                  <a:srgbClr val="271A13"/>
                </a:solidFill>
                <a:latin typeface="Lora SemiBold"/>
                <a:ea typeface="Lora SemiBold"/>
                <a:cs typeface="Lora SemiBold"/>
                <a:sym typeface="Lora SemiBold"/>
              </a:endParaRPr>
            </a:p>
          </p:txBody>
        </p:sp>
        <p:sp>
          <p:nvSpPr>
            <p:cNvPr id="195" name="Google Shape;195;p15"/>
            <p:cNvSpPr txBox="1"/>
            <p:nvPr/>
          </p:nvSpPr>
          <p:spPr>
            <a:xfrm>
              <a:off x="488197" y="6733525"/>
              <a:ext cx="1549800" cy="554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800">
                  <a:solidFill>
                    <a:srgbClr val="271A13"/>
                  </a:solidFill>
                  <a:latin typeface="Abril Fatface"/>
                  <a:ea typeface="Abril Fatface"/>
                  <a:cs typeface="Abril Fatface"/>
                  <a:sym typeface="Abril Fatface"/>
                </a:rPr>
                <a:t>THE FUTURE OF AIRSHIPS</a:t>
              </a:r>
              <a:endParaRPr sz="1800">
                <a:solidFill>
                  <a:srgbClr val="271A13"/>
                </a:solidFill>
                <a:latin typeface="Abril Fatface"/>
                <a:ea typeface="Abril Fatface"/>
                <a:cs typeface="Abril Fatface"/>
                <a:sym typeface="Abril Fatface"/>
              </a:endParaRPr>
            </a:p>
          </p:txBody>
        </p:sp>
        <p:grpSp>
          <p:nvGrpSpPr>
            <p:cNvPr id="196" name="Google Shape;196;p15"/>
            <p:cNvGrpSpPr/>
            <p:nvPr/>
          </p:nvGrpSpPr>
          <p:grpSpPr>
            <a:xfrm>
              <a:off x="488197" y="8479271"/>
              <a:ext cx="1549800" cy="1597742"/>
              <a:chOff x="488197" y="8459964"/>
              <a:chExt cx="1549800" cy="1597742"/>
            </a:xfrm>
          </p:grpSpPr>
          <p:sp>
            <p:nvSpPr>
              <p:cNvPr id="197" name="Google Shape;197;p15"/>
              <p:cNvSpPr txBox="1"/>
              <p:nvPr/>
            </p:nvSpPr>
            <p:spPr>
              <a:xfrm>
                <a:off x="488197" y="9919105"/>
                <a:ext cx="15498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uk" sz="900">
                    <a:solidFill>
                      <a:srgbClr val="271A13"/>
                    </a:solidFill>
                    <a:latin typeface="Lora"/>
                    <a:ea typeface="Lora"/>
                    <a:cs typeface="Lora"/>
                    <a:sym typeface="Lora"/>
                  </a:rPr>
                  <a:t>By Emily K. Harrison</a:t>
                </a:r>
                <a:endParaRPr b="1" sz="900">
                  <a:solidFill>
                    <a:srgbClr val="271A13"/>
                  </a:solidFill>
                  <a:latin typeface="Lora"/>
                  <a:ea typeface="Lora"/>
                  <a:cs typeface="Lora"/>
                  <a:sym typeface="Lora"/>
                </a:endParaRPr>
              </a:p>
            </p:txBody>
          </p:sp>
          <p:grpSp>
            <p:nvGrpSpPr>
              <p:cNvPr id="198" name="Google Shape;198;p15"/>
              <p:cNvGrpSpPr/>
              <p:nvPr/>
            </p:nvGrpSpPr>
            <p:grpSpPr>
              <a:xfrm>
                <a:off x="601339" y="8459964"/>
                <a:ext cx="1342200" cy="1342200"/>
                <a:chOff x="601339" y="8459964"/>
                <a:chExt cx="1342200" cy="1342200"/>
              </a:xfrm>
            </p:grpSpPr>
            <p:sp>
              <p:nvSpPr>
                <p:cNvPr id="199" name="Google Shape;199;p15"/>
                <p:cNvSpPr/>
                <p:nvPr/>
              </p:nvSpPr>
              <p:spPr>
                <a:xfrm>
                  <a:off x="601339" y="8459964"/>
                  <a:ext cx="1342200" cy="1342200"/>
                </a:xfrm>
                <a:prstGeom prst="ellipse">
                  <a:avLst/>
                </a:prstGeom>
                <a:noFill/>
                <a:ln cap="flat" cmpd="sng" w="19050">
                  <a:solidFill>
                    <a:srgbClr val="39332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00" name="Google Shape;200;p15"/>
                <p:cNvPicPr preferRelativeResize="0"/>
                <p:nvPr/>
              </p:nvPicPr>
              <p:blipFill>
                <a:blip r:embed="rId7">
                  <a:alphaModFix/>
                </a:blip>
                <a:stretch>
                  <a:fillRect/>
                </a:stretch>
              </p:blipFill>
              <p:spPr>
                <a:xfrm>
                  <a:off x="655139" y="8513764"/>
                  <a:ext cx="1234600" cy="1234600"/>
                </a:xfrm>
                <a:prstGeom prst="rect">
                  <a:avLst/>
                </a:prstGeom>
                <a:noFill/>
                <a:ln>
                  <a:noFill/>
                </a:ln>
              </p:spPr>
            </p:pic>
          </p:grpSp>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p16"/>
          <p:cNvPicPr preferRelativeResize="0"/>
          <p:nvPr/>
        </p:nvPicPr>
        <p:blipFill rotWithShape="1">
          <a:blip r:embed="rId3">
            <a:alphaModFix/>
          </a:blip>
          <a:srcRect b="0" l="0" r="50010" t="0"/>
          <a:stretch/>
        </p:blipFill>
        <p:spPr>
          <a:xfrm>
            <a:off x="-1" y="0"/>
            <a:ext cx="7560003" cy="10691999"/>
          </a:xfrm>
          <a:prstGeom prst="rect">
            <a:avLst/>
          </a:prstGeom>
          <a:noFill/>
          <a:ln>
            <a:noFill/>
          </a:ln>
        </p:spPr>
      </p:pic>
      <p:grpSp>
        <p:nvGrpSpPr>
          <p:cNvPr id="206" name="Google Shape;206;p16"/>
          <p:cNvGrpSpPr/>
          <p:nvPr/>
        </p:nvGrpSpPr>
        <p:grpSpPr>
          <a:xfrm>
            <a:off x="426750" y="534224"/>
            <a:ext cx="6679200" cy="9646800"/>
            <a:chOff x="439325" y="534224"/>
            <a:chExt cx="6679200" cy="9646800"/>
          </a:xfrm>
        </p:grpSpPr>
        <p:grpSp>
          <p:nvGrpSpPr>
            <p:cNvPr id="207" name="Google Shape;207;p16"/>
            <p:cNvGrpSpPr/>
            <p:nvPr/>
          </p:nvGrpSpPr>
          <p:grpSpPr>
            <a:xfrm>
              <a:off x="439325" y="534224"/>
              <a:ext cx="6679200" cy="9646800"/>
              <a:chOff x="439325" y="526919"/>
              <a:chExt cx="6679200" cy="9646800"/>
            </a:xfrm>
          </p:grpSpPr>
          <p:cxnSp>
            <p:nvCxnSpPr>
              <p:cNvPr id="208" name="Google Shape;208;p16"/>
              <p:cNvCxnSpPr/>
              <p:nvPr/>
            </p:nvCxnSpPr>
            <p:spPr>
              <a:xfrm>
                <a:off x="449275" y="526919"/>
                <a:ext cx="0" cy="9646800"/>
              </a:xfrm>
              <a:prstGeom prst="straightConnector1">
                <a:avLst/>
              </a:prstGeom>
              <a:noFill/>
              <a:ln cap="flat" cmpd="sng" w="19050">
                <a:solidFill>
                  <a:srgbClr val="271A13"/>
                </a:solidFill>
                <a:prstDash val="solid"/>
                <a:round/>
                <a:headEnd len="med" w="med" type="none"/>
                <a:tailEnd len="med" w="med" type="none"/>
              </a:ln>
            </p:spPr>
          </p:cxnSp>
          <p:cxnSp>
            <p:nvCxnSpPr>
              <p:cNvPr id="209" name="Google Shape;209;p16"/>
              <p:cNvCxnSpPr/>
              <p:nvPr/>
            </p:nvCxnSpPr>
            <p:spPr>
              <a:xfrm>
                <a:off x="2122250" y="6743044"/>
                <a:ext cx="0" cy="3430500"/>
              </a:xfrm>
              <a:prstGeom prst="straightConnector1">
                <a:avLst/>
              </a:prstGeom>
              <a:noFill/>
              <a:ln cap="flat" cmpd="sng" w="19050">
                <a:solidFill>
                  <a:srgbClr val="271A13"/>
                </a:solidFill>
                <a:prstDash val="solid"/>
                <a:round/>
                <a:headEnd len="med" w="med" type="none"/>
                <a:tailEnd len="med" w="med" type="none"/>
              </a:ln>
            </p:spPr>
          </p:cxnSp>
          <p:cxnSp>
            <p:nvCxnSpPr>
              <p:cNvPr id="210" name="Google Shape;210;p16"/>
              <p:cNvCxnSpPr/>
              <p:nvPr/>
            </p:nvCxnSpPr>
            <p:spPr>
              <a:xfrm>
                <a:off x="439609" y="10165650"/>
                <a:ext cx="6669300" cy="0"/>
              </a:xfrm>
              <a:prstGeom prst="straightConnector1">
                <a:avLst/>
              </a:prstGeom>
              <a:noFill/>
              <a:ln cap="flat" cmpd="sng" w="19050">
                <a:solidFill>
                  <a:srgbClr val="271A13"/>
                </a:solidFill>
                <a:prstDash val="solid"/>
                <a:round/>
                <a:headEnd len="med" w="med" type="none"/>
                <a:tailEnd len="med" w="med" type="none"/>
              </a:ln>
            </p:spPr>
          </p:cxnSp>
          <p:cxnSp>
            <p:nvCxnSpPr>
              <p:cNvPr id="211" name="Google Shape;211;p16"/>
              <p:cNvCxnSpPr/>
              <p:nvPr/>
            </p:nvCxnSpPr>
            <p:spPr>
              <a:xfrm>
                <a:off x="5463285" y="526919"/>
                <a:ext cx="0" cy="9646800"/>
              </a:xfrm>
              <a:prstGeom prst="straightConnector1">
                <a:avLst/>
              </a:prstGeom>
              <a:noFill/>
              <a:ln cap="flat" cmpd="sng" w="19050">
                <a:solidFill>
                  <a:srgbClr val="271A13"/>
                </a:solidFill>
                <a:prstDash val="solid"/>
                <a:round/>
                <a:headEnd len="med" w="med" type="none"/>
                <a:tailEnd len="med" w="med" type="none"/>
              </a:ln>
            </p:spPr>
          </p:cxnSp>
          <p:cxnSp>
            <p:nvCxnSpPr>
              <p:cNvPr id="212" name="Google Shape;212;p16"/>
              <p:cNvCxnSpPr/>
              <p:nvPr/>
            </p:nvCxnSpPr>
            <p:spPr>
              <a:xfrm>
                <a:off x="7110000" y="526919"/>
                <a:ext cx="0" cy="9646800"/>
              </a:xfrm>
              <a:prstGeom prst="straightConnector1">
                <a:avLst/>
              </a:prstGeom>
              <a:noFill/>
              <a:ln cap="flat" cmpd="sng" w="19050">
                <a:solidFill>
                  <a:srgbClr val="271A13"/>
                </a:solidFill>
                <a:prstDash val="solid"/>
                <a:round/>
                <a:headEnd len="med" w="med" type="none"/>
                <a:tailEnd len="med" w="med" type="none"/>
              </a:ln>
            </p:spPr>
          </p:cxnSp>
          <p:cxnSp>
            <p:nvCxnSpPr>
              <p:cNvPr id="213" name="Google Shape;213;p16"/>
              <p:cNvCxnSpPr/>
              <p:nvPr/>
            </p:nvCxnSpPr>
            <p:spPr>
              <a:xfrm>
                <a:off x="439325" y="526969"/>
                <a:ext cx="6679200" cy="0"/>
              </a:xfrm>
              <a:prstGeom prst="straightConnector1">
                <a:avLst/>
              </a:prstGeom>
              <a:noFill/>
              <a:ln cap="flat" cmpd="sng" w="19050">
                <a:solidFill>
                  <a:srgbClr val="271A13"/>
                </a:solidFill>
                <a:prstDash val="solid"/>
                <a:round/>
                <a:headEnd len="med" w="med" type="none"/>
                <a:tailEnd len="med" w="med" type="none"/>
              </a:ln>
            </p:spPr>
          </p:cxnSp>
          <p:cxnSp>
            <p:nvCxnSpPr>
              <p:cNvPr id="214" name="Google Shape;214;p16"/>
              <p:cNvCxnSpPr/>
              <p:nvPr/>
            </p:nvCxnSpPr>
            <p:spPr>
              <a:xfrm>
                <a:off x="448575" y="6637644"/>
                <a:ext cx="6657000" cy="0"/>
              </a:xfrm>
              <a:prstGeom prst="straightConnector1">
                <a:avLst/>
              </a:prstGeom>
              <a:noFill/>
              <a:ln cap="flat" cmpd="sng" w="19050">
                <a:solidFill>
                  <a:srgbClr val="271A13"/>
                </a:solidFill>
                <a:prstDash val="solid"/>
                <a:round/>
                <a:headEnd len="med" w="med" type="none"/>
                <a:tailEnd len="med" w="med" type="none"/>
              </a:ln>
            </p:spPr>
          </p:cxnSp>
          <p:cxnSp>
            <p:nvCxnSpPr>
              <p:cNvPr id="215" name="Google Shape;215;p16"/>
              <p:cNvCxnSpPr/>
              <p:nvPr/>
            </p:nvCxnSpPr>
            <p:spPr>
              <a:xfrm>
                <a:off x="3780050" y="6745369"/>
                <a:ext cx="0" cy="3420000"/>
              </a:xfrm>
              <a:prstGeom prst="straightConnector1">
                <a:avLst/>
              </a:prstGeom>
              <a:noFill/>
              <a:ln cap="flat" cmpd="sng" w="19050">
                <a:solidFill>
                  <a:srgbClr val="271A13"/>
                </a:solidFill>
                <a:prstDash val="solid"/>
                <a:round/>
                <a:headEnd len="med" w="med" type="none"/>
                <a:tailEnd len="med" w="med" type="none"/>
              </a:ln>
            </p:spPr>
          </p:cxnSp>
        </p:grpSp>
        <p:cxnSp>
          <p:nvCxnSpPr>
            <p:cNvPr id="216" name="Google Shape;216;p16"/>
            <p:cNvCxnSpPr/>
            <p:nvPr/>
          </p:nvCxnSpPr>
          <p:spPr>
            <a:xfrm>
              <a:off x="5460950" y="8284600"/>
              <a:ext cx="1644600" cy="0"/>
            </a:xfrm>
            <a:prstGeom prst="straightConnector1">
              <a:avLst/>
            </a:prstGeom>
            <a:noFill/>
            <a:ln cap="flat" cmpd="sng" w="19050">
              <a:solidFill>
                <a:srgbClr val="271A13"/>
              </a:solidFill>
              <a:prstDash val="solid"/>
              <a:round/>
              <a:headEnd len="med" w="med" type="none"/>
              <a:tailEnd len="med" w="med" type="none"/>
            </a:ln>
          </p:spPr>
        </p:cxnSp>
      </p:grpSp>
      <p:cxnSp>
        <p:nvCxnSpPr>
          <p:cNvPr id="217" name="Google Shape;217;p16"/>
          <p:cNvCxnSpPr/>
          <p:nvPr/>
        </p:nvCxnSpPr>
        <p:spPr>
          <a:xfrm>
            <a:off x="448575" y="3267900"/>
            <a:ext cx="4995300" cy="0"/>
          </a:xfrm>
          <a:prstGeom prst="straightConnector1">
            <a:avLst/>
          </a:prstGeom>
          <a:noFill/>
          <a:ln cap="flat" cmpd="sng" w="19050">
            <a:solidFill>
              <a:srgbClr val="271A13"/>
            </a:solidFill>
            <a:prstDash val="solid"/>
            <a:round/>
            <a:headEnd len="med" w="med" type="none"/>
            <a:tailEnd len="med" w="med" type="none"/>
          </a:ln>
        </p:spPr>
      </p:cxnSp>
      <p:grpSp>
        <p:nvGrpSpPr>
          <p:cNvPr id="218" name="Google Shape;218;p16"/>
          <p:cNvGrpSpPr/>
          <p:nvPr/>
        </p:nvGrpSpPr>
        <p:grpSpPr>
          <a:xfrm>
            <a:off x="525200" y="601350"/>
            <a:ext cx="4831200" cy="2575950"/>
            <a:chOff x="548425" y="601350"/>
            <a:chExt cx="4831200" cy="2575950"/>
          </a:xfrm>
        </p:grpSpPr>
        <p:sp>
          <p:nvSpPr>
            <p:cNvPr id="219" name="Google Shape;219;p16"/>
            <p:cNvSpPr txBox="1"/>
            <p:nvPr/>
          </p:nvSpPr>
          <p:spPr>
            <a:xfrm>
              <a:off x="548425" y="3038700"/>
              <a:ext cx="48312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900">
                  <a:solidFill>
                    <a:srgbClr val="271A13"/>
                  </a:solidFill>
                  <a:latin typeface="Lora SemiBold"/>
                  <a:ea typeface="Lora SemiBold"/>
                  <a:cs typeface="Lora SemiBold"/>
                  <a:sym typeface="Lora SemiBold"/>
                </a:rPr>
                <a:t>Conquering the Skies: The Rise of the Airship</a:t>
              </a:r>
              <a:endParaRPr sz="900">
                <a:solidFill>
                  <a:srgbClr val="271A13"/>
                </a:solidFill>
                <a:latin typeface="Lora SemiBold"/>
                <a:ea typeface="Lora SemiBold"/>
                <a:cs typeface="Lora SemiBold"/>
                <a:sym typeface="Lora SemiBold"/>
              </a:endParaRPr>
            </a:p>
          </p:txBody>
        </p:sp>
        <p:pic>
          <p:nvPicPr>
            <p:cNvPr id="220" name="Google Shape;220;p16"/>
            <p:cNvPicPr preferRelativeResize="0"/>
            <p:nvPr/>
          </p:nvPicPr>
          <p:blipFill>
            <a:blip r:embed="rId4">
              <a:alphaModFix/>
            </a:blip>
            <a:stretch>
              <a:fillRect/>
            </a:stretch>
          </p:blipFill>
          <p:spPr>
            <a:xfrm>
              <a:off x="548425" y="601350"/>
              <a:ext cx="4831073" cy="2357575"/>
            </a:xfrm>
            <a:prstGeom prst="rect">
              <a:avLst/>
            </a:prstGeom>
            <a:noFill/>
            <a:ln>
              <a:noFill/>
            </a:ln>
          </p:spPr>
        </p:pic>
      </p:grpSp>
      <p:grpSp>
        <p:nvGrpSpPr>
          <p:cNvPr id="221" name="Google Shape;221;p16"/>
          <p:cNvGrpSpPr/>
          <p:nvPr/>
        </p:nvGrpSpPr>
        <p:grpSpPr>
          <a:xfrm>
            <a:off x="502100" y="3326196"/>
            <a:ext cx="4877400" cy="3225304"/>
            <a:chOff x="502100" y="3326196"/>
            <a:chExt cx="4877400" cy="3225304"/>
          </a:xfrm>
        </p:grpSpPr>
        <p:sp>
          <p:nvSpPr>
            <p:cNvPr id="222" name="Google Shape;222;p16"/>
            <p:cNvSpPr txBox="1"/>
            <p:nvPr/>
          </p:nvSpPr>
          <p:spPr>
            <a:xfrm>
              <a:off x="548300" y="3326196"/>
              <a:ext cx="4831200" cy="5850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900">
                  <a:solidFill>
                    <a:srgbClr val="271A13"/>
                  </a:solidFill>
                  <a:latin typeface="Abril Fatface"/>
                  <a:ea typeface="Abril Fatface"/>
                  <a:cs typeface="Abril Fatface"/>
                  <a:sym typeface="Abril Fatface"/>
                </a:rPr>
                <a:t>CONQUERING THE SKIES: THE RISE</a:t>
              </a:r>
              <a:endParaRPr sz="1900">
                <a:solidFill>
                  <a:srgbClr val="271A13"/>
                </a:solidFill>
                <a:latin typeface="Abril Fatface"/>
                <a:ea typeface="Abril Fatface"/>
                <a:cs typeface="Abril Fatface"/>
                <a:sym typeface="Abril Fatface"/>
              </a:endParaRPr>
            </a:p>
            <a:p>
              <a:pPr indent="0" lvl="0" marL="0" rtl="0" algn="ctr">
                <a:spcBef>
                  <a:spcPts val="0"/>
                </a:spcBef>
                <a:spcAft>
                  <a:spcPts val="0"/>
                </a:spcAft>
                <a:buNone/>
              </a:pPr>
              <a:r>
                <a:rPr lang="uk" sz="1900">
                  <a:solidFill>
                    <a:srgbClr val="271A13"/>
                  </a:solidFill>
                  <a:latin typeface="Abril Fatface"/>
                  <a:ea typeface="Abril Fatface"/>
                  <a:cs typeface="Abril Fatface"/>
                  <a:sym typeface="Abril Fatface"/>
                </a:rPr>
                <a:t>OF THE AIRSHIP</a:t>
              </a:r>
              <a:endParaRPr sz="1900">
                <a:solidFill>
                  <a:srgbClr val="271A13"/>
                </a:solidFill>
                <a:latin typeface="Abril Fatface"/>
                <a:ea typeface="Abril Fatface"/>
                <a:cs typeface="Abril Fatface"/>
                <a:sym typeface="Abril Fatface"/>
              </a:endParaRPr>
            </a:p>
          </p:txBody>
        </p:sp>
        <p:sp>
          <p:nvSpPr>
            <p:cNvPr id="223" name="Google Shape;223;p16"/>
            <p:cNvSpPr txBox="1"/>
            <p:nvPr/>
          </p:nvSpPr>
          <p:spPr>
            <a:xfrm>
              <a:off x="502100" y="3932975"/>
              <a:ext cx="4877400" cy="277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900">
                  <a:solidFill>
                    <a:srgbClr val="271A13"/>
                  </a:solidFill>
                  <a:latin typeface="Lora SemiBold"/>
                  <a:ea typeface="Lora SemiBold"/>
                  <a:cs typeface="Lora SemiBold"/>
                  <a:sym typeface="Lora SemiBold"/>
                </a:rPr>
                <a:t>By Richard H. Pendleton - Among the myriad advancements of the modern age, the airship stands out as a marvel of engineering and a symbol of mankind's enduring quest. </a:t>
              </a:r>
              <a:endParaRPr sz="900">
                <a:solidFill>
                  <a:srgbClr val="271A13"/>
                </a:solidFill>
                <a:latin typeface="Lora SemiBold"/>
                <a:ea typeface="Lora SemiBold"/>
                <a:cs typeface="Lora SemiBold"/>
                <a:sym typeface="Lora SemiBold"/>
              </a:endParaRPr>
            </a:p>
          </p:txBody>
        </p:sp>
        <p:sp>
          <p:nvSpPr>
            <p:cNvPr id="224" name="Google Shape;224;p16"/>
            <p:cNvSpPr txBox="1"/>
            <p:nvPr/>
          </p:nvSpPr>
          <p:spPr>
            <a:xfrm>
              <a:off x="502100" y="4335100"/>
              <a:ext cx="1506300" cy="22164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uk" sz="800">
                  <a:solidFill>
                    <a:srgbClr val="271A13"/>
                  </a:solidFill>
                  <a:latin typeface="Lora SemiBold"/>
                  <a:ea typeface="Lora SemiBold"/>
                  <a:cs typeface="Lora SemiBold"/>
                  <a:sym typeface="Lora SemiBold"/>
                </a:rPr>
                <a:t>  </a:t>
              </a:r>
              <a:r>
                <a:rPr lang="uk" sz="800">
                  <a:solidFill>
                    <a:srgbClr val="271A13"/>
                  </a:solidFill>
                  <a:latin typeface="Lora SemiBold"/>
                  <a:ea typeface="Lora SemiBold"/>
                  <a:cs typeface="Lora SemiBold"/>
                  <a:sym typeface="Lora SemiBold"/>
                </a:rPr>
                <a:t>Airships   offer several advantages over traditional aircraft and other forms of transportation. Their ability to hover and travel at low speeds makes them ideal for observational and reconnaissance missions. Additionally, airships can carry substantial payloads over long distances without the need for extensive infrastructure, such as runways or roads. </a:t>
              </a:r>
              <a:endParaRPr sz="800">
                <a:solidFill>
                  <a:srgbClr val="271A13"/>
                </a:solidFill>
                <a:latin typeface="Lora SemiBold"/>
                <a:ea typeface="Lora SemiBold"/>
                <a:cs typeface="Lora SemiBold"/>
                <a:sym typeface="Lora SemiBold"/>
              </a:endParaRPr>
            </a:p>
            <a:p>
              <a:pPr indent="0" lvl="0" marL="0" rtl="0" algn="just">
                <a:spcBef>
                  <a:spcPts val="0"/>
                </a:spcBef>
                <a:spcAft>
                  <a:spcPts val="0"/>
                </a:spcAft>
                <a:buNone/>
              </a:pPr>
              <a:r>
                <a:t/>
              </a:r>
              <a:endParaRPr sz="800">
                <a:solidFill>
                  <a:srgbClr val="271A13"/>
                </a:solidFill>
                <a:latin typeface="Lora SemiBold"/>
                <a:ea typeface="Lora SemiBold"/>
                <a:cs typeface="Lora SemiBold"/>
                <a:sym typeface="Lora SemiBold"/>
              </a:endParaRPr>
            </a:p>
            <a:p>
              <a:pPr indent="0" lvl="0" marL="0" rtl="0" algn="just">
                <a:spcBef>
                  <a:spcPts val="0"/>
                </a:spcBef>
                <a:spcAft>
                  <a:spcPts val="0"/>
                </a:spcAft>
                <a:buNone/>
              </a:pPr>
              <a:r>
                <a:rPr lang="uk" sz="800">
                  <a:solidFill>
                    <a:srgbClr val="271A13"/>
                  </a:solidFill>
                  <a:latin typeface="Lora SemiBold"/>
                  <a:ea typeface="Lora SemiBold"/>
                  <a:cs typeface="Lora SemiBold"/>
                  <a:sym typeface="Lora SemiBold"/>
                </a:rPr>
                <a:t>  Airships offer   several advantages over traditional aircraft and other forms of transportation.</a:t>
              </a:r>
              <a:endParaRPr sz="800">
                <a:solidFill>
                  <a:srgbClr val="271A13"/>
                </a:solidFill>
                <a:latin typeface="Lora SemiBold"/>
                <a:ea typeface="Lora SemiBold"/>
                <a:cs typeface="Lora SemiBold"/>
                <a:sym typeface="Lora SemiBold"/>
              </a:endParaRPr>
            </a:p>
          </p:txBody>
        </p:sp>
        <p:sp>
          <p:nvSpPr>
            <p:cNvPr id="225" name="Google Shape;225;p16"/>
            <p:cNvSpPr txBox="1"/>
            <p:nvPr/>
          </p:nvSpPr>
          <p:spPr>
            <a:xfrm>
              <a:off x="2187650" y="4335100"/>
              <a:ext cx="1506300" cy="22164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uk" sz="800">
                  <a:solidFill>
                    <a:srgbClr val="271A13"/>
                  </a:solidFill>
                  <a:latin typeface="Lora SemiBold"/>
                  <a:ea typeface="Lora SemiBold"/>
                  <a:cs typeface="Lora SemiBold"/>
                  <a:sym typeface="Lora SemiBold"/>
                </a:rPr>
                <a:t>    </a:t>
              </a:r>
              <a:r>
                <a:rPr lang="uk" sz="800">
                  <a:solidFill>
                    <a:srgbClr val="271A13"/>
                  </a:solidFill>
                  <a:latin typeface="Lora SemiBold"/>
                  <a:ea typeface="Lora SemiBold"/>
                  <a:cs typeface="Lora SemiBold"/>
                  <a:sym typeface="Lora SemiBold"/>
                </a:rPr>
                <a:t>The potential for airships extends beyond exploration and adventure. In the commercial sector, they offer a luxurious and scenic mode of travel, with spacious cabins and panoramic views. </a:t>
              </a:r>
              <a:endParaRPr sz="800">
                <a:solidFill>
                  <a:srgbClr val="271A13"/>
                </a:solidFill>
                <a:latin typeface="Lora SemiBold"/>
                <a:ea typeface="Lora SemiBold"/>
                <a:cs typeface="Lora SemiBold"/>
                <a:sym typeface="Lora SemiBold"/>
              </a:endParaRPr>
            </a:p>
            <a:p>
              <a:pPr indent="0" lvl="0" marL="0" rtl="0" algn="just">
                <a:spcBef>
                  <a:spcPts val="0"/>
                </a:spcBef>
                <a:spcAft>
                  <a:spcPts val="0"/>
                </a:spcAft>
                <a:buNone/>
              </a:pPr>
              <a:r>
                <a:t/>
              </a:r>
              <a:endParaRPr sz="800">
                <a:solidFill>
                  <a:srgbClr val="271A13"/>
                </a:solidFill>
                <a:latin typeface="Lora SemiBold"/>
                <a:ea typeface="Lora SemiBold"/>
                <a:cs typeface="Lora SemiBold"/>
                <a:sym typeface="Lora SemiBold"/>
              </a:endParaRPr>
            </a:p>
            <a:p>
              <a:pPr indent="0" lvl="0" marL="0" rtl="0" algn="just">
                <a:spcBef>
                  <a:spcPts val="0"/>
                </a:spcBef>
                <a:spcAft>
                  <a:spcPts val="0"/>
                </a:spcAft>
                <a:buNone/>
              </a:pPr>
              <a:r>
                <a:rPr lang="uk" sz="800">
                  <a:solidFill>
                    <a:srgbClr val="271A13"/>
                  </a:solidFill>
                  <a:latin typeface="Lora SemiBold"/>
                  <a:ea typeface="Lora SemiBold"/>
                  <a:cs typeface="Lora SemiBold"/>
                  <a:sym typeface="Lora SemiBold"/>
                </a:rPr>
                <a:t>    </a:t>
              </a:r>
              <a:r>
                <a:rPr lang="uk" sz="800">
                  <a:solidFill>
                    <a:srgbClr val="271A13"/>
                  </a:solidFill>
                  <a:latin typeface="Lora SemiBold"/>
                  <a:ea typeface="Lora SemiBold"/>
                  <a:cs typeface="Lora SemiBold"/>
                  <a:sym typeface="Lora SemiBold"/>
                </a:rPr>
                <a:t>Companies have begun to explore their use in transporting goods, especially to remote or underserved areas. Militaries around the world have also recognize  around the world have also recognize around the world have also recognized the strategic value of airships.</a:t>
              </a:r>
              <a:endParaRPr sz="800">
                <a:solidFill>
                  <a:srgbClr val="271A13"/>
                </a:solidFill>
                <a:latin typeface="Lora SemiBold"/>
                <a:ea typeface="Lora SemiBold"/>
                <a:cs typeface="Lora SemiBold"/>
                <a:sym typeface="Lora SemiBold"/>
              </a:endParaRPr>
            </a:p>
          </p:txBody>
        </p:sp>
        <p:sp>
          <p:nvSpPr>
            <p:cNvPr id="226" name="Google Shape;226;p16"/>
            <p:cNvSpPr txBox="1"/>
            <p:nvPr/>
          </p:nvSpPr>
          <p:spPr>
            <a:xfrm>
              <a:off x="3856683" y="4335100"/>
              <a:ext cx="1506300" cy="22164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uk" sz="800">
                  <a:solidFill>
                    <a:srgbClr val="271A13"/>
                  </a:solidFill>
                  <a:latin typeface="Lora SemiBold"/>
                  <a:ea typeface="Lora SemiBold"/>
                  <a:cs typeface="Lora SemiBold"/>
                  <a:sym typeface="Lora SemiBold"/>
                </a:rPr>
                <a:t>  </a:t>
              </a:r>
              <a:r>
                <a:rPr lang="uk" sz="800">
                  <a:solidFill>
                    <a:srgbClr val="271A13"/>
                  </a:solidFill>
                  <a:latin typeface="Lora SemiBold"/>
                  <a:ea typeface="Lora SemiBold"/>
                  <a:cs typeface="Lora SemiBold"/>
                  <a:sym typeface="Lora SemiBold"/>
                </a:rPr>
                <a:t>Despite their promise, airships face several challenges. The use of hydrogen, while providing excellent lift, poses significant safety risks due to its flammability. The Hindenburg disaster of 1937 starkly illustrated these dangers. However, advancements in materials science and the development of non-flammable helium have mitigated some of these risks advancements in materials science and the development of non-flammable helium have mitigated some  helium have mitigated some. </a:t>
              </a:r>
              <a:endParaRPr sz="800">
                <a:solidFill>
                  <a:srgbClr val="271A13"/>
                </a:solidFill>
                <a:latin typeface="Lora SemiBold"/>
                <a:ea typeface="Lora SemiBold"/>
                <a:cs typeface="Lora SemiBold"/>
                <a:sym typeface="Lora SemiBold"/>
              </a:endParaRPr>
            </a:p>
          </p:txBody>
        </p:sp>
      </p:grpSp>
      <p:grpSp>
        <p:nvGrpSpPr>
          <p:cNvPr id="227" name="Google Shape;227;p16"/>
          <p:cNvGrpSpPr/>
          <p:nvPr/>
        </p:nvGrpSpPr>
        <p:grpSpPr>
          <a:xfrm>
            <a:off x="5526835" y="575074"/>
            <a:ext cx="1521742" cy="5993664"/>
            <a:chOff x="5514237" y="575074"/>
            <a:chExt cx="1546800" cy="5993664"/>
          </a:xfrm>
        </p:grpSpPr>
        <p:sp>
          <p:nvSpPr>
            <p:cNvPr id="228" name="Google Shape;228;p16"/>
            <p:cNvSpPr txBox="1"/>
            <p:nvPr/>
          </p:nvSpPr>
          <p:spPr>
            <a:xfrm>
              <a:off x="5573575" y="575074"/>
              <a:ext cx="1460100" cy="554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800">
                  <a:solidFill>
                    <a:srgbClr val="271A13"/>
                  </a:solidFill>
                  <a:latin typeface="Abril Fatface"/>
                  <a:ea typeface="Abril Fatface"/>
                  <a:cs typeface="Abril Fatface"/>
                  <a:sym typeface="Abril Fatface"/>
                </a:rPr>
                <a:t>THE FUTURE OF AIRSHIPS</a:t>
              </a:r>
              <a:endParaRPr sz="1800">
                <a:solidFill>
                  <a:srgbClr val="271A13"/>
                </a:solidFill>
                <a:latin typeface="Abril Fatface"/>
                <a:ea typeface="Abril Fatface"/>
                <a:cs typeface="Abril Fatface"/>
                <a:sym typeface="Abril Fatface"/>
              </a:endParaRPr>
            </a:p>
          </p:txBody>
        </p:sp>
        <p:sp>
          <p:nvSpPr>
            <p:cNvPr id="229" name="Google Shape;229;p16"/>
            <p:cNvSpPr txBox="1"/>
            <p:nvPr/>
          </p:nvSpPr>
          <p:spPr>
            <a:xfrm>
              <a:off x="5527375" y="1227775"/>
              <a:ext cx="1506300" cy="277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900">
                  <a:solidFill>
                    <a:srgbClr val="271A13"/>
                  </a:solidFill>
                  <a:latin typeface="Lora SemiBold"/>
                  <a:ea typeface="Lora SemiBold"/>
                  <a:cs typeface="Lora SemiBold"/>
                  <a:sym typeface="Lora SemiBold"/>
                </a:rPr>
                <a:t>As we look to the future, airships are poised</a:t>
              </a:r>
              <a:endParaRPr sz="900">
                <a:solidFill>
                  <a:srgbClr val="271A13"/>
                </a:solidFill>
                <a:latin typeface="Lora SemiBold"/>
                <a:ea typeface="Lora SemiBold"/>
                <a:cs typeface="Lora SemiBold"/>
                <a:sym typeface="Lora SemiBold"/>
              </a:endParaRPr>
            </a:p>
          </p:txBody>
        </p:sp>
        <p:sp>
          <p:nvSpPr>
            <p:cNvPr id="230" name="Google Shape;230;p16"/>
            <p:cNvSpPr txBox="1"/>
            <p:nvPr/>
          </p:nvSpPr>
          <p:spPr>
            <a:xfrm>
              <a:off x="5514237" y="1643038"/>
              <a:ext cx="1546800" cy="49257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uk" sz="800">
                  <a:solidFill>
                    <a:srgbClr val="271A13"/>
                  </a:solidFill>
                  <a:latin typeface="Lora SemiBold"/>
                  <a:ea typeface="Lora SemiBold"/>
                  <a:cs typeface="Lora SemiBold"/>
                  <a:sym typeface="Lora SemiBold"/>
                </a:rPr>
                <a:t>    </a:t>
              </a:r>
              <a:r>
                <a:rPr lang="uk" sz="800">
                  <a:solidFill>
                    <a:srgbClr val="271A13"/>
                  </a:solidFill>
                  <a:latin typeface="Lora SemiBold"/>
                  <a:ea typeface="Lora SemiBold"/>
                  <a:cs typeface="Lora SemiBold"/>
                  <a:sym typeface="Lora SemiBold"/>
                </a:rPr>
                <a:t>As we look to the future, airships are poised to play an increasingly important role in transportation and exploration. Their environmental benefits, such as lower fuel consumption and reduced noise pollution, align with growing concerns about sustainability. Furthermore, their unique capabilities make them well-suited for applications ranging from scientific research to humanitarian aid.</a:t>
              </a:r>
              <a:endParaRPr sz="800">
                <a:solidFill>
                  <a:srgbClr val="271A13"/>
                </a:solidFill>
                <a:latin typeface="Lora SemiBold"/>
                <a:ea typeface="Lora SemiBold"/>
                <a:cs typeface="Lora SemiBold"/>
                <a:sym typeface="Lora SemiBold"/>
              </a:endParaRPr>
            </a:p>
            <a:p>
              <a:pPr indent="0" lvl="0" marL="0" rtl="0" algn="just">
                <a:spcBef>
                  <a:spcPts val="0"/>
                </a:spcBef>
                <a:spcAft>
                  <a:spcPts val="0"/>
                </a:spcAft>
                <a:buNone/>
              </a:pPr>
              <a:r>
                <a:t/>
              </a:r>
              <a:endParaRPr sz="800">
                <a:solidFill>
                  <a:srgbClr val="271A13"/>
                </a:solidFill>
                <a:latin typeface="Lora SemiBold"/>
                <a:ea typeface="Lora SemiBold"/>
                <a:cs typeface="Lora SemiBold"/>
                <a:sym typeface="Lora SemiBold"/>
              </a:endParaRPr>
            </a:p>
            <a:p>
              <a:pPr indent="0" lvl="0" marL="0" rtl="0" algn="just">
                <a:spcBef>
                  <a:spcPts val="0"/>
                </a:spcBef>
                <a:spcAft>
                  <a:spcPts val="0"/>
                </a:spcAft>
                <a:buNone/>
              </a:pPr>
              <a:r>
                <a:rPr lang="uk" sz="800">
                  <a:solidFill>
                    <a:srgbClr val="271A13"/>
                  </a:solidFill>
                  <a:latin typeface="Lora SemiBold"/>
                  <a:ea typeface="Lora SemiBold"/>
                  <a:cs typeface="Lora SemiBold"/>
                  <a:sym typeface="Lora SemiBold"/>
                </a:rPr>
                <a:t>    </a:t>
              </a:r>
              <a:r>
                <a:rPr lang="uk" sz="800">
                  <a:solidFill>
                    <a:srgbClr val="271A13"/>
                  </a:solidFill>
                  <a:latin typeface="Lora SemiBold"/>
                  <a:ea typeface="Lora SemiBold"/>
                  <a:cs typeface="Lora SemiBold"/>
                  <a:sym typeface="Lora SemiBold"/>
                </a:rPr>
                <a:t>The concept of the airship, or dirigible, dates back to the late 18th century, when pioneers like the Montgolfier brothers achieved the first manned flight in a hot air balloon. However, it was not until the development of controlled flight in the mid-19th century that the true potential of airships began to be realized. The invention of the internal combustion engine and advancements in lightweight materials paved the way for practical, navigable airships.</a:t>
              </a:r>
              <a:endParaRPr sz="800">
                <a:solidFill>
                  <a:srgbClr val="271A13"/>
                </a:solidFill>
                <a:latin typeface="Lora SemiBold"/>
                <a:ea typeface="Lora SemiBold"/>
                <a:cs typeface="Lora SemiBold"/>
                <a:sym typeface="Lora SemiBold"/>
              </a:endParaRPr>
            </a:p>
            <a:p>
              <a:pPr indent="0" lvl="0" marL="0" rtl="0" algn="just">
                <a:spcBef>
                  <a:spcPts val="0"/>
                </a:spcBef>
                <a:spcAft>
                  <a:spcPts val="0"/>
                </a:spcAft>
                <a:buNone/>
              </a:pPr>
              <a:r>
                <a:t/>
              </a:r>
              <a:endParaRPr sz="800">
                <a:solidFill>
                  <a:srgbClr val="271A13"/>
                </a:solidFill>
                <a:latin typeface="Lora SemiBold"/>
                <a:ea typeface="Lora SemiBold"/>
                <a:cs typeface="Lora SemiBold"/>
                <a:sym typeface="Lora SemiBold"/>
              </a:endParaRPr>
            </a:p>
            <a:p>
              <a:pPr indent="0" lvl="0" marL="0" rtl="0" algn="just">
                <a:spcBef>
                  <a:spcPts val="0"/>
                </a:spcBef>
                <a:spcAft>
                  <a:spcPts val="0"/>
                </a:spcAft>
                <a:buNone/>
              </a:pPr>
              <a:r>
                <a:rPr lang="uk" sz="800">
                  <a:solidFill>
                    <a:srgbClr val="271A13"/>
                  </a:solidFill>
                  <a:latin typeface="Lora SemiBold"/>
                  <a:ea typeface="Lora SemiBold"/>
                  <a:cs typeface="Lora SemiBold"/>
                  <a:sym typeface="Lora SemiBold"/>
                </a:rPr>
                <a:t>    </a:t>
              </a:r>
              <a:r>
                <a:rPr lang="uk" sz="800">
                  <a:solidFill>
                    <a:srgbClr val="271A13"/>
                  </a:solidFill>
                  <a:latin typeface="Lora SemiBold"/>
                  <a:ea typeface="Lora SemiBold"/>
                  <a:cs typeface="Lora SemiBold"/>
                  <a:sym typeface="Lora SemiBold"/>
                </a:rPr>
                <a:t>As we look to the future, airships are poised to play an increasingly important role in transportation and exploration. Their environmental benefits, such as lower.</a:t>
              </a:r>
              <a:endParaRPr sz="800">
                <a:solidFill>
                  <a:srgbClr val="271A13"/>
                </a:solidFill>
                <a:latin typeface="Lora SemiBold"/>
                <a:ea typeface="Lora SemiBold"/>
                <a:cs typeface="Lora SemiBold"/>
                <a:sym typeface="Lora SemiBold"/>
              </a:endParaRPr>
            </a:p>
          </p:txBody>
        </p:sp>
      </p:grpSp>
      <p:grpSp>
        <p:nvGrpSpPr>
          <p:cNvPr id="231" name="Google Shape;231;p16"/>
          <p:cNvGrpSpPr/>
          <p:nvPr/>
        </p:nvGrpSpPr>
        <p:grpSpPr>
          <a:xfrm>
            <a:off x="3850314" y="6716906"/>
            <a:ext cx="1512702" cy="3403494"/>
            <a:chOff x="3850314" y="6716906"/>
            <a:chExt cx="1512702" cy="3403494"/>
          </a:xfrm>
        </p:grpSpPr>
        <p:grpSp>
          <p:nvGrpSpPr>
            <p:cNvPr id="232" name="Google Shape;232;p16"/>
            <p:cNvGrpSpPr/>
            <p:nvPr/>
          </p:nvGrpSpPr>
          <p:grpSpPr>
            <a:xfrm>
              <a:off x="3850314" y="6716906"/>
              <a:ext cx="1506216" cy="3403494"/>
              <a:chOff x="460847" y="6716892"/>
              <a:chExt cx="1552800" cy="3403494"/>
            </a:xfrm>
          </p:grpSpPr>
          <p:sp>
            <p:nvSpPr>
              <p:cNvPr id="233" name="Google Shape;233;p16"/>
              <p:cNvSpPr txBox="1"/>
              <p:nvPr/>
            </p:nvSpPr>
            <p:spPr>
              <a:xfrm>
                <a:off x="490748" y="6716892"/>
                <a:ext cx="1506300" cy="1108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800">
                    <a:solidFill>
                      <a:srgbClr val="271A13"/>
                    </a:solidFill>
                    <a:latin typeface="Abril Fatface"/>
                    <a:ea typeface="Abril Fatface"/>
                    <a:cs typeface="Abril Fatface"/>
                    <a:sym typeface="Abril Fatface"/>
                  </a:rPr>
                  <a:t>THE GOLD STANDARD AND FIAT CURRENCY</a:t>
                </a:r>
                <a:endParaRPr sz="1800">
                  <a:solidFill>
                    <a:srgbClr val="271A13"/>
                  </a:solidFill>
                  <a:latin typeface="Abril Fatface"/>
                  <a:ea typeface="Abril Fatface"/>
                  <a:cs typeface="Abril Fatface"/>
                  <a:sym typeface="Abril Fatface"/>
                </a:endParaRPr>
              </a:p>
            </p:txBody>
          </p:sp>
          <p:sp>
            <p:nvSpPr>
              <p:cNvPr id="234" name="Google Shape;234;p16"/>
              <p:cNvSpPr txBox="1"/>
              <p:nvPr/>
            </p:nvSpPr>
            <p:spPr>
              <a:xfrm>
                <a:off x="460847" y="8273285"/>
                <a:ext cx="1552800" cy="18471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uk" sz="800">
                    <a:solidFill>
                      <a:srgbClr val="271A13"/>
                    </a:solidFill>
                    <a:latin typeface="Lora SemiBold"/>
                    <a:ea typeface="Lora SemiBold"/>
                    <a:cs typeface="Lora SemiBold"/>
                    <a:sym typeface="Lora SemiBold"/>
                  </a:rPr>
                  <a:t>    </a:t>
                </a:r>
                <a:r>
                  <a:rPr lang="uk" sz="800">
                    <a:solidFill>
                      <a:srgbClr val="271A13"/>
                    </a:solidFill>
                    <a:latin typeface="Lora SemiBold"/>
                    <a:ea typeface="Lora SemiBold"/>
                    <a:cs typeface="Lora SemiBold"/>
                    <a:sym typeface="Lora SemiBold"/>
                  </a:rPr>
                  <a:t>By Margaret T. Fielding - In an era where steamships dominate the oceans, few captains command as much respect and admiration as Captain Jonathan Harrington of the SS Endeavor. Born into a family of sailors in Portsmouth, Harrington's life has been intricately linked with the sea from a young age. By Margaret T. Fielding - In an era where steamships dominate the oceans, few captains command as much</a:t>
                </a:r>
                <a:endParaRPr sz="800">
                  <a:solidFill>
                    <a:srgbClr val="271A13"/>
                  </a:solidFill>
                  <a:latin typeface="Lora SemiBold"/>
                  <a:ea typeface="Lora SemiBold"/>
                  <a:cs typeface="Lora SemiBold"/>
                  <a:sym typeface="Lora SemiBold"/>
                </a:endParaRPr>
              </a:p>
            </p:txBody>
          </p:sp>
        </p:grpSp>
        <p:sp>
          <p:nvSpPr>
            <p:cNvPr id="235" name="Google Shape;235;p16"/>
            <p:cNvSpPr txBox="1"/>
            <p:nvPr/>
          </p:nvSpPr>
          <p:spPr>
            <a:xfrm>
              <a:off x="3856715" y="7896000"/>
              <a:ext cx="1506300" cy="277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900">
                  <a:solidFill>
                    <a:srgbClr val="271A13"/>
                  </a:solidFill>
                  <a:latin typeface="Lora SemiBold"/>
                  <a:ea typeface="Lora SemiBold"/>
                  <a:cs typeface="Lora SemiBold"/>
                  <a:sym typeface="Lora SemiBold"/>
                </a:rPr>
                <a:t>Master of the Sea: Captain Jonathan Harrington</a:t>
              </a:r>
              <a:endParaRPr sz="900">
                <a:solidFill>
                  <a:srgbClr val="271A13"/>
                </a:solidFill>
                <a:latin typeface="Lora SemiBold"/>
                <a:ea typeface="Lora SemiBold"/>
                <a:cs typeface="Lora SemiBold"/>
                <a:sym typeface="Lora SemiBold"/>
              </a:endParaRPr>
            </a:p>
          </p:txBody>
        </p:sp>
      </p:grpSp>
      <p:grpSp>
        <p:nvGrpSpPr>
          <p:cNvPr id="236" name="Google Shape;236;p16"/>
          <p:cNvGrpSpPr/>
          <p:nvPr/>
        </p:nvGrpSpPr>
        <p:grpSpPr>
          <a:xfrm>
            <a:off x="5534513" y="6746784"/>
            <a:ext cx="1522264" cy="3372573"/>
            <a:chOff x="5534513" y="6746784"/>
            <a:chExt cx="1522264" cy="3372573"/>
          </a:xfrm>
        </p:grpSpPr>
        <p:sp>
          <p:nvSpPr>
            <p:cNvPr id="237" name="Google Shape;237;p16"/>
            <p:cNvSpPr txBox="1"/>
            <p:nvPr/>
          </p:nvSpPr>
          <p:spPr>
            <a:xfrm>
              <a:off x="5534513" y="8395558"/>
              <a:ext cx="1506300" cy="17238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uk" sz="800">
                  <a:solidFill>
                    <a:srgbClr val="271A13"/>
                  </a:solidFill>
                  <a:latin typeface="Lora SemiBold"/>
                  <a:ea typeface="Lora SemiBold"/>
                  <a:cs typeface="Lora SemiBold"/>
                  <a:sym typeface="Lora SemiBold"/>
                </a:rPr>
                <a:t>    </a:t>
              </a:r>
              <a:r>
                <a:rPr lang="uk" sz="800">
                  <a:solidFill>
                    <a:srgbClr val="271A13"/>
                  </a:solidFill>
                  <a:latin typeface="Lora SemiBold"/>
                  <a:ea typeface="Lora SemiBold"/>
                  <a:cs typeface="Lora SemiBold"/>
                  <a:sym typeface="Lora SemiBold"/>
                </a:rPr>
                <a:t>Portsmouth, Harrington's life has been intricately linked with the sea from a young age. By Margaret T. Fielding - In an era where steamships dominate the oceans, few captains command as much respect and admiration as Captain Jonathan Harrington of the SS Endeavor. Born into a family of sailors in Portsmouth, Harrington's life has been intricately linked with the sea.</a:t>
              </a:r>
              <a:endParaRPr sz="800">
                <a:solidFill>
                  <a:srgbClr val="271A13"/>
                </a:solidFill>
                <a:latin typeface="Lora SemiBold"/>
                <a:ea typeface="Lora SemiBold"/>
                <a:cs typeface="Lora SemiBold"/>
                <a:sym typeface="Lora SemiBold"/>
              </a:endParaRPr>
            </a:p>
          </p:txBody>
        </p:sp>
        <p:grpSp>
          <p:nvGrpSpPr>
            <p:cNvPr id="238" name="Google Shape;238;p16"/>
            <p:cNvGrpSpPr/>
            <p:nvPr/>
          </p:nvGrpSpPr>
          <p:grpSpPr>
            <a:xfrm>
              <a:off x="5534598" y="6746784"/>
              <a:ext cx="1522178" cy="1456453"/>
              <a:chOff x="5534598" y="6746784"/>
              <a:chExt cx="1522178" cy="1456453"/>
            </a:xfrm>
          </p:grpSpPr>
          <p:pic>
            <p:nvPicPr>
              <p:cNvPr id="239" name="Google Shape;239;p16"/>
              <p:cNvPicPr preferRelativeResize="0"/>
              <p:nvPr/>
            </p:nvPicPr>
            <p:blipFill>
              <a:blip r:embed="rId5">
                <a:alphaModFix/>
              </a:blip>
              <a:stretch>
                <a:fillRect/>
              </a:stretch>
            </p:blipFill>
            <p:spPr>
              <a:xfrm>
                <a:off x="5534598" y="6746784"/>
                <a:ext cx="1506226" cy="1236491"/>
              </a:xfrm>
              <a:prstGeom prst="rect">
                <a:avLst/>
              </a:prstGeom>
              <a:noFill/>
              <a:ln>
                <a:noFill/>
              </a:ln>
            </p:spPr>
          </p:pic>
          <p:sp>
            <p:nvSpPr>
              <p:cNvPr id="240" name="Google Shape;240;p16"/>
              <p:cNvSpPr txBox="1"/>
              <p:nvPr/>
            </p:nvSpPr>
            <p:spPr>
              <a:xfrm>
                <a:off x="5550477" y="8064638"/>
                <a:ext cx="15063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900">
                    <a:solidFill>
                      <a:srgbClr val="271A13"/>
                    </a:solidFill>
                    <a:latin typeface="Lora SemiBold"/>
                    <a:ea typeface="Lora SemiBold"/>
                    <a:cs typeface="Lora SemiBold"/>
                    <a:sym typeface="Lora SemiBold"/>
                  </a:rPr>
                  <a:t>By Emily K. Harrison</a:t>
                </a:r>
                <a:endParaRPr sz="900">
                  <a:solidFill>
                    <a:srgbClr val="271A13"/>
                  </a:solidFill>
                  <a:latin typeface="Lora SemiBold"/>
                  <a:ea typeface="Lora SemiBold"/>
                  <a:cs typeface="Lora SemiBold"/>
                  <a:sym typeface="Lora SemiBold"/>
                </a:endParaRPr>
              </a:p>
            </p:txBody>
          </p:sp>
        </p:grpSp>
      </p:grpSp>
      <p:grpSp>
        <p:nvGrpSpPr>
          <p:cNvPr id="241" name="Google Shape;241;p16"/>
          <p:cNvGrpSpPr/>
          <p:nvPr/>
        </p:nvGrpSpPr>
        <p:grpSpPr>
          <a:xfrm>
            <a:off x="507277" y="6712773"/>
            <a:ext cx="3197955" cy="3415952"/>
            <a:chOff x="507277" y="6712773"/>
            <a:chExt cx="3197955" cy="3415952"/>
          </a:xfrm>
        </p:grpSpPr>
        <p:sp>
          <p:nvSpPr>
            <p:cNvPr id="242" name="Google Shape;242;p16"/>
            <p:cNvSpPr txBox="1"/>
            <p:nvPr/>
          </p:nvSpPr>
          <p:spPr>
            <a:xfrm>
              <a:off x="507277" y="6712773"/>
              <a:ext cx="1506300" cy="554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800">
                  <a:solidFill>
                    <a:srgbClr val="271A13"/>
                  </a:solidFill>
                  <a:latin typeface="Abril Fatface"/>
                  <a:ea typeface="Abril Fatface"/>
                  <a:cs typeface="Abril Fatface"/>
                  <a:sym typeface="Abril Fatface"/>
                </a:rPr>
                <a:t>FINANCIAL</a:t>
              </a:r>
              <a:endParaRPr sz="1800">
                <a:solidFill>
                  <a:srgbClr val="271A13"/>
                </a:solidFill>
                <a:latin typeface="Abril Fatface"/>
                <a:ea typeface="Abril Fatface"/>
                <a:cs typeface="Abril Fatface"/>
                <a:sym typeface="Abril Fatface"/>
              </a:endParaRPr>
            </a:p>
            <a:p>
              <a:pPr indent="0" lvl="0" marL="0" rtl="0" algn="ctr">
                <a:spcBef>
                  <a:spcPts val="0"/>
                </a:spcBef>
                <a:spcAft>
                  <a:spcPts val="0"/>
                </a:spcAft>
                <a:buNone/>
              </a:pPr>
              <a:r>
                <a:rPr lang="uk" sz="1800">
                  <a:solidFill>
                    <a:srgbClr val="271A13"/>
                  </a:solidFill>
                  <a:latin typeface="Abril Fatface"/>
                  <a:ea typeface="Abril Fatface"/>
                  <a:cs typeface="Abril Fatface"/>
                  <a:sym typeface="Abril Fatface"/>
                </a:rPr>
                <a:t>INSIGHT</a:t>
              </a:r>
              <a:endParaRPr sz="1800">
                <a:solidFill>
                  <a:srgbClr val="271A13"/>
                </a:solidFill>
                <a:latin typeface="Abril Fatface"/>
                <a:ea typeface="Abril Fatface"/>
                <a:cs typeface="Abril Fatface"/>
                <a:sym typeface="Abril Fatface"/>
              </a:endParaRPr>
            </a:p>
          </p:txBody>
        </p:sp>
        <p:sp>
          <p:nvSpPr>
            <p:cNvPr id="243" name="Google Shape;243;p16"/>
            <p:cNvSpPr txBox="1"/>
            <p:nvPr/>
          </p:nvSpPr>
          <p:spPr>
            <a:xfrm>
              <a:off x="507277" y="7288891"/>
              <a:ext cx="1506300" cy="9852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uk" sz="800">
                  <a:solidFill>
                    <a:srgbClr val="271A13"/>
                  </a:solidFill>
                  <a:latin typeface="Lora SemiBold"/>
                  <a:ea typeface="Lora SemiBold"/>
                  <a:cs typeface="Lora SemiBold"/>
                  <a:sym typeface="Lora SemiBold"/>
                </a:rPr>
                <a:t>   </a:t>
              </a:r>
              <a:r>
                <a:rPr lang="uk" sz="800">
                  <a:solidFill>
                    <a:srgbClr val="271A13"/>
                  </a:solidFill>
                  <a:latin typeface="Lora SemiBold"/>
                  <a:ea typeface="Lora SemiBold"/>
                  <a:cs typeface="Lora SemiBold"/>
                  <a:sym typeface="Lora SemiBold"/>
                </a:rPr>
                <a:t>By Emily K.   Harrison - Money, in its various forms, has been an essential aspect of human civilization for millennia. From simple bartering systems to complex digital currencies, the concept of money has evolved </a:t>
              </a:r>
              <a:endParaRPr sz="800">
                <a:solidFill>
                  <a:srgbClr val="271A13"/>
                </a:solidFill>
                <a:latin typeface="Lora SemiBold"/>
                <a:ea typeface="Lora SemiBold"/>
                <a:cs typeface="Lora SemiBold"/>
                <a:sym typeface="Lora SemiBold"/>
              </a:endParaRPr>
            </a:p>
          </p:txBody>
        </p:sp>
        <p:sp>
          <p:nvSpPr>
            <p:cNvPr id="244" name="Google Shape;244;p16"/>
            <p:cNvSpPr txBox="1"/>
            <p:nvPr/>
          </p:nvSpPr>
          <p:spPr>
            <a:xfrm>
              <a:off x="507277" y="9875548"/>
              <a:ext cx="15063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900">
                  <a:solidFill>
                    <a:srgbClr val="271A13"/>
                  </a:solidFill>
                  <a:latin typeface="Lora SemiBold"/>
                  <a:ea typeface="Lora SemiBold"/>
                  <a:cs typeface="Lora SemiBold"/>
                  <a:sym typeface="Lora SemiBold"/>
                </a:rPr>
                <a:t>By Emily K. Harrison</a:t>
              </a:r>
              <a:endParaRPr sz="900">
                <a:solidFill>
                  <a:srgbClr val="271A13"/>
                </a:solidFill>
                <a:latin typeface="Lora SemiBold"/>
                <a:ea typeface="Lora SemiBold"/>
                <a:cs typeface="Lora SemiBold"/>
                <a:sym typeface="Lora SemiBold"/>
              </a:endParaRPr>
            </a:p>
          </p:txBody>
        </p:sp>
        <p:sp>
          <p:nvSpPr>
            <p:cNvPr id="245" name="Google Shape;245;p16"/>
            <p:cNvSpPr txBox="1"/>
            <p:nvPr/>
          </p:nvSpPr>
          <p:spPr>
            <a:xfrm>
              <a:off x="2163832" y="6803825"/>
              <a:ext cx="1541400" cy="33249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uk" sz="800">
                  <a:solidFill>
                    <a:srgbClr val="271A13"/>
                  </a:solidFill>
                  <a:latin typeface="Lora SemiBold"/>
                  <a:ea typeface="Lora SemiBold"/>
                  <a:cs typeface="Lora SemiBold"/>
                  <a:sym typeface="Lora SemiBold"/>
                </a:rPr>
                <a:t>    </a:t>
              </a:r>
              <a:r>
                <a:rPr lang="uk" sz="800">
                  <a:solidFill>
                    <a:srgbClr val="271A13"/>
                  </a:solidFill>
                  <a:latin typeface="Lora SemiBold"/>
                  <a:ea typeface="Lora SemiBold"/>
                  <a:cs typeface="Lora SemiBold"/>
                  <a:sym typeface="Lora SemiBold"/>
                </a:rPr>
                <a:t>Before the advent of money, people relied on barter to exchange goods and services. This system, while effective on a small scale, posed challenges in terms of convenience and standardization. To address these issues, early civilizations began using commodities such as shells, livestock, and precious metals as mediums of exchange. Before the advent of money, people relied on barter to exchange goods and services. This system, while effective on a small scale, posed challenges in terms of convenience and standardization. </a:t>
              </a:r>
              <a:endParaRPr sz="800">
                <a:solidFill>
                  <a:srgbClr val="271A13"/>
                </a:solidFill>
                <a:latin typeface="Lora SemiBold"/>
                <a:ea typeface="Lora SemiBold"/>
                <a:cs typeface="Lora SemiBold"/>
                <a:sym typeface="Lora SemiBold"/>
              </a:endParaRPr>
            </a:p>
            <a:p>
              <a:pPr indent="0" lvl="0" marL="0" rtl="0" algn="just">
                <a:spcBef>
                  <a:spcPts val="0"/>
                </a:spcBef>
                <a:spcAft>
                  <a:spcPts val="0"/>
                </a:spcAft>
                <a:buNone/>
              </a:pPr>
              <a:r>
                <a:t/>
              </a:r>
              <a:endParaRPr sz="800">
                <a:solidFill>
                  <a:srgbClr val="271A13"/>
                </a:solidFill>
                <a:latin typeface="Lora SemiBold"/>
                <a:ea typeface="Lora SemiBold"/>
                <a:cs typeface="Lora SemiBold"/>
                <a:sym typeface="Lora SemiBold"/>
              </a:endParaRPr>
            </a:p>
            <a:p>
              <a:pPr indent="0" lvl="0" marL="0" rtl="0" algn="just">
                <a:spcBef>
                  <a:spcPts val="0"/>
                </a:spcBef>
                <a:spcAft>
                  <a:spcPts val="0"/>
                </a:spcAft>
                <a:buNone/>
              </a:pPr>
              <a:r>
                <a:rPr lang="uk" sz="800">
                  <a:solidFill>
                    <a:srgbClr val="271A13"/>
                  </a:solidFill>
                  <a:latin typeface="Lora SemiBold"/>
                  <a:ea typeface="Lora SemiBold"/>
                  <a:cs typeface="Lora SemiBold"/>
                  <a:sym typeface="Lora SemiBold"/>
                </a:rPr>
                <a:t>    </a:t>
              </a:r>
              <a:r>
                <a:rPr lang="uk" sz="800">
                  <a:solidFill>
                    <a:srgbClr val="271A13"/>
                  </a:solidFill>
                  <a:latin typeface="Lora SemiBold"/>
                  <a:ea typeface="Lora SemiBold"/>
                  <a:cs typeface="Lora SemiBold"/>
                  <a:sym typeface="Lora SemiBold"/>
                </a:rPr>
                <a:t>To address these issues, early civilizations began using commodities such as shells such as shells such as shells such as shells, livestock, and precious metals as mediums of exchange metals as mediums of exchange.</a:t>
              </a:r>
              <a:endParaRPr sz="800">
                <a:solidFill>
                  <a:srgbClr val="271A13"/>
                </a:solidFill>
                <a:latin typeface="Lora SemiBold"/>
                <a:ea typeface="Lora SemiBold"/>
                <a:cs typeface="Lora SemiBold"/>
                <a:sym typeface="Lora SemiBold"/>
              </a:endParaRPr>
            </a:p>
          </p:txBody>
        </p:sp>
        <p:grpSp>
          <p:nvGrpSpPr>
            <p:cNvPr id="246" name="Google Shape;246;p16"/>
            <p:cNvGrpSpPr/>
            <p:nvPr/>
          </p:nvGrpSpPr>
          <p:grpSpPr>
            <a:xfrm>
              <a:off x="529175" y="8311000"/>
              <a:ext cx="1462500" cy="1462500"/>
              <a:chOff x="529175" y="8311000"/>
              <a:chExt cx="1462500" cy="1462500"/>
            </a:xfrm>
          </p:grpSpPr>
          <p:sp>
            <p:nvSpPr>
              <p:cNvPr id="247" name="Google Shape;247;p16"/>
              <p:cNvSpPr/>
              <p:nvPr/>
            </p:nvSpPr>
            <p:spPr>
              <a:xfrm>
                <a:off x="529175" y="8311000"/>
                <a:ext cx="1462500" cy="1462500"/>
              </a:xfrm>
              <a:prstGeom prst="ellipse">
                <a:avLst/>
              </a:prstGeom>
              <a:noFill/>
              <a:ln cap="flat" cmpd="sng" w="19050">
                <a:solidFill>
                  <a:srgbClr val="39332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48" name="Google Shape;248;p16"/>
              <p:cNvPicPr preferRelativeResize="0"/>
              <p:nvPr/>
            </p:nvPicPr>
            <p:blipFill>
              <a:blip r:embed="rId6">
                <a:alphaModFix/>
              </a:blip>
              <a:stretch>
                <a:fillRect/>
              </a:stretch>
            </p:blipFill>
            <p:spPr>
              <a:xfrm>
                <a:off x="573825" y="8355650"/>
                <a:ext cx="1373200" cy="1373225"/>
              </a:xfrm>
              <a:prstGeom prst="rect">
                <a:avLst/>
              </a:prstGeom>
              <a:noFill/>
              <a:ln>
                <a:noFill/>
              </a:ln>
            </p:spPr>
          </p:pic>
        </p:gr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