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oboto"/>
      <p:regular r:id="rId7"/>
      <p:bold r:id="rId8"/>
      <p:italic r:id="rId9"/>
      <p:boldItalic r:id="rId10"/>
    </p:embeddedFont>
    <p:embeddedFont>
      <p:font typeface="Allison"/>
      <p:regular r:id="rId11"/>
    </p:embeddedFont>
    <p:embeddedFont>
      <p:font typeface="Josefin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587">
          <p15:clr>
            <a:srgbClr val="A4A3A4"/>
          </p15:clr>
        </p15:guide>
        <p15:guide id="2" pos="283">
          <p15:clr>
            <a:srgbClr val="9AA0A6"/>
          </p15:clr>
        </p15:guide>
        <p15:guide id="3" orient="horz" pos="1701">
          <p15:clr>
            <a:srgbClr val="9AA0A6"/>
          </p15:clr>
        </p15:guide>
        <p15:guide id="4" orient="horz" pos="2211">
          <p15:clr>
            <a:srgbClr val="9AA0A6"/>
          </p15:clr>
        </p15:guide>
        <p15:guide id="5" pos="3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87"/>
        <p:guide pos="283"/>
        <p:guide pos="1701" orient="horz"/>
        <p:guide pos="2211" orient="horz"/>
        <p:guide pos="3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llison-regular.fntdata"/><Relationship Id="rId10" Type="http://schemas.openxmlformats.org/officeDocument/2006/relationships/font" Target="fonts/Roboto-boldItalic.fntdata"/><Relationship Id="rId13" Type="http://schemas.openxmlformats.org/officeDocument/2006/relationships/font" Target="fonts/JosefinSansLight-bold.fntdata"/><Relationship Id="rId12" Type="http://schemas.openxmlformats.org/officeDocument/2006/relationships/font" Target="fonts/Josefin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schemas.openxmlformats.org/officeDocument/2006/relationships/font" Target="fonts/JosefinSansLight-boldItalic.fntdata"/><Relationship Id="rId14" Type="http://schemas.openxmlformats.org/officeDocument/2006/relationships/font" Target="fonts/JosefinSans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0"/>
            <a:ext cx="7560003" cy="267627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0" y="1865649"/>
            <a:ext cx="2046900" cy="5961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84250" y="1644998"/>
            <a:ext cx="16626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5600">
                <a:solidFill>
                  <a:schemeClr val="lt1"/>
                </a:solidFill>
                <a:latin typeface="Allison"/>
                <a:ea typeface="Allison"/>
                <a:cs typeface="Allison"/>
                <a:sym typeface="Allison"/>
              </a:rPr>
              <a:t>Paris</a:t>
            </a:r>
            <a:endParaRPr sz="5600">
              <a:solidFill>
                <a:schemeClr val="lt1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  <p:sp>
        <p:nvSpPr>
          <p:cNvPr id="57" name="Google Shape;57;p13"/>
          <p:cNvSpPr/>
          <p:nvPr/>
        </p:nvSpPr>
        <p:spPr>
          <a:xfrm flipH="1">
            <a:off x="5513100" y="1865649"/>
            <a:ext cx="2046900" cy="5961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5516350" y="1890100"/>
            <a:ext cx="1662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lt1"/>
                </a:solidFill>
                <a:latin typeface="Josefin Sans Light"/>
                <a:ea typeface="Josefin Sans Light"/>
                <a:cs typeface="Josefin Sans Light"/>
                <a:sym typeface="Josefin Sans Light"/>
              </a:rPr>
              <a:t>July 17</a:t>
            </a:r>
            <a:endParaRPr sz="3600">
              <a:solidFill>
                <a:schemeClr val="lt1"/>
              </a:solidFill>
              <a:latin typeface="Josefin Sans Light"/>
              <a:ea typeface="Josefin Sans Light"/>
              <a:cs typeface="Josefin Sans Light"/>
              <a:sym typeface="Josefin Sans Ligh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26200" y="2914800"/>
            <a:ext cx="1993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latin typeface="Roboto"/>
                <a:ea typeface="Roboto"/>
                <a:cs typeface="Roboto"/>
                <a:sym typeface="Roboto"/>
              </a:rPr>
              <a:t>Itinerary</a:t>
            </a:r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450475" y="3510000"/>
            <a:ext cx="5312825" cy="311400"/>
            <a:chOff x="450475" y="3510000"/>
            <a:chExt cx="5312825" cy="311400"/>
          </a:xfrm>
        </p:grpSpPr>
        <p:grpSp>
          <p:nvGrpSpPr>
            <p:cNvPr id="61" name="Google Shape;61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62" name="Google Shape;62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8:30AM     -      9:30AM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64" name="Google Shape;64;p13"/>
            <p:cNvSpPr txBox="1"/>
            <p:nvPr/>
          </p:nvSpPr>
          <p:spPr>
            <a:xfrm>
              <a:off x="2520000" y="3577250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Bakery (optional)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5" name="Google Shape;65;p13"/>
          <p:cNvGrpSpPr/>
          <p:nvPr/>
        </p:nvGrpSpPr>
        <p:grpSpPr>
          <a:xfrm>
            <a:off x="450475" y="3873571"/>
            <a:ext cx="5312825" cy="311400"/>
            <a:chOff x="450475" y="3510000"/>
            <a:chExt cx="5312825" cy="311400"/>
          </a:xfrm>
        </p:grpSpPr>
        <p:grpSp>
          <p:nvGrpSpPr>
            <p:cNvPr id="66" name="Google Shape;66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67" name="Google Shape;67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9:30AM     -    10:30AM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69" name="Google Shape;69;p13"/>
            <p:cNvSpPr txBox="1"/>
            <p:nvPr/>
          </p:nvSpPr>
          <p:spPr>
            <a:xfrm>
              <a:off x="2520000" y="3577252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Bus to brunch (42 min)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0" name="Google Shape;70;p13"/>
          <p:cNvGrpSpPr/>
          <p:nvPr/>
        </p:nvGrpSpPr>
        <p:grpSpPr>
          <a:xfrm>
            <a:off x="450475" y="4237143"/>
            <a:ext cx="5312825" cy="311400"/>
            <a:chOff x="450475" y="3510000"/>
            <a:chExt cx="5312825" cy="311400"/>
          </a:xfrm>
        </p:grpSpPr>
        <p:grpSp>
          <p:nvGrpSpPr>
            <p:cNvPr id="71" name="Google Shape;71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10:30AM    -    11:00AM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74" name="Google Shape;74;p13"/>
            <p:cNvSpPr txBox="1"/>
            <p:nvPr/>
          </p:nvSpPr>
          <p:spPr>
            <a:xfrm>
              <a:off x="2520000" y="3577254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Explore Montmartre neighborhood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450475" y="4600714"/>
            <a:ext cx="5312825" cy="311400"/>
            <a:chOff x="450475" y="3510000"/>
            <a:chExt cx="5312825" cy="311400"/>
          </a:xfrm>
        </p:grpSpPr>
        <p:grpSp>
          <p:nvGrpSpPr>
            <p:cNvPr id="76" name="Google Shape;76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77" name="Google Shape;77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11:00AM    -    12:00PM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79" name="Google Shape;79;p13"/>
            <p:cNvSpPr txBox="1"/>
            <p:nvPr/>
          </p:nvSpPr>
          <p:spPr>
            <a:xfrm>
              <a:off x="2520000" y="3577257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Brunch @ La Maison Rose or Le Consulat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450475" y="4964285"/>
            <a:ext cx="5312825" cy="311400"/>
            <a:chOff x="450475" y="4937391"/>
            <a:chExt cx="5312825" cy="311400"/>
          </a:xfrm>
        </p:grpSpPr>
        <p:grpSp>
          <p:nvGrpSpPr>
            <p:cNvPr id="81" name="Google Shape;81;p13"/>
            <p:cNvGrpSpPr/>
            <p:nvPr/>
          </p:nvGrpSpPr>
          <p:grpSpPr>
            <a:xfrm>
              <a:off x="450475" y="4937391"/>
              <a:ext cx="1768800" cy="311400"/>
              <a:chOff x="450475" y="3510000"/>
              <a:chExt cx="1768800" cy="311400"/>
            </a:xfrm>
          </p:grpSpPr>
          <p:sp>
            <p:nvSpPr>
              <p:cNvPr id="82" name="Google Shape;82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1:00PM      -      1:15PM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84" name="Google Shape;84;p13"/>
            <p:cNvSpPr txBox="1"/>
            <p:nvPr/>
          </p:nvSpPr>
          <p:spPr>
            <a:xfrm>
              <a:off x="2520000" y="5004650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Walk to Sacré-Cœur (4 min)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5" name="Google Shape;85;p13"/>
          <p:cNvGrpSpPr/>
          <p:nvPr/>
        </p:nvGrpSpPr>
        <p:grpSpPr>
          <a:xfrm>
            <a:off x="450475" y="5327857"/>
            <a:ext cx="5312825" cy="311400"/>
            <a:chOff x="450475" y="3510000"/>
            <a:chExt cx="5312825" cy="311400"/>
          </a:xfrm>
        </p:grpSpPr>
        <p:grpSp>
          <p:nvGrpSpPr>
            <p:cNvPr id="86" name="Google Shape;86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87" name="Google Shape;87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1:15PM      -      3:00PM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89" name="Google Shape;89;p13"/>
            <p:cNvSpPr txBox="1"/>
            <p:nvPr/>
          </p:nvSpPr>
          <p:spPr>
            <a:xfrm>
              <a:off x="2520000" y="3577261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Explore Sacré-Cœur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0" name="Google Shape;90;p13"/>
          <p:cNvGrpSpPr/>
          <p:nvPr/>
        </p:nvGrpSpPr>
        <p:grpSpPr>
          <a:xfrm>
            <a:off x="450475" y="5691428"/>
            <a:ext cx="5312825" cy="311400"/>
            <a:chOff x="450475" y="5651087"/>
            <a:chExt cx="5312825" cy="311400"/>
          </a:xfrm>
        </p:grpSpPr>
        <p:grpSp>
          <p:nvGrpSpPr>
            <p:cNvPr id="91" name="Google Shape;91;p13"/>
            <p:cNvGrpSpPr/>
            <p:nvPr/>
          </p:nvGrpSpPr>
          <p:grpSpPr>
            <a:xfrm>
              <a:off x="450475" y="5651087"/>
              <a:ext cx="1768800" cy="311400"/>
              <a:chOff x="450475" y="3510000"/>
              <a:chExt cx="1768800" cy="311400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3:00PM      -      4:00PM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94" name="Google Shape;94;p13"/>
            <p:cNvSpPr txBox="1"/>
            <p:nvPr/>
          </p:nvSpPr>
          <p:spPr>
            <a:xfrm>
              <a:off x="2520000" y="5718325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Explore Montmartre neighborhood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5" name="Google Shape;95;p13"/>
          <p:cNvGrpSpPr/>
          <p:nvPr/>
        </p:nvGrpSpPr>
        <p:grpSpPr>
          <a:xfrm>
            <a:off x="450475" y="6054999"/>
            <a:ext cx="5312825" cy="311400"/>
            <a:chOff x="450475" y="3510000"/>
            <a:chExt cx="5312825" cy="311400"/>
          </a:xfrm>
        </p:grpSpPr>
        <p:grpSp>
          <p:nvGrpSpPr>
            <p:cNvPr id="96" name="Google Shape;96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97" name="Google Shape;97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4:00PM      -      4:30PM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99" name="Google Shape;99;p13"/>
            <p:cNvSpPr txBox="1"/>
            <p:nvPr/>
          </p:nvSpPr>
          <p:spPr>
            <a:xfrm>
              <a:off x="2520000" y="3577240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Bus to Arc De Triomphe (20 min)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450475" y="6418571"/>
            <a:ext cx="5312825" cy="311400"/>
            <a:chOff x="450475" y="6364782"/>
            <a:chExt cx="5312825" cy="311400"/>
          </a:xfrm>
        </p:grpSpPr>
        <p:grpSp>
          <p:nvGrpSpPr>
            <p:cNvPr id="101" name="Google Shape;101;p13"/>
            <p:cNvGrpSpPr/>
            <p:nvPr/>
          </p:nvGrpSpPr>
          <p:grpSpPr>
            <a:xfrm>
              <a:off x="450475" y="6364782"/>
              <a:ext cx="1768800" cy="311400"/>
              <a:chOff x="450475" y="3510000"/>
              <a:chExt cx="1768800" cy="311400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4:30PM      -      5:30PM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04" name="Google Shape;104;p13"/>
            <p:cNvSpPr txBox="1"/>
            <p:nvPr/>
          </p:nvSpPr>
          <p:spPr>
            <a:xfrm>
              <a:off x="2520000" y="6432025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Explore Arc De Triomphe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450475" y="6782142"/>
            <a:ext cx="5312825" cy="311400"/>
            <a:chOff x="450475" y="3510000"/>
            <a:chExt cx="5312825" cy="311400"/>
          </a:xfrm>
        </p:grpSpPr>
        <p:grpSp>
          <p:nvGrpSpPr>
            <p:cNvPr id="106" name="Google Shape;106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107" name="Google Shape;107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5:30PM      -      6:30PM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09" name="Google Shape;109;p13"/>
            <p:cNvSpPr txBox="1"/>
            <p:nvPr/>
          </p:nvSpPr>
          <p:spPr>
            <a:xfrm>
              <a:off x="2520000" y="3577245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Eat dinner near Arc or Eiffel Tower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0" name="Google Shape;110;p13"/>
          <p:cNvGrpSpPr/>
          <p:nvPr/>
        </p:nvGrpSpPr>
        <p:grpSpPr>
          <a:xfrm>
            <a:off x="450475" y="7145713"/>
            <a:ext cx="5312825" cy="311400"/>
            <a:chOff x="450475" y="3510000"/>
            <a:chExt cx="5312825" cy="311400"/>
          </a:xfrm>
        </p:grpSpPr>
        <p:grpSp>
          <p:nvGrpSpPr>
            <p:cNvPr id="111" name="Google Shape;111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112" name="Google Shape;112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6:30PM      -      7:30PM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14" name="Google Shape;114;p13"/>
            <p:cNvSpPr txBox="1"/>
            <p:nvPr/>
          </p:nvSpPr>
          <p:spPr>
            <a:xfrm>
              <a:off x="2520000" y="3577247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Bus to Point Alexandre III bridge (12 min)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450475" y="7509285"/>
            <a:ext cx="5312825" cy="311400"/>
            <a:chOff x="450475" y="3510000"/>
            <a:chExt cx="5312825" cy="311400"/>
          </a:xfrm>
        </p:grpSpPr>
        <p:grpSp>
          <p:nvGrpSpPr>
            <p:cNvPr id="116" name="Google Shape;116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117" name="Google Shape;117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7:30PM </a:t>
                </a:r>
                <a:r>
                  <a:rPr lang="ru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     </a:t>
                </a: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-</a:t>
                </a:r>
                <a:r>
                  <a:rPr lang="ru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     </a:t>
                </a: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 8:15PM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19" name="Google Shape;119;p13"/>
            <p:cNvSpPr txBox="1"/>
            <p:nvPr/>
          </p:nvSpPr>
          <p:spPr>
            <a:xfrm>
              <a:off x="2520000" y="3577249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Walk to Hotel des Invalides (7 min)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450475" y="7872856"/>
            <a:ext cx="5312825" cy="311400"/>
            <a:chOff x="450475" y="3510000"/>
            <a:chExt cx="5312825" cy="311400"/>
          </a:xfrm>
        </p:grpSpPr>
        <p:grpSp>
          <p:nvGrpSpPr>
            <p:cNvPr id="121" name="Google Shape;121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122" name="Google Shape;122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8:15PM </a:t>
                </a:r>
                <a:r>
                  <a:rPr lang="ru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     </a:t>
                </a: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-</a:t>
                </a:r>
                <a:r>
                  <a:rPr lang="ru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     </a:t>
                </a: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 9:00PM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24" name="Google Shape;124;p13"/>
            <p:cNvSpPr txBox="1"/>
            <p:nvPr/>
          </p:nvSpPr>
          <p:spPr>
            <a:xfrm>
              <a:off x="2520000" y="3577251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Walk to Champ de Mars for Eiffel (23 min)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5" name="Google Shape;125;p13"/>
          <p:cNvGrpSpPr/>
          <p:nvPr/>
        </p:nvGrpSpPr>
        <p:grpSpPr>
          <a:xfrm>
            <a:off x="450475" y="8236427"/>
            <a:ext cx="5312825" cy="311400"/>
            <a:chOff x="450475" y="3510000"/>
            <a:chExt cx="5312825" cy="311400"/>
          </a:xfrm>
        </p:grpSpPr>
        <p:grpSp>
          <p:nvGrpSpPr>
            <p:cNvPr id="126" name="Google Shape;126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127" name="Google Shape;127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9:00PM </a:t>
                </a:r>
                <a:r>
                  <a:rPr lang="ru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     </a:t>
                </a: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-</a:t>
                </a:r>
                <a:r>
                  <a:rPr lang="ru" sz="120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     </a:t>
                </a: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 9:30PM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29" name="Google Shape;129;p13"/>
            <p:cNvSpPr txBox="1"/>
            <p:nvPr/>
          </p:nvSpPr>
          <p:spPr>
            <a:xfrm>
              <a:off x="2520000" y="3577253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Walk to Trocadero (best Eiffel pics) (17 min)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0" name="Google Shape;130;p13"/>
          <p:cNvGrpSpPr/>
          <p:nvPr/>
        </p:nvGrpSpPr>
        <p:grpSpPr>
          <a:xfrm>
            <a:off x="450475" y="8599999"/>
            <a:ext cx="5312825" cy="311400"/>
            <a:chOff x="450475" y="3510000"/>
            <a:chExt cx="5312825" cy="311400"/>
          </a:xfrm>
        </p:grpSpPr>
        <p:grpSp>
          <p:nvGrpSpPr>
            <p:cNvPr id="131" name="Google Shape;131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132" name="Google Shape;132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9:30PM      -    10:15PM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34" name="Google Shape;134;p13"/>
            <p:cNvSpPr txBox="1"/>
            <p:nvPr/>
          </p:nvSpPr>
          <p:spPr>
            <a:xfrm>
              <a:off x="2520000" y="3577256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Watch sunset + Eiffel sparkle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450475" y="8963570"/>
            <a:ext cx="5312825" cy="311400"/>
            <a:chOff x="450475" y="3510000"/>
            <a:chExt cx="5312825" cy="311400"/>
          </a:xfrm>
        </p:grpSpPr>
        <p:grpSp>
          <p:nvGrpSpPr>
            <p:cNvPr id="136" name="Google Shape;136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137" name="Google Shape;137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10:15PM    -   10:45PM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39" name="Google Shape;139;p13"/>
            <p:cNvSpPr txBox="1"/>
            <p:nvPr/>
          </p:nvSpPr>
          <p:spPr>
            <a:xfrm>
              <a:off x="2520000" y="3577258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Bus to dessert (26 min)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450475" y="9327141"/>
            <a:ext cx="5312825" cy="311400"/>
            <a:chOff x="450475" y="3510000"/>
            <a:chExt cx="5312825" cy="311400"/>
          </a:xfrm>
        </p:grpSpPr>
        <p:grpSp>
          <p:nvGrpSpPr>
            <p:cNvPr id="141" name="Google Shape;141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142" name="Google Shape;142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10:45PM    -   11:30PM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44" name="Google Shape;144;p13"/>
            <p:cNvSpPr txBox="1"/>
            <p:nvPr/>
          </p:nvSpPr>
          <p:spPr>
            <a:xfrm>
              <a:off x="2520000" y="3577260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Eat dessert @La Creperie de Josselin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5" name="Google Shape;145;p13"/>
          <p:cNvGrpSpPr/>
          <p:nvPr/>
        </p:nvGrpSpPr>
        <p:grpSpPr>
          <a:xfrm>
            <a:off x="450475" y="9690713"/>
            <a:ext cx="5312825" cy="311400"/>
            <a:chOff x="450475" y="3510000"/>
            <a:chExt cx="5312825" cy="311400"/>
          </a:xfrm>
        </p:grpSpPr>
        <p:grpSp>
          <p:nvGrpSpPr>
            <p:cNvPr id="146" name="Google Shape;146;p13"/>
            <p:cNvGrpSpPr/>
            <p:nvPr/>
          </p:nvGrpSpPr>
          <p:grpSpPr>
            <a:xfrm>
              <a:off x="450475" y="3510000"/>
              <a:ext cx="1768800" cy="311400"/>
              <a:chOff x="450475" y="3510000"/>
              <a:chExt cx="1768800" cy="311400"/>
            </a:xfrm>
          </p:grpSpPr>
          <p:sp>
            <p:nvSpPr>
              <p:cNvPr id="147" name="Google Shape;147;p13"/>
              <p:cNvSpPr/>
              <p:nvPr/>
            </p:nvSpPr>
            <p:spPr>
              <a:xfrm>
                <a:off x="450475" y="3510000"/>
                <a:ext cx="1768800" cy="311400"/>
              </a:xfrm>
              <a:prstGeom prst="roundRect">
                <a:avLst>
                  <a:gd fmla="val 50000" name="adj"/>
                </a:avLst>
              </a:prstGeom>
              <a:gradFill>
                <a:gsLst>
                  <a:gs pos="0">
                    <a:srgbClr val="FFE8DB"/>
                  </a:gs>
                  <a:gs pos="50000">
                    <a:srgbClr val="D4A7D2">
                      <a:alpha val="80784"/>
                    </a:srgbClr>
                  </a:gs>
                  <a:gs pos="100000">
                    <a:srgbClr val="EED2FB"/>
                  </a:gs>
                </a:gsLst>
                <a:lin ang="0" scaled="0"/>
              </a:gra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3"/>
              <p:cNvSpPr txBox="1"/>
              <p:nvPr/>
            </p:nvSpPr>
            <p:spPr>
              <a:xfrm>
                <a:off x="536725" y="3577250"/>
                <a:ext cx="1583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latin typeface="Roboto"/>
                    <a:ea typeface="Roboto"/>
                    <a:cs typeface="Roboto"/>
                    <a:sym typeface="Roboto"/>
                  </a:rPr>
                  <a:t>11:30PM    -   12:00AM</a:t>
                </a:r>
                <a:endParaRPr sz="120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149" name="Google Shape;149;p13"/>
            <p:cNvSpPr txBox="1"/>
            <p:nvPr/>
          </p:nvSpPr>
          <p:spPr>
            <a:xfrm>
              <a:off x="2520000" y="3577262"/>
              <a:ext cx="32433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latin typeface="Roboto"/>
                  <a:ea typeface="Roboto"/>
                  <a:cs typeface="Roboto"/>
                  <a:sym typeface="Roboto"/>
                </a:rPr>
                <a:t>Bus back to Airbnb (13 min)</a:t>
              </a:r>
              <a:endParaRPr sz="12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