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ubik Medium"/>
      <p:regular r:id="rId7"/>
      <p:bold r:id="rId8"/>
      <p:italic r:id="rId9"/>
      <p:boldItalic r:id="rId10"/>
    </p:embeddedFont>
    <p:embeddedFont>
      <p:font typeface="Rubik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49">
          <p15:clr>
            <a:srgbClr val="747775"/>
          </p15:clr>
        </p15:guide>
        <p15:guide id="2" pos="4513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9"/>
        <p:guide pos="45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-regular.fntdata"/><Relationship Id="rId10" Type="http://schemas.openxmlformats.org/officeDocument/2006/relationships/font" Target="fonts/RubikMedium-boldItalic.fntdata"/><Relationship Id="rId13" Type="http://schemas.openxmlformats.org/officeDocument/2006/relationships/font" Target="fonts/Rubik-italic.fntdata"/><Relationship Id="rId12" Type="http://schemas.openxmlformats.org/officeDocument/2006/relationships/font" Target="fonts/Rubik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ubikMedium-italic.fntdata"/><Relationship Id="rId14" Type="http://schemas.openxmlformats.org/officeDocument/2006/relationships/font" Target="fonts/Rubik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Medium-regular.fntdata"/><Relationship Id="rId8" Type="http://schemas.openxmlformats.org/officeDocument/2006/relationships/font" Target="fonts/Rubik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75729" y="240384"/>
            <a:ext cx="2685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4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MICHAEL ADAMS</a:t>
            </a:r>
            <a:endParaRPr b="1" sz="24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95519" y="711364"/>
            <a:ext cx="6769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+44 7555 123456  -  michael.adams@mail.ltd  -  linkedin.com/in/exampleadams   -  github.com/</a:t>
            </a:r>
            <a:r>
              <a:rPr lang="uk" sz="10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exampleadams</a:t>
            </a:r>
            <a:endParaRPr sz="10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84504" y="1186600"/>
            <a:ext cx="13059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1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EDUCATION</a:t>
            </a:r>
            <a:endParaRPr b="1" sz="11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394425" y="1395625"/>
            <a:ext cx="6769800" cy="0"/>
          </a:xfrm>
          <a:prstGeom prst="straightConnector1">
            <a:avLst/>
          </a:prstGeom>
          <a:noFill/>
          <a:ln cap="flat" cmpd="sng" w="9525">
            <a:solidFill>
              <a:srgbClr val="28282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Google Shape;58;p13"/>
          <p:cNvSpPr txBox="1"/>
          <p:nvPr/>
        </p:nvSpPr>
        <p:spPr>
          <a:xfrm>
            <a:off x="384498" y="1581499"/>
            <a:ext cx="1944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 Medium"/>
                <a:ea typeface="Rubik Medium"/>
                <a:cs typeface="Rubik Medium"/>
                <a:sym typeface="Rubik Medium"/>
              </a:rPr>
              <a:t>Imperial College London     </a:t>
            </a:r>
            <a:endParaRPr sz="900">
              <a:solidFill>
                <a:srgbClr val="282828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220823" y="1581499"/>
            <a:ext cx="1944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 Medium"/>
                <a:ea typeface="Rubik Medium"/>
                <a:cs typeface="Rubik Medium"/>
                <a:sym typeface="Rubik Medium"/>
              </a:rPr>
              <a:t>Expected: June 2025</a:t>
            </a:r>
            <a:endParaRPr sz="900">
              <a:solidFill>
                <a:srgbClr val="282828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84502" y="1751475"/>
            <a:ext cx="340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Bachelor of Science in Computer Science (GPA: 4.0 / 4.0)</a:t>
            </a:r>
            <a:endParaRPr sz="9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395525" y="2086361"/>
            <a:ext cx="6768675" cy="138600"/>
            <a:chOff x="395525" y="2081575"/>
            <a:chExt cx="6768675" cy="138600"/>
          </a:xfrm>
        </p:grpSpPr>
        <p:sp>
          <p:nvSpPr>
            <p:cNvPr id="62" name="Google Shape;62;p13"/>
            <p:cNvSpPr/>
            <p:nvPr/>
          </p:nvSpPr>
          <p:spPr>
            <a:xfrm>
              <a:off x="395525" y="2125375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530300" y="2081575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Relevant Coursework: Software Engineering Principles, Cloud Computing, Data Structures and Algorithms (C++), 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64" name="Google Shape;64;p13"/>
          <p:cNvGrpSpPr/>
          <p:nvPr/>
        </p:nvGrpSpPr>
        <p:grpSpPr>
          <a:xfrm>
            <a:off x="395525" y="2252070"/>
            <a:ext cx="6768675" cy="138600"/>
            <a:chOff x="395525" y="2252070"/>
            <a:chExt cx="6768675" cy="138600"/>
          </a:xfrm>
        </p:grpSpPr>
        <p:sp>
          <p:nvSpPr>
            <p:cNvPr id="65" name="Google Shape;65;p13"/>
            <p:cNvSpPr/>
            <p:nvPr/>
          </p:nvSpPr>
          <p:spPr>
            <a:xfrm>
              <a:off x="395525" y="2295864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530300" y="2252070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Artificial </a:t>
              </a: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Intelligence (Python), Web Development (JavaScript).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67" name="Google Shape;67;p13"/>
          <p:cNvSpPr txBox="1"/>
          <p:nvPr/>
        </p:nvSpPr>
        <p:spPr>
          <a:xfrm>
            <a:off x="384504" y="2585277"/>
            <a:ext cx="13059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1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EXPERIENCE</a:t>
            </a:r>
            <a:endParaRPr b="1" sz="11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cxnSp>
        <p:nvCxnSpPr>
          <p:cNvPr id="68" name="Google Shape;68;p13"/>
          <p:cNvCxnSpPr/>
          <p:nvPr/>
        </p:nvCxnSpPr>
        <p:spPr>
          <a:xfrm>
            <a:off x="394425" y="2794302"/>
            <a:ext cx="6769800" cy="0"/>
          </a:xfrm>
          <a:prstGeom prst="straightConnector1">
            <a:avLst/>
          </a:prstGeom>
          <a:noFill/>
          <a:ln cap="flat" cmpd="sng" w="9525">
            <a:solidFill>
              <a:srgbClr val="28282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9" name="Google Shape;69;p13"/>
          <p:cNvSpPr txBox="1"/>
          <p:nvPr/>
        </p:nvSpPr>
        <p:spPr>
          <a:xfrm>
            <a:off x="384498" y="2980176"/>
            <a:ext cx="1944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 Medium"/>
                <a:ea typeface="Rubik Medium"/>
                <a:cs typeface="Rubik Medium"/>
                <a:sym typeface="Rubik Medium"/>
              </a:rPr>
              <a:t>NextGen Technologies       </a:t>
            </a:r>
            <a:endParaRPr sz="900">
              <a:solidFill>
                <a:srgbClr val="282828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220823" y="2980176"/>
            <a:ext cx="1944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 Medium"/>
                <a:ea typeface="Rubik Medium"/>
                <a:cs typeface="Rubik Medium"/>
                <a:sym typeface="Rubik Medium"/>
              </a:rPr>
              <a:t>July 2023 – Present</a:t>
            </a:r>
            <a:endParaRPr sz="900">
              <a:solidFill>
                <a:srgbClr val="282828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384502" y="3150489"/>
            <a:ext cx="340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Software Engineer</a:t>
            </a:r>
            <a:endParaRPr sz="9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72" name="Google Shape;72;p13"/>
          <p:cNvGrpSpPr/>
          <p:nvPr/>
        </p:nvGrpSpPr>
        <p:grpSpPr>
          <a:xfrm>
            <a:off x="395525" y="3641935"/>
            <a:ext cx="6768675" cy="138600"/>
            <a:chOff x="395525" y="2081575"/>
            <a:chExt cx="6768675" cy="138600"/>
          </a:xfrm>
        </p:grpSpPr>
        <p:sp>
          <p:nvSpPr>
            <p:cNvPr id="73" name="Google Shape;73;p13"/>
            <p:cNvSpPr/>
            <p:nvPr/>
          </p:nvSpPr>
          <p:spPr>
            <a:xfrm>
              <a:off x="395525" y="2125375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530300" y="2081575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Architected a microservices-based backend system using Node.js and Express, improving API performance by 35%.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395525" y="3806196"/>
            <a:ext cx="6768675" cy="138600"/>
            <a:chOff x="395525" y="2252070"/>
            <a:chExt cx="6768675" cy="138600"/>
          </a:xfrm>
        </p:grpSpPr>
        <p:sp>
          <p:nvSpPr>
            <p:cNvPr id="76" name="Google Shape;76;p13"/>
            <p:cNvSpPr/>
            <p:nvPr/>
          </p:nvSpPr>
          <p:spPr>
            <a:xfrm>
              <a:off x="395525" y="2295864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530300" y="2252070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Reduced query response time by 25% by optimizing MongoDB databases and indexing frequently accessed data.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78" name="Google Shape;78;p13"/>
          <p:cNvSpPr txBox="1"/>
          <p:nvPr/>
        </p:nvSpPr>
        <p:spPr>
          <a:xfrm>
            <a:off x="384502" y="3320802"/>
            <a:ext cx="340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London, UK</a:t>
            </a:r>
            <a:endParaRPr sz="9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79" name="Google Shape;79;p13"/>
          <p:cNvGrpSpPr/>
          <p:nvPr/>
        </p:nvGrpSpPr>
        <p:grpSpPr>
          <a:xfrm>
            <a:off x="395525" y="3970456"/>
            <a:ext cx="6768675" cy="138600"/>
            <a:chOff x="395525" y="2081575"/>
            <a:chExt cx="6768675" cy="138600"/>
          </a:xfrm>
        </p:grpSpPr>
        <p:sp>
          <p:nvSpPr>
            <p:cNvPr id="80" name="Google Shape;80;p13"/>
            <p:cNvSpPr/>
            <p:nvPr/>
          </p:nvSpPr>
          <p:spPr>
            <a:xfrm>
              <a:off x="395525" y="2125375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530300" y="2081575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Spearheaded the development of a React-based customer-facing dashboard, enhancing user engagement by 40%.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82" name="Google Shape;82;p13"/>
          <p:cNvGrpSpPr/>
          <p:nvPr/>
        </p:nvGrpSpPr>
        <p:grpSpPr>
          <a:xfrm>
            <a:off x="395525" y="4134717"/>
            <a:ext cx="6768675" cy="138600"/>
            <a:chOff x="395525" y="2252070"/>
            <a:chExt cx="6768675" cy="138600"/>
          </a:xfrm>
        </p:grpSpPr>
        <p:sp>
          <p:nvSpPr>
            <p:cNvPr id="83" name="Google Shape;83;p13"/>
            <p:cNvSpPr/>
            <p:nvPr/>
          </p:nvSpPr>
          <p:spPr>
            <a:xfrm>
              <a:off x="395525" y="2295864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530300" y="2252070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Designed and implemented CI/CD pipelines using GitHub Actions, accelerating deployment cycles by 20%.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85" name="Google Shape;85;p13"/>
          <p:cNvSpPr txBox="1"/>
          <p:nvPr/>
        </p:nvSpPr>
        <p:spPr>
          <a:xfrm>
            <a:off x="384498" y="4464618"/>
            <a:ext cx="1944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 Medium"/>
                <a:ea typeface="Rubik Medium"/>
                <a:cs typeface="Rubik Medium"/>
                <a:sym typeface="Rubik Medium"/>
              </a:rPr>
              <a:t>Innovative Systems Inc.    </a:t>
            </a:r>
            <a:endParaRPr sz="900">
              <a:solidFill>
                <a:srgbClr val="282828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5220823" y="4464618"/>
            <a:ext cx="1944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 Medium"/>
                <a:ea typeface="Rubik Medium"/>
                <a:cs typeface="Rubik Medium"/>
                <a:sym typeface="Rubik Medium"/>
              </a:rPr>
              <a:t>May 2022 – August 2022</a:t>
            </a:r>
            <a:endParaRPr sz="900">
              <a:solidFill>
                <a:srgbClr val="282828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384502" y="4634931"/>
            <a:ext cx="340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Software Engineer Intern</a:t>
            </a:r>
            <a:endParaRPr sz="9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88" name="Google Shape;88;p13"/>
          <p:cNvGrpSpPr/>
          <p:nvPr/>
        </p:nvGrpSpPr>
        <p:grpSpPr>
          <a:xfrm>
            <a:off x="395525" y="5126377"/>
            <a:ext cx="6768675" cy="138600"/>
            <a:chOff x="395525" y="2081575"/>
            <a:chExt cx="6768675" cy="138600"/>
          </a:xfrm>
        </p:grpSpPr>
        <p:sp>
          <p:nvSpPr>
            <p:cNvPr id="89" name="Google Shape;89;p13"/>
            <p:cNvSpPr/>
            <p:nvPr/>
          </p:nvSpPr>
          <p:spPr>
            <a:xfrm>
              <a:off x="395525" y="2125375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530300" y="2081575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Developed user-friendly interfaces using Angular, improving customer satisfaction scores by 18%.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395525" y="5290638"/>
            <a:ext cx="6768675" cy="138600"/>
            <a:chOff x="395525" y="2252070"/>
            <a:chExt cx="6768675" cy="138600"/>
          </a:xfrm>
        </p:grpSpPr>
        <p:sp>
          <p:nvSpPr>
            <p:cNvPr id="92" name="Google Shape;92;p13"/>
            <p:cNvSpPr/>
            <p:nvPr/>
          </p:nvSpPr>
          <p:spPr>
            <a:xfrm>
              <a:off x="395525" y="2295864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530300" y="2252070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Implemented automated unit testing using Jest, increasing code coverage by 30% and reducing production bugs.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94" name="Google Shape;94;p13"/>
          <p:cNvSpPr txBox="1"/>
          <p:nvPr/>
        </p:nvSpPr>
        <p:spPr>
          <a:xfrm>
            <a:off x="384502" y="4805244"/>
            <a:ext cx="340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Remote</a:t>
            </a:r>
            <a:endParaRPr sz="9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95" name="Google Shape;95;p13"/>
          <p:cNvGrpSpPr/>
          <p:nvPr/>
        </p:nvGrpSpPr>
        <p:grpSpPr>
          <a:xfrm>
            <a:off x="395525" y="5454898"/>
            <a:ext cx="6768675" cy="138600"/>
            <a:chOff x="395525" y="2081575"/>
            <a:chExt cx="6768675" cy="138600"/>
          </a:xfrm>
        </p:grpSpPr>
        <p:sp>
          <p:nvSpPr>
            <p:cNvPr id="96" name="Google Shape;96;p13"/>
            <p:cNvSpPr/>
            <p:nvPr/>
          </p:nvSpPr>
          <p:spPr>
            <a:xfrm>
              <a:off x="395525" y="2125375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530300" y="2081575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Collaborated in Agile sprints with cross-functional teams to deliver features on time and improve workflows.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98" name="Google Shape;98;p13"/>
          <p:cNvSpPr txBox="1"/>
          <p:nvPr/>
        </p:nvSpPr>
        <p:spPr>
          <a:xfrm>
            <a:off x="384504" y="5780577"/>
            <a:ext cx="13059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1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PROJECTS</a:t>
            </a:r>
            <a:endParaRPr b="1" sz="11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cxnSp>
        <p:nvCxnSpPr>
          <p:cNvPr id="99" name="Google Shape;99;p13"/>
          <p:cNvCxnSpPr/>
          <p:nvPr/>
        </p:nvCxnSpPr>
        <p:spPr>
          <a:xfrm>
            <a:off x="394425" y="5989602"/>
            <a:ext cx="6769800" cy="0"/>
          </a:xfrm>
          <a:prstGeom prst="straightConnector1">
            <a:avLst/>
          </a:prstGeom>
          <a:noFill/>
          <a:ln cap="flat" cmpd="sng" w="9525">
            <a:solidFill>
              <a:srgbClr val="28282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0" name="Google Shape;100;p13"/>
          <p:cNvSpPr txBox="1"/>
          <p:nvPr/>
        </p:nvSpPr>
        <p:spPr>
          <a:xfrm>
            <a:off x="384498" y="6175476"/>
            <a:ext cx="1944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 Medium"/>
                <a:ea typeface="Rubik Medium"/>
                <a:cs typeface="Rubik Medium"/>
                <a:sym typeface="Rubik Medium"/>
              </a:rPr>
              <a:t>Real-Time Chat Application           </a:t>
            </a:r>
            <a:endParaRPr sz="900">
              <a:solidFill>
                <a:srgbClr val="282828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384502" y="6345789"/>
            <a:ext cx="340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Technologies: React.js, WebSocket, Flask, PostgreSQL</a:t>
            </a:r>
            <a:endParaRPr sz="9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102" name="Google Shape;102;p13"/>
          <p:cNvGrpSpPr/>
          <p:nvPr/>
        </p:nvGrpSpPr>
        <p:grpSpPr>
          <a:xfrm>
            <a:off x="395525" y="6647959"/>
            <a:ext cx="6768675" cy="138600"/>
            <a:chOff x="395525" y="2081575"/>
            <a:chExt cx="6768675" cy="138600"/>
          </a:xfrm>
        </p:grpSpPr>
        <p:sp>
          <p:nvSpPr>
            <p:cNvPr id="103" name="Google Shape;103;p13"/>
            <p:cNvSpPr/>
            <p:nvPr/>
          </p:nvSpPr>
          <p:spPr>
            <a:xfrm>
              <a:off x="395525" y="2125375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530300" y="2081575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Designed a real-time messaging platform, achieving 99.5% uptime and supporting over 10,000 concurrent users.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395525" y="6812219"/>
            <a:ext cx="6768675" cy="138600"/>
            <a:chOff x="395525" y="2252070"/>
            <a:chExt cx="6768675" cy="138600"/>
          </a:xfrm>
        </p:grpSpPr>
        <p:sp>
          <p:nvSpPr>
            <p:cNvPr id="106" name="Google Shape;106;p13"/>
            <p:cNvSpPr/>
            <p:nvPr/>
          </p:nvSpPr>
          <p:spPr>
            <a:xfrm>
              <a:off x="395525" y="2295864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530300" y="2252070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Built a secure authentication system using JWT and Flask, enhancing data privacy.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08" name="Google Shape;108;p13"/>
          <p:cNvGrpSpPr/>
          <p:nvPr/>
        </p:nvGrpSpPr>
        <p:grpSpPr>
          <a:xfrm>
            <a:off x="395525" y="6976479"/>
            <a:ext cx="6768675" cy="138600"/>
            <a:chOff x="395525" y="2081575"/>
            <a:chExt cx="6768675" cy="138600"/>
          </a:xfrm>
        </p:grpSpPr>
        <p:sp>
          <p:nvSpPr>
            <p:cNvPr id="109" name="Google Shape;109;p13"/>
            <p:cNvSpPr/>
            <p:nvPr/>
          </p:nvSpPr>
          <p:spPr>
            <a:xfrm>
              <a:off x="395525" y="2125375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530300" y="2081575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Reduced message delivery latency by 30% with optimized WebSocket connections</a:t>
              </a: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111" name="Google Shape;111;p13"/>
          <p:cNvSpPr txBox="1"/>
          <p:nvPr/>
        </p:nvSpPr>
        <p:spPr>
          <a:xfrm>
            <a:off x="384498" y="7300645"/>
            <a:ext cx="1944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 Medium"/>
                <a:ea typeface="Rubik Medium"/>
                <a:cs typeface="Rubik Medium"/>
                <a:sym typeface="Rubik Medium"/>
              </a:rPr>
              <a:t>E-commerce Data Pipeline        </a:t>
            </a:r>
            <a:endParaRPr sz="900">
              <a:solidFill>
                <a:srgbClr val="282828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384502" y="7470958"/>
            <a:ext cx="340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Technologies: Python, Django, AWS, Docker</a:t>
            </a:r>
            <a:endParaRPr sz="9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113" name="Google Shape;113;p13"/>
          <p:cNvGrpSpPr/>
          <p:nvPr/>
        </p:nvGrpSpPr>
        <p:grpSpPr>
          <a:xfrm>
            <a:off x="395525" y="7773128"/>
            <a:ext cx="6768675" cy="138600"/>
            <a:chOff x="395525" y="2081575"/>
            <a:chExt cx="6768675" cy="138600"/>
          </a:xfrm>
        </p:grpSpPr>
        <p:sp>
          <p:nvSpPr>
            <p:cNvPr id="114" name="Google Shape;114;p13"/>
            <p:cNvSpPr/>
            <p:nvPr/>
          </p:nvSpPr>
          <p:spPr>
            <a:xfrm>
              <a:off x="395525" y="2125375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530300" y="2081575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Automated data ingestion pipelines for large-scale e-commerce datasets, reducing processing time by 40%.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16" name="Google Shape;116;p13"/>
          <p:cNvGrpSpPr/>
          <p:nvPr/>
        </p:nvGrpSpPr>
        <p:grpSpPr>
          <a:xfrm>
            <a:off x="395525" y="7937389"/>
            <a:ext cx="6768675" cy="138600"/>
            <a:chOff x="395525" y="2252070"/>
            <a:chExt cx="6768675" cy="138600"/>
          </a:xfrm>
        </p:grpSpPr>
        <p:sp>
          <p:nvSpPr>
            <p:cNvPr id="117" name="Google Shape;117;p13"/>
            <p:cNvSpPr/>
            <p:nvPr/>
          </p:nvSpPr>
          <p:spPr>
            <a:xfrm>
              <a:off x="395525" y="2295864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530300" y="2252070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Deployed RESTful APIs for integrating third-party payment services, improving system flexibility.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119" name="Google Shape;119;p13"/>
          <p:cNvSpPr txBox="1"/>
          <p:nvPr/>
        </p:nvSpPr>
        <p:spPr>
          <a:xfrm>
            <a:off x="384501" y="8298025"/>
            <a:ext cx="2685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 Medium"/>
                <a:ea typeface="Rubik Medium"/>
                <a:cs typeface="Rubik Medium"/>
                <a:sym typeface="Rubik Medium"/>
              </a:rPr>
              <a:t>AI-Powered Recommendation System   </a:t>
            </a:r>
            <a:endParaRPr sz="900">
              <a:solidFill>
                <a:srgbClr val="282828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sp>
        <p:nvSpPr>
          <p:cNvPr id="120" name="Google Shape;120;p13"/>
          <p:cNvSpPr txBox="1"/>
          <p:nvPr/>
        </p:nvSpPr>
        <p:spPr>
          <a:xfrm>
            <a:off x="384502" y="8468339"/>
            <a:ext cx="340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Technologies: TensorFlow, Flask, D3.js</a:t>
            </a:r>
            <a:endParaRPr sz="9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121" name="Google Shape;121;p13"/>
          <p:cNvGrpSpPr/>
          <p:nvPr/>
        </p:nvGrpSpPr>
        <p:grpSpPr>
          <a:xfrm>
            <a:off x="395525" y="8770509"/>
            <a:ext cx="6768675" cy="138600"/>
            <a:chOff x="395525" y="2081575"/>
            <a:chExt cx="6768675" cy="138600"/>
          </a:xfrm>
        </p:grpSpPr>
        <p:sp>
          <p:nvSpPr>
            <p:cNvPr id="122" name="Google Shape;122;p13"/>
            <p:cNvSpPr/>
            <p:nvPr/>
          </p:nvSpPr>
          <p:spPr>
            <a:xfrm>
              <a:off x="395525" y="2125375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530300" y="2081575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Built a machine learning model to provide personalized product recommendations, increasing click-through rates by 25%.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24" name="Google Shape;124;p13"/>
          <p:cNvGrpSpPr/>
          <p:nvPr/>
        </p:nvGrpSpPr>
        <p:grpSpPr>
          <a:xfrm>
            <a:off x="395525" y="8934769"/>
            <a:ext cx="6768675" cy="138600"/>
            <a:chOff x="395525" y="2252070"/>
            <a:chExt cx="6768675" cy="138600"/>
          </a:xfrm>
        </p:grpSpPr>
        <p:sp>
          <p:nvSpPr>
            <p:cNvPr id="125" name="Google Shape;125;p13"/>
            <p:cNvSpPr/>
            <p:nvPr/>
          </p:nvSpPr>
          <p:spPr>
            <a:xfrm>
              <a:off x="395525" y="2295864"/>
              <a:ext cx="51000" cy="51000"/>
            </a:xfrm>
            <a:prstGeom prst="rect">
              <a:avLst/>
            </a:prstGeom>
            <a:solidFill>
              <a:srgbClr val="282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530300" y="2252070"/>
              <a:ext cx="6633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82828"/>
                  </a:solidFill>
                  <a:latin typeface="Rubik"/>
                  <a:ea typeface="Rubik"/>
                  <a:cs typeface="Rubik"/>
                  <a:sym typeface="Rubik"/>
                </a:rPr>
                <a:t>Integrated the model into a Flask web app with interactive visualizations using D3.js.</a:t>
              </a:r>
              <a:endParaRPr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127" name="Google Shape;127;p13"/>
          <p:cNvSpPr txBox="1"/>
          <p:nvPr/>
        </p:nvSpPr>
        <p:spPr>
          <a:xfrm>
            <a:off x="384499" y="9255775"/>
            <a:ext cx="17016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1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TECHNICAL SKILLS</a:t>
            </a:r>
            <a:endParaRPr b="1" sz="11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cxnSp>
        <p:nvCxnSpPr>
          <p:cNvPr id="128" name="Google Shape;128;p13"/>
          <p:cNvCxnSpPr/>
          <p:nvPr/>
        </p:nvCxnSpPr>
        <p:spPr>
          <a:xfrm>
            <a:off x="394425" y="9464810"/>
            <a:ext cx="6769800" cy="0"/>
          </a:xfrm>
          <a:prstGeom prst="straightConnector1">
            <a:avLst/>
          </a:prstGeom>
          <a:noFill/>
          <a:ln cap="flat" cmpd="sng" w="9525">
            <a:solidFill>
              <a:srgbClr val="28282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9" name="Google Shape;129;p13"/>
          <p:cNvSpPr txBox="1"/>
          <p:nvPr/>
        </p:nvSpPr>
        <p:spPr>
          <a:xfrm>
            <a:off x="384505" y="9650675"/>
            <a:ext cx="6768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 Medium"/>
                <a:ea typeface="Rubik Medium"/>
                <a:cs typeface="Rubik Medium"/>
                <a:sym typeface="Rubik Medium"/>
              </a:rPr>
              <a:t>Programming Languages: </a:t>
            </a:r>
            <a:r>
              <a:rPr lang="uk"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Python, JavaScript, Java, C++, TypeScript, Rust</a:t>
            </a:r>
            <a:endParaRPr sz="9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30" name="Google Shape;130;p13"/>
          <p:cNvSpPr txBox="1"/>
          <p:nvPr/>
        </p:nvSpPr>
        <p:spPr>
          <a:xfrm>
            <a:off x="384499" y="9821000"/>
            <a:ext cx="6768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 Medium"/>
                <a:ea typeface="Rubik Medium"/>
                <a:cs typeface="Rubik Medium"/>
                <a:sym typeface="Rubik Medium"/>
              </a:rPr>
              <a:t>Frameworks and Tools:</a:t>
            </a:r>
            <a:r>
              <a:rPr lang="uk"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 React.js, Angular, Node.js, Flask, TensorFlow, Docker, PostgreSQL, AWS, GitHub Actions</a:t>
            </a:r>
            <a:endParaRPr sz="9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31" name="Google Shape;131;p13"/>
          <p:cNvSpPr txBox="1"/>
          <p:nvPr/>
        </p:nvSpPr>
        <p:spPr>
          <a:xfrm>
            <a:off x="384499" y="9991325"/>
            <a:ext cx="6768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82828"/>
                </a:solidFill>
                <a:latin typeface="Rubik Medium"/>
                <a:ea typeface="Rubik Medium"/>
                <a:cs typeface="Rubik Medium"/>
                <a:sym typeface="Rubik Medium"/>
              </a:rPr>
              <a:t>Concepts:</a:t>
            </a:r>
            <a:r>
              <a:rPr lang="uk" sz="900">
                <a:solidFill>
                  <a:srgbClr val="282828"/>
                </a:solidFill>
                <a:latin typeface="Rubik"/>
                <a:ea typeface="Rubik"/>
                <a:cs typeface="Rubik"/>
                <a:sym typeface="Rubik"/>
              </a:rPr>
              <a:t> Microservices Architecture, RESTful APIs, CI/CD, Machine Learning, Agile Development</a:t>
            </a:r>
            <a:endParaRPr sz="900">
              <a:solidFill>
                <a:srgbClr val="282828"/>
              </a:solidFill>
              <a:latin typeface="Rubik"/>
              <a:ea typeface="Rubik"/>
              <a:cs typeface="Rubik"/>
              <a:sym typeface="Rubi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