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Ubuntu"/>
      <p:regular r:id="rId6"/>
      <p:bold r:id="rId7"/>
      <p:italic r:id="rId8"/>
      <p:boldItalic r:id="rId9"/>
    </p:embeddedFont>
    <p:embeddedFont>
      <p:font typeface="Ubuntu Medium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Medium-bold.fntdata"/><Relationship Id="rId10" Type="http://schemas.openxmlformats.org/officeDocument/2006/relationships/font" Target="fonts/UbuntuMedium-regular.fntdata"/><Relationship Id="rId13" Type="http://schemas.openxmlformats.org/officeDocument/2006/relationships/font" Target="fonts/UbuntuMedium-boldItalic.fntdata"/><Relationship Id="rId12" Type="http://schemas.openxmlformats.org/officeDocument/2006/relationships/font" Target="fonts/UbuntuMedium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25200" y="428438"/>
            <a:ext cx="4080559" cy="610804"/>
            <a:chOff x="425200" y="428438"/>
            <a:chExt cx="4080559" cy="610804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425200" y="428438"/>
              <a:ext cx="4066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400">
                  <a:solidFill>
                    <a:srgbClr val="1E1E1E"/>
                  </a:solidFill>
                  <a:latin typeface="Ubuntu Medium"/>
                  <a:ea typeface="Ubuntu Medium"/>
                  <a:cs typeface="Ubuntu Medium"/>
                  <a:sym typeface="Ubuntu Medium"/>
                </a:rPr>
                <a:t>DAVID CARTER</a:t>
              </a:r>
              <a:endParaRPr sz="2400">
                <a:solidFill>
                  <a:srgbClr val="1E1E1E"/>
                </a:solidFill>
                <a:latin typeface="Ubuntu Medium"/>
                <a:ea typeface="Ubuntu Medium"/>
                <a:cs typeface="Ubuntu Medium"/>
                <a:sym typeface="Ubuntu Medium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439559" y="854442"/>
              <a:ext cx="406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A3A3A3"/>
                  </a:solidFill>
                  <a:latin typeface="Ubuntu"/>
                  <a:ea typeface="Ubuntu"/>
                  <a:cs typeface="Ubuntu"/>
                  <a:sym typeface="Ubuntu"/>
                </a:rPr>
                <a:t>I create solutions and deliver results efficiently.</a:t>
              </a:r>
              <a:endParaRPr sz="1200">
                <a:solidFill>
                  <a:srgbClr val="A3A3A3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57" name="Google Shape;57;p13"/>
          <p:cNvCxnSpPr/>
          <p:nvPr/>
        </p:nvCxnSpPr>
        <p:spPr>
          <a:xfrm>
            <a:off x="450000" y="1183150"/>
            <a:ext cx="66588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450000" y="1518100"/>
            <a:ext cx="66588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450000" y="1258225"/>
            <a:ext cx="6658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rPr>
              <a:t>+1 123-456-7890    |    david.carter@mail.ltd    |    www.linkedin.com/in/david-carter-examp    |    Chicago, IL</a:t>
            </a:r>
            <a:endParaRPr sz="1100">
              <a:solidFill>
                <a:srgbClr val="1E1E1E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37394" y="1903947"/>
            <a:ext cx="4066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E1E1E"/>
                </a:solidFill>
                <a:latin typeface="Ubuntu Medium"/>
                <a:ea typeface="Ubuntu Medium"/>
                <a:cs typeface="Ubuntu Medium"/>
                <a:sym typeface="Ubuntu Medium"/>
              </a:rPr>
              <a:t>KEY ACHIEVEMENTS</a:t>
            </a:r>
            <a:endParaRPr sz="1300">
              <a:solidFill>
                <a:srgbClr val="1E1E1E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437397" y="2200525"/>
            <a:ext cx="3278103" cy="527097"/>
            <a:chOff x="437397" y="2200525"/>
            <a:chExt cx="3278103" cy="527097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437397" y="2200525"/>
              <a:ext cx="1997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Leadership in Action</a:t>
              </a:r>
              <a:endParaRPr b="1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37400" y="2388922"/>
              <a:ext cx="32781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Transitioned to a new sector and revitalized a struggling project, achieving a 95% client satisfaction rate.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4009045" y="2200525"/>
            <a:ext cx="3101105" cy="527100"/>
            <a:chOff x="4009045" y="2200525"/>
            <a:chExt cx="3101105" cy="527100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4009045" y="2200525"/>
              <a:ext cx="1997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Innovative Solutions</a:t>
              </a:r>
              <a:endParaRPr b="1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009050" y="2388925"/>
              <a:ext cx="31011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Led a cross-functional team to deliver a 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market-leading cloud solution within six months.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67" name="Google Shape;67;p13"/>
          <p:cNvSpPr txBox="1"/>
          <p:nvPr/>
        </p:nvSpPr>
        <p:spPr>
          <a:xfrm>
            <a:off x="437400" y="3100575"/>
            <a:ext cx="11523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E1E1E"/>
                </a:solidFill>
                <a:latin typeface="Ubuntu Medium"/>
                <a:ea typeface="Ubuntu Medium"/>
                <a:cs typeface="Ubuntu Medium"/>
                <a:sym typeface="Ubuntu Medium"/>
              </a:rPr>
              <a:t>EDUCATION</a:t>
            </a:r>
            <a:endParaRPr sz="1300">
              <a:solidFill>
                <a:srgbClr val="1E1E1E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37400" y="4130475"/>
            <a:ext cx="11523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E1E1E"/>
                </a:solidFill>
                <a:latin typeface="Ubuntu Medium"/>
                <a:ea typeface="Ubuntu Medium"/>
                <a:cs typeface="Ubuntu Medium"/>
                <a:sym typeface="Ubuntu Medium"/>
              </a:rPr>
              <a:t>EXPERIENCE</a:t>
            </a:r>
            <a:endParaRPr sz="1300">
              <a:solidFill>
                <a:srgbClr val="1E1E1E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1696050" y="3154850"/>
            <a:ext cx="0" cy="5498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0" name="Google Shape;70;p13"/>
          <p:cNvGrpSpPr/>
          <p:nvPr/>
        </p:nvGrpSpPr>
        <p:grpSpPr>
          <a:xfrm>
            <a:off x="1659900" y="3124500"/>
            <a:ext cx="2349154" cy="731157"/>
            <a:chOff x="1659900" y="3124500"/>
            <a:chExt cx="2349154" cy="731157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1925554" y="3124507"/>
              <a:ext cx="2083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09/2009 - 06/2011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1925554" y="3316924"/>
              <a:ext cx="2083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MBA in Technology Management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1925554" y="3509340"/>
              <a:ext cx="2083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University of California, Berkeley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1925554" y="3701757"/>
              <a:ext cx="2083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GPA 3.9 / 4.0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659900" y="3124500"/>
              <a:ext cx="72300" cy="72300"/>
            </a:xfrm>
            <a:prstGeom prst="ellipse">
              <a:avLst/>
            </a:prstGeom>
            <a:solidFill>
              <a:srgbClr val="1E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1659900" y="4153575"/>
            <a:ext cx="5450375" cy="1296747"/>
            <a:chOff x="1659900" y="4153575"/>
            <a:chExt cx="5450375" cy="1296747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1925550" y="4153575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Senior Software Product Manager</a:t>
              </a:r>
              <a:endParaRPr b="1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1925550" y="4346000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TechCore Innovations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1925550" y="4538414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Seattle, WA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5747850" y="4153575"/>
              <a:ext cx="1361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04/2020 - Ongoing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81" name="Google Shape;81;p13"/>
            <p:cNvGrpSpPr/>
            <p:nvPr/>
          </p:nvGrpSpPr>
          <p:grpSpPr>
            <a:xfrm>
              <a:off x="1917910" y="4921350"/>
              <a:ext cx="5192365" cy="153900"/>
              <a:chOff x="1917910" y="4921350"/>
              <a:chExt cx="5192365" cy="153900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Spearheaded the development of an AI-driven platform, increasing customer retention.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1917910" y="5108886"/>
              <a:ext cx="5192365" cy="153900"/>
              <a:chOff x="1917910" y="4921350"/>
              <a:chExt cx="5192365" cy="153900"/>
            </a:xfrm>
          </p:grpSpPr>
          <p:sp>
            <p:nvSpPr>
              <p:cNvPr id="85" name="Google Shape;85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Built strategic alliances with top-tier companies, generating $25M in annual revenue.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1917910" y="5296422"/>
              <a:ext cx="5192365" cy="153900"/>
              <a:chOff x="1917910" y="4921350"/>
              <a:chExt cx="5192365" cy="153900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Managed the overhaul of a legacy system, reducing downtime by 50%.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sp>
          <p:nvSpPr>
            <p:cNvPr id="90" name="Google Shape;90;p13"/>
            <p:cNvSpPr/>
            <p:nvPr/>
          </p:nvSpPr>
          <p:spPr>
            <a:xfrm>
              <a:off x="1659900" y="4194375"/>
              <a:ext cx="72300" cy="72300"/>
            </a:xfrm>
            <a:prstGeom prst="ellipse">
              <a:avLst/>
            </a:prstGeom>
            <a:solidFill>
              <a:srgbClr val="1E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1659900" y="5677477"/>
            <a:ext cx="5450375" cy="1481547"/>
            <a:chOff x="1659900" y="5677477"/>
            <a:chExt cx="5450375" cy="1481547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1925550" y="5677477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IT Project Manager </a:t>
              </a:r>
              <a:endParaRPr b="1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1925550" y="5869902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GreenFuture Energy Solutions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925550" y="6062316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Denver, CO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5747850" y="5677477"/>
              <a:ext cx="1361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2014 - 2020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1917910" y="6445252"/>
              <a:ext cx="5192365" cy="153900"/>
              <a:chOff x="1917910" y="4921350"/>
              <a:chExt cx="5192365" cy="15390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Directed a team to create a custom ERP system reducing costs by 22%.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1917910" y="6632788"/>
              <a:ext cx="5192365" cy="153900"/>
              <a:chOff x="1917910" y="4921350"/>
              <a:chExt cx="5192365" cy="153900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Designed a $3M initiative to digitize internal workflows, improving efficiency across.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1917910" y="6820324"/>
              <a:ext cx="5192365" cy="338700"/>
              <a:chOff x="1917910" y="4921350"/>
              <a:chExt cx="5192365" cy="338700"/>
            </a:xfrm>
          </p:grpSpPr>
          <p:sp>
            <p:nvSpPr>
              <p:cNvPr id="103" name="Google Shape;103;p13"/>
              <p:cNvSpPr txBox="1"/>
              <p:nvPr/>
            </p:nvSpPr>
            <p:spPr>
              <a:xfrm>
                <a:off x="1999475" y="4921350"/>
                <a:ext cx="51108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Partnered with stakeholders to launch a sustainability-driven project, cutting carbon 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emissions by 15%.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sp>
          <p:nvSpPr>
            <p:cNvPr id="105" name="Google Shape;105;p13"/>
            <p:cNvSpPr/>
            <p:nvPr/>
          </p:nvSpPr>
          <p:spPr>
            <a:xfrm>
              <a:off x="1659900" y="5718277"/>
              <a:ext cx="72300" cy="72300"/>
            </a:xfrm>
            <a:prstGeom prst="ellipse">
              <a:avLst/>
            </a:prstGeom>
            <a:solidFill>
              <a:srgbClr val="1E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1659900" y="7394979"/>
            <a:ext cx="5450375" cy="1296747"/>
            <a:chOff x="1659900" y="5677477"/>
            <a:chExt cx="5450375" cy="1296747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1925550" y="5677477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Project Coordinator</a:t>
              </a:r>
              <a:endParaRPr b="1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1925550" y="5869902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NovaTech Systems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1925550" y="6062316"/>
              <a:ext cx="2258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Austin, TX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5747850" y="5677477"/>
              <a:ext cx="1361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rPr>
                <a:t>06/2011 - 03/2014</a:t>
              </a:r>
              <a:endParaRPr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111" name="Google Shape;111;p13"/>
            <p:cNvGrpSpPr/>
            <p:nvPr/>
          </p:nvGrpSpPr>
          <p:grpSpPr>
            <a:xfrm>
              <a:off x="1917910" y="6445252"/>
              <a:ext cx="5192365" cy="153900"/>
              <a:chOff x="1917910" y="4921350"/>
              <a:chExt cx="5192365" cy="153900"/>
            </a:xfrm>
          </p:grpSpPr>
          <p:sp>
            <p:nvSpPr>
              <p:cNvPr id="112" name="Google Shape;112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Coordinated a team of 20+ members to roll out a customer portal across 10 markets.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1917910" y="6632788"/>
              <a:ext cx="5192365" cy="153900"/>
              <a:chOff x="1917910" y="4921350"/>
              <a:chExt cx="5192365" cy="153900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Led efforts to optimize onboarding processes, reducing setup times by 30%.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1917910" y="6820324"/>
              <a:ext cx="5192365" cy="153900"/>
              <a:chOff x="1917910" y="4921350"/>
              <a:chExt cx="5192365" cy="153900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1999475" y="4921350"/>
                <a:ext cx="5110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Mentored junior staff, ensuring alignment with corporate objectives.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1917910" y="4921350"/>
                <a:ext cx="7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E1E1E"/>
                    </a:solidFill>
                    <a:latin typeface="Ubuntu"/>
                    <a:ea typeface="Ubuntu"/>
                    <a:cs typeface="Ubuntu"/>
                    <a:sym typeface="Ubuntu"/>
                  </a:rPr>
                  <a:t>•</a:t>
                </a:r>
                <a:endParaRPr sz="1000">
                  <a:solidFill>
                    <a:srgbClr val="1E1E1E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sp>
          <p:nvSpPr>
            <p:cNvPr id="120" name="Google Shape;120;p13"/>
            <p:cNvSpPr/>
            <p:nvPr/>
          </p:nvSpPr>
          <p:spPr>
            <a:xfrm>
              <a:off x="1659900" y="5718277"/>
              <a:ext cx="72300" cy="72300"/>
            </a:xfrm>
            <a:prstGeom prst="ellipse">
              <a:avLst/>
            </a:prstGeom>
            <a:solidFill>
              <a:srgbClr val="1E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1" name="Google Shape;121;p13"/>
          <p:cNvSpPr txBox="1"/>
          <p:nvPr/>
        </p:nvSpPr>
        <p:spPr>
          <a:xfrm>
            <a:off x="437394" y="9019586"/>
            <a:ext cx="4066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E1E1E"/>
                </a:solidFill>
                <a:latin typeface="Ubuntu Medium"/>
                <a:ea typeface="Ubuntu Medium"/>
                <a:cs typeface="Ubuntu Medium"/>
                <a:sym typeface="Ubuntu Medium"/>
              </a:rPr>
              <a:t>TECHNICAL SKILLS</a:t>
            </a:r>
            <a:endParaRPr sz="1300">
              <a:solidFill>
                <a:srgbClr val="1E1E1E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421100" y="9316175"/>
            <a:ext cx="6703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rPr>
              <a:t>Jira     |    Trello     |     Confluence      |     Power BI      |    Tableau     |     SQL     |     Python     |    Agile Methodologies</a:t>
            </a:r>
            <a:endParaRPr b="1" sz="1000">
              <a:solidFill>
                <a:srgbClr val="1E1E1E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437394" y="9755127"/>
            <a:ext cx="4066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E1E1E"/>
                </a:solidFill>
                <a:latin typeface="Ubuntu Medium"/>
                <a:ea typeface="Ubuntu Medium"/>
                <a:cs typeface="Ubuntu Medium"/>
                <a:sym typeface="Ubuntu Medium"/>
              </a:rPr>
              <a:t>CERTIFICATIONS</a:t>
            </a:r>
            <a:endParaRPr sz="1300">
              <a:solidFill>
                <a:srgbClr val="1E1E1E"/>
              </a:solidFill>
              <a:latin typeface="Ubuntu Medium"/>
              <a:ea typeface="Ubuntu Medium"/>
              <a:cs typeface="Ubuntu Medium"/>
              <a:sym typeface="Ubuntu Medium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437404" y="10051725"/>
            <a:ext cx="334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rPr>
              <a:t>Certified Scrum Master (CSM) – Scrum Alliance</a:t>
            </a:r>
            <a:endParaRPr sz="1000">
              <a:solidFill>
                <a:srgbClr val="1E1E1E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3766804" y="10051725"/>
            <a:ext cx="3341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E1E1E"/>
                </a:solidFill>
                <a:latin typeface="Ubuntu"/>
                <a:ea typeface="Ubuntu"/>
                <a:cs typeface="Ubuntu"/>
                <a:sym typeface="Ubuntu"/>
              </a:rPr>
              <a:t>Project Management Professional (PMP) – PMI</a:t>
            </a:r>
            <a:endParaRPr sz="1000">
              <a:solidFill>
                <a:srgbClr val="1E1E1E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