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Raleway"/>
      <p:regular r:id="rId6"/>
      <p:bold r:id="rId7"/>
      <p:italic r:id="rId8"/>
      <p:boldItalic r:id="rId9"/>
    </p:embeddedFont>
    <p:embeddedFont>
      <p:font typeface="Raleway Light"/>
      <p:regular r:id="rId10"/>
      <p:bold r:id="rId11"/>
      <p:italic r:id="rId12"/>
      <p:boldItalic r:id="rId13"/>
    </p:embeddedFont>
    <p:embeddedFont>
      <p:font typeface="Raleway Medium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alewayLight-bold.fntdata"/><Relationship Id="rId10" Type="http://schemas.openxmlformats.org/officeDocument/2006/relationships/font" Target="fonts/RalewayLight-regular.fntdata"/><Relationship Id="rId13" Type="http://schemas.openxmlformats.org/officeDocument/2006/relationships/font" Target="fonts/RalewayLight-boldItalic.fntdata"/><Relationship Id="rId12" Type="http://schemas.openxmlformats.org/officeDocument/2006/relationships/font" Target="fonts/RalewayLight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Raleway-boldItalic.fntdata"/><Relationship Id="rId15" Type="http://schemas.openxmlformats.org/officeDocument/2006/relationships/font" Target="fonts/RalewayMedium-bold.fntdata"/><Relationship Id="rId14" Type="http://schemas.openxmlformats.org/officeDocument/2006/relationships/font" Target="fonts/RalewayMedium-regular.fntdata"/><Relationship Id="rId17" Type="http://schemas.openxmlformats.org/officeDocument/2006/relationships/font" Target="fonts/RalewayMedium-boldItalic.fntdata"/><Relationship Id="rId16" Type="http://schemas.openxmlformats.org/officeDocument/2006/relationships/font" Target="fonts/RalewayMedium-italic.fntdata"/><Relationship Id="rId5" Type="http://schemas.openxmlformats.org/officeDocument/2006/relationships/slide" Target="slides/slide1.xml"/><Relationship Id="rId6" Type="http://schemas.openxmlformats.org/officeDocument/2006/relationships/font" Target="fonts/Raleway-regular.fntdata"/><Relationship Id="rId7" Type="http://schemas.openxmlformats.org/officeDocument/2006/relationships/font" Target="fonts/Raleway-bold.fntdata"/><Relationship Id="rId8" Type="http://schemas.openxmlformats.org/officeDocument/2006/relationships/font" Target="fonts/Raleway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5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475625"/>
            <a:ext cx="2305800" cy="97878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5" name="Google Shape;55;p13"/>
          <p:cNvGrpSpPr/>
          <p:nvPr/>
        </p:nvGrpSpPr>
        <p:grpSpPr>
          <a:xfrm>
            <a:off x="2650745" y="356639"/>
            <a:ext cx="4457880" cy="1279336"/>
            <a:chOff x="2650745" y="356639"/>
            <a:chExt cx="4457880" cy="1279336"/>
          </a:xfrm>
        </p:grpSpPr>
        <p:sp>
          <p:nvSpPr>
            <p:cNvPr id="56" name="Google Shape;56;p13"/>
            <p:cNvSpPr txBox="1"/>
            <p:nvPr/>
          </p:nvSpPr>
          <p:spPr>
            <a:xfrm>
              <a:off x="2650745" y="356639"/>
              <a:ext cx="4264800" cy="110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600">
                  <a:solidFill>
                    <a:srgbClr val="191919"/>
                  </a:solidFill>
                  <a:latin typeface="Raleway Light"/>
                  <a:ea typeface="Raleway Light"/>
                  <a:cs typeface="Raleway Light"/>
                  <a:sym typeface="Raleway Light"/>
                </a:rPr>
                <a:t>MICHAEL</a:t>
              </a:r>
              <a:endParaRPr sz="3600">
                <a:solidFill>
                  <a:srgbClr val="191919"/>
                </a:solidFill>
                <a:latin typeface="Raleway Light"/>
                <a:ea typeface="Raleway Light"/>
                <a:cs typeface="Raleway Light"/>
                <a:sym typeface="Raleway Light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600">
                  <a:solidFill>
                    <a:srgbClr val="191919"/>
                  </a:solidFill>
                  <a:latin typeface="Raleway Medium"/>
                  <a:ea typeface="Raleway Medium"/>
                  <a:cs typeface="Raleway Medium"/>
                  <a:sym typeface="Raleway Medium"/>
                </a:rPr>
                <a:t>MONTGOMERY</a:t>
              </a:r>
              <a:endParaRPr sz="3600">
                <a:solidFill>
                  <a:srgbClr val="191919"/>
                </a:solidFill>
                <a:latin typeface="Raleway Medium"/>
                <a:ea typeface="Raleway Medium"/>
                <a:cs typeface="Raleway Medium"/>
                <a:sym typeface="Raleway Medium"/>
              </a:endParaRPr>
            </a:p>
          </p:txBody>
        </p:sp>
        <p:cxnSp>
          <p:nvCxnSpPr>
            <p:cNvPr id="57" name="Google Shape;57;p13"/>
            <p:cNvCxnSpPr/>
            <p:nvPr/>
          </p:nvCxnSpPr>
          <p:spPr>
            <a:xfrm>
              <a:off x="2677925" y="1635975"/>
              <a:ext cx="4430700" cy="0"/>
            </a:xfrm>
            <a:prstGeom prst="straightConnector1">
              <a:avLst/>
            </a:prstGeom>
            <a:noFill/>
            <a:ln cap="flat" cmpd="sng" w="19050">
              <a:solidFill>
                <a:srgbClr val="19191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58" name="Google Shape;58;p13"/>
          <p:cNvGrpSpPr/>
          <p:nvPr/>
        </p:nvGrpSpPr>
        <p:grpSpPr>
          <a:xfrm>
            <a:off x="314625" y="1147276"/>
            <a:ext cx="1826581" cy="2448598"/>
            <a:chOff x="314625" y="1147276"/>
            <a:chExt cx="1826581" cy="2448598"/>
          </a:xfrm>
        </p:grpSpPr>
        <p:cxnSp>
          <p:nvCxnSpPr>
            <p:cNvPr id="59" name="Google Shape;59;p13"/>
            <p:cNvCxnSpPr/>
            <p:nvPr/>
          </p:nvCxnSpPr>
          <p:spPr>
            <a:xfrm>
              <a:off x="314625" y="1635975"/>
              <a:ext cx="1626000" cy="0"/>
            </a:xfrm>
            <a:prstGeom prst="straightConnector1">
              <a:avLst/>
            </a:prstGeom>
            <a:noFill/>
            <a:ln cap="flat" cmpd="sng" w="19050">
              <a:solidFill>
                <a:srgbClr val="19191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0" name="Google Shape;60;p13"/>
            <p:cNvSpPr txBox="1"/>
            <p:nvPr/>
          </p:nvSpPr>
          <p:spPr>
            <a:xfrm>
              <a:off x="314631" y="1147276"/>
              <a:ext cx="16260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191919"/>
                  </a:solidFill>
                  <a:latin typeface="Raleway"/>
                  <a:ea typeface="Raleway"/>
                  <a:cs typeface="Raleway"/>
                  <a:sym typeface="Raleway"/>
                </a:rPr>
                <a:t>3D  ARTIST</a:t>
              </a:r>
              <a:endParaRPr b="1" sz="1500">
                <a:solidFill>
                  <a:srgbClr val="191919"/>
                </a:solidFill>
                <a:latin typeface="Raleway"/>
                <a:ea typeface="Raleway"/>
                <a:cs typeface="Raleway"/>
                <a:sym typeface="Raleway"/>
              </a:endParaRPr>
            </a:p>
          </p:txBody>
        </p:sp>
        <p:grpSp>
          <p:nvGrpSpPr>
            <p:cNvPr id="61" name="Google Shape;61;p13"/>
            <p:cNvGrpSpPr/>
            <p:nvPr/>
          </p:nvGrpSpPr>
          <p:grpSpPr>
            <a:xfrm>
              <a:off x="314625" y="1906911"/>
              <a:ext cx="1826581" cy="1688963"/>
              <a:chOff x="314625" y="1906911"/>
              <a:chExt cx="1826581" cy="1688963"/>
            </a:xfrm>
          </p:grpSpPr>
          <p:grpSp>
            <p:nvGrpSpPr>
              <p:cNvPr id="62" name="Google Shape;62;p13"/>
              <p:cNvGrpSpPr/>
              <p:nvPr/>
            </p:nvGrpSpPr>
            <p:grpSpPr>
              <a:xfrm>
                <a:off x="314625" y="1906911"/>
                <a:ext cx="1826581" cy="153900"/>
                <a:chOff x="314625" y="1906911"/>
                <a:chExt cx="1826581" cy="153900"/>
              </a:xfrm>
            </p:grpSpPr>
            <p:sp>
              <p:nvSpPr>
                <p:cNvPr id="63" name="Google Shape;63;p13"/>
                <p:cNvSpPr txBox="1"/>
                <p:nvPr/>
              </p:nvSpPr>
              <p:spPr>
                <a:xfrm>
                  <a:off x="515206" y="1906911"/>
                  <a:ext cx="16260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000">
                      <a:solidFill>
                        <a:srgbClr val="191919"/>
                      </a:solidFill>
                      <a:latin typeface="Raleway"/>
                      <a:ea typeface="Raleway"/>
                      <a:cs typeface="Raleway"/>
                      <a:sym typeface="Raleway"/>
                    </a:rPr>
                    <a:t>789 Pine St, Denver</a:t>
                  </a:r>
                  <a:endParaRPr sz="1000">
                    <a:solidFill>
                      <a:srgbClr val="191919"/>
                    </a:solidFill>
                    <a:latin typeface="Raleway"/>
                    <a:ea typeface="Raleway"/>
                    <a:cs typeface="Raleway"/>
                    <a:sym typeface="Raleway"/>
                  </a:endParaRPr>
                </a:p>
              </p:txBody>
            </p:sp>
            <p:pic>
              <p:nvPicPr>
                <p:cNvPr id="64" name="Google Shape;64;p13"/>
                <p:cNvPicPr preferRelativeResize="0"/>
                <p:nvPr/>
              </p:nvPicPr>
              <p:blipFill>
                <a:blip r:embed="rId3">
                  <a:alphaModFix/>
                </a:blip>
                <a:stretch>
                  <a:fillRect/>
                </a:stretch>
              </p:blipFill>
              <p:spPr>
                <a:xfrm>
                  <a:off x="314625" y="1925686"/>
                  <a:ext cx="86500" cy="11635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  <p:grpSp>
            <p:nvGrpSpPr>
              <p:cNvPr id="65" name="Google Shape;65;p13"/>
              <p:cNvGrpSpPr/>
              <p:nvPr/>
            </p:nvGrpSpPr>
            <p:grpSpPr>
              <a:xfrm>
                <a:off x="314625" y="3058208"/>
                <a:ext cx="1826581" cy="153900"/>
                <a:chOff x="314625" y="3075208"/>
                <a:chExt cx="1826581" cy="153900"/>
              </a:xfrm>
            </p:grpSpPr>
            <p:pic>
              <p:nvPicPr>
                <p:cNvPr id="66" name="Google Shape;66;p13"/>
                <p:cNvPicPr preferRelativeResize="0"/>
                <p:nvPr/>
              </p:nvPicPr>
              <p:blipFill>
                <a:blip r:embed="rId4">
                  <a:alphaModFix/>
                </a:blip>
                <a:stretch>
                  <a:fillRect/>
                </a:stretch>
              </p:blipFill>
              <p:spPr>
                <a:xfrm>
                  <a:off x="314625" y="3075208"/>
                  <a:ext cx="119900" cy="1199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sp>
              <p:nvSpPr>
                <p:cNvPr id="67" name="Google Shape;67;p13"/>
                <p:cNvSpPr txBox="1"/>
                <p:nvPr/>
              </p:nvSpPr>
              <p:spPr>
                <a:xfrm>
                  <a:off x="515206" y="3075208"/>
                  <a:ext cx="16260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000">
                      <a:solidFill>
                        <a:srgbClr val="191919"/>
                      </a:solidFill>
                      <a:latin typeface="Raleway"/>
                      <a:ea typeface="Raleway"/>
                      <a:cs typeface="Raleway"/>
                      <a:sym typeface="Raleway"/>
                    </a:rPr>
                    <a:t>linkedin.com/in/yourname</a:t>
                  </a:r>
                  <a:endParaRPr sz="1000">
                    <a:solidFill>
                      <a:srgbClr val="191919"/>
                    </a:solidFill>
                    <a:latin typeface="Raleway"/>
                    <a:ea typeface="Raleway"/>
                    <a:cs typeface="Raleway"/>
                    <a:sym typeface="Raleway"/>
                  </a:endParaRPr>
                </a:p>
              </p:txBody>
            </p:sp>
          </p:grpSp>
          <p:grpSp>
            <p:nvGrpSpPr>
              <p:cNvPr id="68" name="Google Shape;68;p13"/>
              <p:cNvGrpSpPr/>
              <p:nvPr/>
            </p:nvGrpSpPr>
            <p:grpSpPr>
              <a:xfrm>
                <a:off x="314625" y="2674443"/>
                <a:ext cx="1826581" cy="153900"/>
                <a:chOff x="314625" y="2674443"/>
                <a:chExt cx="1826581" cy="153900"/>
              </a:xfrm>
            </p:grpSpPr>
            <p:pic>
              <p:nvPicPr>
                <p:cNvPr id="69" name="Google Shape;69;p13"/>
                <p:cNvPicPr preferRelativeResize="0"/>
                <p:nvPr/>
              </p:nvPicPr>
              <p:blipFill>
                <a:blip r:embed="rId5">
                  <a:alphaModFix/>
                </a:blip>
                <a:stretch>
                  <a:fillRect/>
                </a:stretch>
              </p:blipFill>
              <p:spPr>
                <a:xfrm>
                  <a:off x="314625" y="2709255"/>
                  <a:ext cx="126400" cy="8427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sp>
              <p:nvSpPr>
                <p:cNvPr id="70" name="Google Shape;70;p13"/>
                <p:cNvSpPr txBox="1"/>
                <p:nvPr/>
              </p:nvSpPr>
              <p:spPr>
                <a:xfrm>
                  <a:off x="515206" y="2674443"/>
                  <a:ext cx="16260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000">
                      <a:solidFill>
                        <a:srgbClr val="191919"/>
                      </a:solidFill>
                      <a:latin typeface="Raleway"/>
                      <a:ea typeface="Raleway"/>
                      <a:cs typeface="Raleway"/>
                      <a:sym typeface="Raleway"/>
                    </a:rPr>
                    <a:t>montgomery</a:t>
                  </a:r>
                  <a:r>
                    <a:rPr lang="ru" sz="1000">
                      <a:solidFill>
                        <a:srgbClr val="191919"/>
                      </a:solidFill>
                      <a:latin typeface="Raleway"/>
                      <a:ea typeface="Raleway"/>
                      <a:cs typeface="Raleway"/>
                      <a:sym typeface="Raleway"/>
                    </a:rPr>
                    <a:t>@mail.ltd</a:t>
                  </a:r>
                  <a:endParaRPr sz="1000">
                    <a:solidFill>
                      <a:srgbClr val="191919"/>
                    </a:solidFill>
                    <a:latin typeface="Raleway"/>
                    <a:ea typeface="Raleway"/>
                    <a:cs typeface="Raleway"/>
                    <a:sym typeface="Raleway"/>
                  </a:endParaRPr>
                </a:p>
              </p:txBody>
            </p:sp>
          </p:grpSp>
          <p:grpSp>
            <p:nvGrpSpPr>
              <p:cNvPr id="71" name="Google Shape;71;p13"/>
              <p:cNvGrpSpPr/>
              <p:nvPr/>
            </p:nvGrpSpPr>
            <p:grpSpPr>
              <a:xfrm>
                <a:off x="314625" y="2290677"/>
                <a:ext cx="1826581" cy="153900"/>
                <a:chOff x="314625" y="2290913"/>
                <a:chExt cx="1826581" cy="153900"/>
              </a:xfrm>
            </p:grpSpPr>
            <p:pic>
              <p:nvPicPr>
                <p:cNvPr id="72" name="Google Shape;72;p13"/>
                <p:cNvPicPr preferRelativeResize="0"/>
                <p:nvPr/>
              </p:nvPicPr>
              <p:blipFill>
                <a:blip r:embed="rId6">
                  <a:alphaModFix/>
                </a:blip>
                <a:stretch>
                  <a:fillRect/>
                </a:stretch>
              </p:blipFill>
              <p:spPr>
                <a:xfrm>
                  <a:off x="314625" y="2308526"/>
                  <a:ext cx="129800" cy="11867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sp>
              <p:nvSpPr>
                <p:cNvPr id="73" name="Google Shape;73;p13"/>
                <p:cNvSpPr txBox="1"/>
                <p:nvPr/>
              </p:nvSpPr>
              <p:spPr>
                <a:xfrm>
                  <a:off x="515206" y="2290913"/>
                  <a:ext cx="16260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000">
                      <a:solidFill>
                        <a:srgbClr val="191919"/>
                      </a:solidFill>
                      <a:latin typeface="Raleway"/>
                      <a:ea typeface="Raleway"/>
                      <a:cs typeface="Raleway"/>
                      <a:sym typeface="Raleway"/>
                    </a:rPr>
                    <a:t>+1 (123) 456-7890 </a:t>
                  </a:r>
                  <a:endParaRPr sz="1000">
                    <a:solidFill>
                      <a:srgbClr val="191919"/>
                    </a:solidFill>
                    <a:latin typeface="Raleway"/>
                    <a:ea typeface="Raleway"/>
                    <a:cs typeface="Raleway"/>
                    <a:sym typeface="Raleway"/>
                  </a:endParaRPr>
                </a:p>
              </p:txBody>
            </p:sp>
          </p:grpSp>
          <p:grpSp>
            <p:nvGrpSpPr>
              <p:cNvPr id="74" name="Google Shape;74;p13"/>
              <p:cNvGrpSpPr/>
              <p:nvPr/>
            </p:nvGrpSpPr>
            <p:grpSpPr>
              <a:xfrm>
                <a:off x="314625" y="3441974"/>
                <a:ext cx="1826581" cy="153900"/>
                <a:chOff x="314625" y="3441974"/>
                <a:chExt cx="1826581" cy="153900"/>
              </a:xfrm>
            </p:grpSpPr>
            <p:pic>
              <p:nvPicPr>
                <p:cNvPr id="75" name="Google Shape;75;p13"/>
                <p:cNvPicPr preferRelativeResize="0"/>
                <p:nvPr/>
              </p:nvPicPr>
              <p:blipFill>
                <a:blip r:embed="rId7">
                  <a:alphaModFix/>
                </a:blip>
                <a:stretch>
                  <a:fillRect/>
                </a:stretch>
              </p:blipFill>
              <p:spPr>
                <a:xfrm>
                  <a:off x="314625" y="3453349"/>
                  <a:ext cx="131150" cy="13115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sp>
              <p:nvSpPr>
                <p:cNvPr id="76" name="Google Shape;76;p13"/>
                <p:cNvSpPr txBox="1"/>
                <p:nvPr/>
              </p:nvSpPr>
              <p:spPr>
                <a:xfrm>
                  <a:off x="515206" y="3441974"/>
                  <a:ext cx="16260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000">
                      <a:solidFill>
                        <a:srgbClr val="191919"/>
                      </a:solidFill>
                      <a:latin typeface="Raleway"/>
                      <a:ea typeface="Raleway"/>
                      <a:cs typeface="Raleway"/>
                      <a:sym typeface="Raleway"/>
                    </a:rPr>
                    <a:t>www.michaelartist.ltd</a:t>
                  </a:r>
                  <a:endParaRPr sz="1000">
                    <a:solidFill>
                      <a:srgbClr val="191919"/>
                    </a:solidFill>
                    <a:latin typeface="Raleway"/>
                    <a:ea typeface="Raleway"/>
                    <a:cs typeface="Raleway"/>
                    <a:sym typeface="Raleway"/>
                  </a:endParaRPr>
                </a:p>
              </p:txBody>
            </p:sp>
          </p:grpSp>
        </p:grpSp>
      </p:grpSp>
      <p:grpSp>
        <p:nvGrpSpPr>
          <p:cNvPr id="77" name="Google Shape;77;p13"/>
          <p:cNvGrpSpPr/>
          <p:nvPr/>
        </p:nvGrpSpPr>
        <p:grpSpPr>
          <a:xfrm>
            <a:off x="2677915" y="1891461"/>
            <a:ext cx="4430700" cy="1724937"/>
            <a:chOff x="2677915" y="1891461"/>
            <a:chExt cx="4430700" cy="1724937"/>
          </a:xfrm>
        </p:grpSpPr>
        <p:sp>
          <p:nvSpPr>
            <p:cNvPr id="78" name="Google Shape;78;p13"/>
            <p:cNvSpPr txBox="1"/>
            <p:nvPr/>
          </p:nvSpPr>
          <p:spPr>
            <a:xfrm>
              <a:off x="2677931" y="1891461"/>
              <a:ext cx="16260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300">
                  <a:solidFill>
                    <a:schemeClr val="dk1"/>
                  </a:solidFill>
                  <a:latin typeface="Raleway"/>
                  <a:ea typeface="Raleway"/>
                  <a:cs typeface="Raleway"/>
                  <a:sym typeface="Raleway"/>
                </a:rPr>
                <a:t>SUMMARY</a:t>
              </a:r>
              <a:endParaRPr b="1" sz="13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endParaRPr>
            </a:p>
          </p:txBody>
        </p:sp>
        <p:sp>
          <p:nvSpPr>
            <p:cNvPr id="79" name="Google Shape;79;p13"/>
            <p:cNvSpPr txBox="1"/>
            <p:nvPr/>
          </p:nvSpPr>
          <p:spPr>
            <a:xfrm>
              <a:off x="2677915" y="2308099"/>
              <a:ext cx="4430700" cy="1308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rgbClr val="191919"/>
                  </a:solidFill>
                  <a:latin typeface="Raleway"/>
                  <a:ea typeface="Raleway"/>
                  <a:cs typeface="Raleway"/>
                  <a:sym typeface="Raleway"/>
                </a:rPr>
                <a:t>Dedicated 3D Environment Artist with a passion for creating immersive, AAA-quality game worlds. Skilled in industry-standard tools like Maya, RizomUV, Substance Painter, and Marmoset Toolbag, with a strong background in UV mapping, texturing, and optimization. Formerly a graphic designer with 8 years of experience, now fully focused on bringing creative visions to life through 3D art. Proficient in game engine integration and continuously refining technical and artistic skills.</a:t>
              </a:r>
              <a:endParaRPr sz="1000">
                <a:solidFill>
                  <a:srgbClr val="191919"/>
                </a:solidFill>
                <a:latin typeface="Raleway"/>
                <a:ea typeface="Raleway"/>
                <a:cs typeface="Raleway"/>
                <a:sym typeface="Raleway"/>
              </a:endParaRPr>
            </a:p>
          </p:txBody>
        </p:sp>
      </p:grpSp>
      <p:cxnSp>
        <p:nvCxnSpPr>
          <p:cNvPr id="80" name="Google Shape;80;p13"/>
          <p:cNvCxnSpPr/>
          <p:nvPr/>
        </p:nvCxnSpPr>
        <p:spPr>
          <a:xfrm>
            <a:off x="2672625" y="3935925"/>
            <a:ext cx="4437900" cy="0"/>
          </a:xfrm>
          <a:prstGeom prst="straightConnector1">
            <a:avLst/>
          </a:prstGeom>
          <a:noFill/>
          <a:ln cap="flat" cmpd="sng" w="19050">
            <a:solidFill>
              <a:srgbClr val="19191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1" name="Google Shape;81;p13"/>
          <p:cNvSpPr txBox="1"/>
          <p:nvPr/>
        </p:nvSpPr>
        <p:spPr>
          <a:xfrm>
            <a:off x="2663322" y="4200751"/>
            <a:ext cx="16260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EXPERIENCE</a:t>
            </a:r>
            <a:endParaRPr b="1" sz="15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grpSp>
        <p:nvGrpSpPr>
          <p:cNvPr id="82" name="Google Shape;82;p13"/>
          <p:cNvGrpSpPr/>
          <p:nvPr/>
        </p:nvGrpSpPr>
        <p:grpSpPr>
          <a:xfrm>
            <a:off x="2672625" y="4610950"/>
            <a:ext cx="4399200" cy="1695498"/>
            <a:chOff x="2672625" y="4610950"/>
            <a:chExt cx="4399200" cy="1695498"/>
          </a:xfrm>
        </p:grpSpPr>
        <p:grpSp>
          <p:nvGrpSpPr>
            <p:cNvPr id="83" name="Google Shape;83;p13"/>
            <p:cNvGrpSpPr/>
            <p:nvPr/>
          </p:nvGrpSpPr>
          <p:grpSpPr>
            <a:xfrm>
              <a:off x="2672625" y="4610950"/>
              <a:ext cx="4399200" cy="346347"/>
              <a:chOff x="2672625" y="4610950"/>
              <a:chExt cx="4399200" cy="346347"/>
            </a:xfrm>
          </p:grpSpPr>
          <p:sp>
            <p:nvSpPr>
              <p:cNvPr id="84" name="Google Shape;84;p13"/>
              <p:cNvSpPr txBox="1"/>
              <p:nvPr/>
            </p:nvSpPr>
            <p:spPr>
              <a:xfrm>
                <a:off x="2672625" y="4610950"/>
                <a:ext cx="439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7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000">
                    <a:solidFill>
                      <a:srgbClr val="191919"/>
                    </a:solidFill>
                    <a:latin typeface="Raleway"/>
                    <a:ea typeface="Raleway"/>
                    <a:cs typeface="Raleway"/>
                    <a:sym typeface="Raleway"/>
                  </a:rPr>
                  <a:t>3D Environment Artist Intern</a:t>
                </a:r>
                <a:endParaRPr b="1" sz="1000">
                  <a:solidFill>
                    <a:srgbClr val="191919"/>
                  </a:solidFill>
                  <a:latin typeface="Raleway"/>
                  <a:ea typeface="Raleway"/>
                  <a:cs typeface="Raleway"/>
                  <a:sym typeface="Raleway"/>
                </a:endParaRPr>
              </a:p>
            </p:txBody>
          </p:sp>
          <p:sp>
            <p:nvSpPr>
              <p:cNvPr id="85" name="Google Shape;85;p13"/>
              <p:cNvSpPr txBox="1"/>
              <p:nvPr/>
            </p:nvSpPr>
            <p:spPr>
              <a:xfrm>
                <a:off x="2672625" y="4803397"/>
                <a:ext cx="439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7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rgbClr val="191919"/>
                    </a:solidFill>
                    <a:latin typeface="Raleway"/>
                    <a:ea typeface="Raleway"/>
                    <a:cs typeface="Raleway"/>
                    <a:sym typeface="Raleway"/>
                  </a:rPr>
                  <a:t>PixelWorks Studios – January 2024 to Present</a:t>
                </a:r>
                <a:endParaRPr sz="1000">
                  <a:solidFill>
                    <a:srgbClr val="191919"/>
                  </a:solidFill>
                  <a:latin typeface="Raleway"/>
                  <a:ea typeface="Raleway"/>
                  <a:cs typeface="Raleway"/>
                  <a:sym typeface="Raleway"/>
                </a:endParaRPr>
              </a:p>
            </p:txBody>
          </p:sp>
        </p:grpSp>
        <p:grpSp>
          <p:nvGrpSpPr>
            <p:cNvPr id="86" name="Google Shape;86;p13"/>
            <p:cNvGrpSpPr/>
            <p:nvPr/>
          </p:nvGrpSpPr>
          <p:grpSpPr>
            <a:xfrm>
              <a:off x="2677925" y="5183848"/>
              <a:ext cx="4393875" cy="1122600"/>
              <a:chOff x="2677925" y="5183848"/>
              <a:chExt cx="4393875" cy="1122600"/>
            </a:xfrm>
          </p:grpSpPr>
          <p:grpSp>
            <p:nvGrpSpPr>
              <p:cNvPr id="87" name="Google Shape;87;p13"/>
              <p:cNvGrpSpPr/>
              <p:nvPr/>
            </p:nvGrpSpPr>
            <p:grpSpPr>
              <a:xfrm>
                <a:off x="2677925" y="5183848"/>
                <a:ext cx="4393875" cy="346200"/>
                <a:chOff x="2677925" y="5183848"/>
                <a:chExt cx="4393875" cy="346200"/>
              </a:xfrm>
            </p:grpSpPr>
            <p:sp>
              <p:nvSpPr>
                <p:cNvPr id="88" name="Google Shape;88;p13"/>
                <p:cNvSpPr txBox="1"/>
                <p:nvPr/>
              </p:nvSpPr>
              <p:spPr>
                <a:xfrm>
                  <a:off x="2849600" y="5183848"/>
                  <a:ext cx="4222200" cy="34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000">
                      <a:solidFill>
                        <a:srgbClr val="191919"/>
                      </a:solidFill>
                      <a:latin typeface="Raleway"/>
                      <a:ea typeface="Raleway"/>
                      <a:cs typeface="Raleway"/>
                      <a:sym typeface="Raleway"/>
                    </a:rPr>
                    <a:t>Modeled and textured detailed environment assets for a </a:t>
                  </a:r>
                  <a:endParaRPr sz="1000">
                    <a:solidFill>
                      <a:srgbClr val="191919"/>
                    </a:solidFill>
                    <a:latin typeface="Raleway"/>
                    <a:ea typeface="Raleway"/>
                    <a:cs typeface="Raleway"/>
                    <a:sym typeface="Raleway"/>
                  </a:endParaRPr>
                </a:p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000">
                      <a:solidFill>
                        <a:srgbClr val="191919"/>
                      </a:solidFill>
                      <a:latin typeface="Raleway"/>
                      <a:ea typeface="Raleway"/>
                      <a:cs typeface="Raleway"/>
                      <a:sym typeface="Raleway"/>
                    </a:rPr>
                    <a:t>high-profile AAA game project.</a:t>
                  </a:r>
                  <a:endParaRPr sz="1000">
                    <a:solidFill>
                      <a:srgbClr val="191919"/>
                    </a:solidFill>
                    <a:latin typeface="Raleway"/>
                    <a:ea typeface="Raleway"/>
                    <a:cs typeface="Raleway"/>
                    <a:sym typeface="Raleway"/>
                  </a:endParaRPr>
                </a:p>
              </p:txBody>
            </p:sp>
            <p:sp>
              <p:nvSpPr>
                <p:cNvPr id="89" name="Google Shape;89;p13"/>
                <p:cNvSpPr/>
                <p:nvPr/>
              </p:nvSpPr>
              <p:spPr>
                <a:xfrm>
                  <a:off x="2677925" y="5252275"/>
                  <a:ext cx="36900" cy="36900"/>
                </a:xfrm>
                <a:prstGeom prst="ellipse">
                  <a:avLst/>
                </a:prstGeom>
                <a:solidFill>
                  <a:srgbClr val="191919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90" name="Google Shape;90;p13"/>
              <p:cNvGrpSpPr/>
              <p:nvPr/>
            </p:nvGrpSpPr>
            <p:grpSpPr>
              <a:xfrm>
                <a:off x="2677925" y="5572048"/>
                <a:ext cx="4393875" cy="346200"/>
                <a:chOff x="2677925" y="5183848"/>
                <a:chExt cx="4393875" cy="346200"/>
              </a:xfrm>
            </p:grpSpPr>
            <p:sp>
              <p:nvSpPr>
                <p:cNvPr id="91" name="Google Shape;91;p13"/>
                <p:cNvSpPr txBox="1"/>
                <p:nvPr/>
              </p:nvSpPr>
              <p:spPr>
                <a:xfrm>
                  <a:off x="2849600" y="5183848"/>
                  <a:ext cx="4222200" cy="34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000">
                      <a:solidFill>
                        <a:srgbClr val="191919"/>
                      </a:solidFill>
                      <a:latin typeface="Raleway"/>
                      <a:ea typeface="Raleway"/>
                      <a:cs typeface="Raleway"/>
                      <a:sym typeface="Raleway"/>
                    </a:rPr>
                    <a:t>Collaborated with level designers to ensure seamless asset  </a:t>
                  </a:r>
                  <a:endParaRPr sz="1000">
                    <a:solidFill>
                      <a:srgbClr val="191919"/>
                    </a:solidFill>
                    <a:latin typeface="Raleway"/>
                    <a:ea typeface="Raleway"/>
                    <a:cs typeface="Raleway"/>
                    <a:sym typeface="Raleway"/>
                  </a:endParaRPr>
                </a:p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000">
                      <a:solidFill>
                        <a:srgbClr val="191919"/>
                      </a:solidFill>
                      <a:latin typeface="Raleway"/>
                      <a:ea typeface="Raleway"/>
                      <a:cs typeface="Raleway"/>
                      <a:sym typeface="Raleway"/>
                    </a:rPr>
                    <a:t>integration into Unreal Engine 5.</a:t>
                  </a:r>
                  <a:endParaRPr sz="1000">
                    <a:solidFill>
                      <a:srgbClr val="191919"/>
                    </a:solidFill>
                    <a:latin typeface="Raleway"/>
                    <a:ea typeface="Raleway"/>
                    <a:cs typeface="Raleway"/>
                    <a:sym typeface="Raleway"/>
                  </a:endParaRPr>
                </a:p>
              </p:txBody>
            </p:sp>
            <p:sp>
              <p:nvSpPr>
                <p:cNvPr id="92" name="Google Shape;92;p13"/>
                <p:cNvSpPr/>
                <p:nvPr/>
              </p:nvSpPr>
              <p:spPr>
                <a:xfrm>
                  <a:off x="2677925" y="5252275"/>
                  <a:ext cx="36900" cy="36900"/>
                </a:xfrm>
                <a:prstGeom prst="ellipse">
                  <a:avLst/>
                </a:prstGeom>
                <a:solidFill>
                  <a:srgbClr val="191919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93" name="Google Shape;93;p13"/>
              <p:cNvGrpSpPr/>
              <p:nvPr/>
            </p:nvGrpSpPr>
            <p:grpSpPr>
              <a:xfrm>
                <a:off x="2677925" y="5960248"/>
                <a:ext cx="4393875" cy="346200"/>
                <a:chOff x="2677925" y="5183848"/>
                <a:chExt cx="4393875" cy="346200"/>
              </a:xfrm>
            </p:grpSpPr>
            <p:sp>
              <p:nvSpPr>
                <p:cNvPr id="94" name="Google Shape;94;p13"/>
                <p:cNvSpPr txBox="1"/>
                <p:nvPr/>
              </p:nvSpPr>
              <p:spPr>
                <a:xfrm>
                  <a:off x="2849600" y="5183848"/>
                  <a:ext cx="4222200" cy="34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000">
                      <a:solidFill>
                        <a:srgbClr val="191919"/>
                      </a:solidFill>
                      <a:latin typeface="Raleway"/>
                      <a:ea typeface="Raleway"/>
                      <a:cs typeface="Raleway"/>
                      <a:sym typeface="Raleway"/>
                    </a:rPr>
                    <a:t>Improved visual quality by creating realistic materials and textures </a:t>
                  </a:r>
                  <a:endParaRPr sz="1000">
                    <a:solidFill>
                      <a:srgbClr val="191919"/>
                    </a:solidFill>
                    <a:latin typeface="Raleway"/>
                    <a:ea typeface="Raleway"/>
                    <a:cs typeface="Raleway"/>
                    <a:sym typeface="Raleway"/>
                  </a:endParaRPr>
                </a:p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000">
                      <a:solidFill>
                        <a:srgbClr val="191919"/>
                      </a:solidFill>
                      <a:latin typeface="Raleway"/>
                      <a:ea typeface="Raleway"/>
                      <a:cs typeface="Raleway"/>
                      <a:sym typeface="Raleway"/>
                    </a:rPr>
                    <a:t>using Substance Painter.</a:t>
                  </a:r>
                  <a:endParaRPr sz="1000">
                    <a:solidFill>
                      <a:srgbClr val="191919"/>
                    </a:solidFill>
                    <a:latin typeface="Raleway"/>
                    <a:ea typeface="Raleway"/>
                    <a:cs typeface="Raleway"/>
                    <a:sym typeface="Raleway"/>
                  </a:endParaRPr>
                </a:p>
              </p:txBody>
            </p:sp>
            <p:sp>
              <p:nvSpPr>
                <p:cNvPr id="95" name="Google Shape;95;p13"/>
                <p:cNvSpPr/>
                <p:nvPr/>
              </p:nvSpPr>
              <p:spPr>
                <a:xfrm>
                  <a:off x="2677925" y="5252275"/>
                  <a:ext cx="36900" cy="36900"/>
                </a:xfrm>
                <a:prstGeom prst="ellipse">
                  <a:avLst/>
                </a:prstGeom>
                <a:solidFill>
                  <a:srgbClr val="191919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</p:grpSp>
      <p:grpSp>
        <p:nvGrpSpPr>
          <p:cNvPr id="96" name="Google Shape;96;p13"/>
          <p:cNvGrpSpPr/>
          <p:nvPr/>
        </p:nvGrpSpPr>
        <p:grpSpPr>
          <a:xfrm>
            <a:off x="2672625" y="6517667"/>
            <a:ext cx="4399200" cy="1307298"/>
            <a:chOff x="2672625" y="4610950"/>
            <a:chExt cx="4399200" cy="1307298"/>
          </a:xfrm>
        </p:grpSpPr>
        <p:grpSp>
          <p:nvGrpSpPr>
            <p:cNvPr id="97" name="Google Shape;97;p13"/>
            <p:cNvGrpSpPr/>
            <p:nvPr/>
          </p:nvGrpSpPr>
          <p:grpSpPr>
            <a:xfrm>
              <a:off x="2672625" y="4610950"/>
              <a:ext cx="4399200" cy="346347"/>
              <a:chOff x="2672625" y="4610950"/>
              <a:chExt cx="4399200" cy="346347"/>
            </a:xfrm>
          </p:grpSpPr>
          <p:sp>
            <p:nvSpPr>
              <p:cNvPr id="98" name="Google Shape;98;p13"/>
              <p:cNvSpPr txBox="1"/>
              <p:nvPr/>
            </p:nvSpPr>
            <p:spPr>
              <a:xfrm>
                <a:off x="2672625" y="4610950"/>
                <a:ext cx="439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7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000">
                    <a:solidFill>
                      <a:srgbClr val="191919"/>
                    </a:solidFill>
                    <a:latin typeface="Raleway"/>
                    <a:ea typeface="Raleway"/>
                    <a:cs typeface="Raleway"/>
                    <a:sym typeface="Raleway"/>
                  </a:rPr>
                  <a:t>Graphic Designer</a:t>
                </a:r>
                <a:endParaRPr b="1" sz="1000">
                  <a:solidFill>
                    <a:srgbClr val="191919"/>
                  </a:solidFill>
                  <a:latin typeface="Raleway"/>
                  <a:ea typeface="Raleway"/>
                  <a:cs typeface="Raleway"/>
                  <a:sym typeface="Raleway"/>
                </a:endParaRPr>
              </a:p>
            </p:txBody>
          </p:sp>
          <p:sp>
            <p:nvSpPr>
              <p:cNvPr id="99" name="Google Shape;99;p13"/>
              <p:cNvSpPr txBox="1"/>
              <p:nvPr/>
            </p:nvSpPr>
            <p:spPr>
              <a:xfrm>
                <a:off x="2672625" y="4803397"/>
                <a:ext cx="4399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7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rgbClr val="191919"/>
                    </a:solidFill>
                    <a:latin typeface="Raleway"/>
                    <a:ea typeface="Raleway"/>
                    <a:cs typeface="Raleway"/>
                    <a:sym typeface="Raleway"/>
                  </a:rPr>
                  <a:t>Creative Vision Agency – April 2015 to December 2023</a:t>
                </a:r>
                <a:endParaRPr sz="1000">
                  <a:solidFill>
                    <a:srgbClr val="191919"/>
                  </a:solidFill>
                  <a:latin typeface="Raleway"/>
                  <a:ea typeface="Raleway"/>
                  <a:cs typeface="Raleway"/>
                  <a:sym typeface="Raleway"/>
                </a:endParaRPr>
              </a:p>
            </p:txBody>
          </p:sp>
        </p:grpSp>
        <p:grpSp>
          <p:nvGrpSpPr>
            <p:cNvPr id="100" name="Google Shape;100;p13"/>
            <p:cNvGrpSpPr/>
            <p:nvPr/>
          </p:nvGrpSpPr>
          <p:grpSpPr>
            <a:xfrm>
              <a:off x="2677925" y="5183848"/>
              <a:ext cx="4393875" cy="734400"/>
              <a:chOff x="2677925" y="5183848"/>
              <a:chExt cx="4393875" cy="734400"/>
            </a:xfrm>
          </p:grpSpPr>
          <p:grpSp>
            <p:nvGrpSpPr>
              <p:cNvPr id="101" name="Google Shape;101;p13"/>
              <p:cNvGrpSpPr/>
              <p:nvPr/>
            </p:nvGrpSpPr>
            <p:grpSpPr>
              <a:xfrm>
                <a:off x="2677925" y="5183848"/>
                <a:ext cx="4393875" cy="346200"/>
                <a:chOff x="2677925" y="5183848"/>
                <a:chExt cx="4393875" cy="346200"/>
              </a:xfrm>
            </p:grpSpPr>
            <p:sp>
              <p:nvSpPr>
                <p:cNvPr id="102" name="Google Shape;102;p13"/>
                <p:cNvSpPr txBox="1"/>
                <p:nvPr/>
              </p:nvSpPr>
              <p:spPr>
                <a:xfrm>
                  <a:off x="2849600" y="5183848"/>
                  <a:ext cx="4222200" cy="34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000">
                      <a:solidFill>
                        <a:srgbClr val="191919"/>
                      </a:solidFill>
                      <a:latin typeface="Raleway"/>
                      <a:ea typeface="Raleway"/>
                      <a:cs typeface="Raleway"/>
                      <a:sym typeface="Raleway"/>
                    </a:rPr>
                    <a:t>Delivered top-tier designs for marketing, branding, and web </a:t>
                  </a:r>
                  <a:endParaRPr sz="1000">
                    <a:solidFill>
                      <a:srgbClr val="191919"/>
                    </a:solidFill>
                    <a:latin typeface="Raleway"/>
                    <a:ea typeface="Raleway"/>
                    <a:cs typeface="Raleway"/>
                    <a:sym typeface="Raleway"/>
                  </a:endParaRPr>
                </a:p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000">
                      <a:solidFill>
                        <a:srgbClr val="191919"/>
                      </a:solidFill>
                      <a:latin typeface="Raleway"/>
                      <a:ea typeface="Raleway"/>
                      <a:cs typeface="Raleway"/>
                      <a:sym typeface="Raleway"/>
                    </a:rPr>
                    <a:t>platforms, including 3D assets for product mockups.</a:t>
                  </a:r>
                  <a:endParaRPr sz="1000">
                    <a:solidFill>
                      <a:srgbClr val="191919"/>
                    </a:solidFill>
                    <a:latin typeface="Raleway"/>
                    <a:ea typeface="Raleway"/>
                    <a:cs typeface="Raleway"/>
                    <a:sym typeface="Raleway"/>
                  </a:endParaRPr>
                </a:p>
              </p:txBody>
            </p:sp>
            <p:sp>
              <p:nvSpPr>
                <p:cNvPr id="103" name="Google Shape;103;p13"/>
                <p:cNvSpPr/>
                <p:nvPr/>
              </p:nvSpPr>
              <p:spPr>
                <a:xfrm>
                  <a:off x="2677925" y="5252275"/>
                  <a:ext cx="36900" cy="36900"/>
                </a:xfrm>
                <a:prstGeom prst="ellipse">
                  <a:avLst/>
                </a:prstGeom>
                <a:solidFill>
                  <a:srgbClr val="191919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104" name="Google Shape;104;p13"/>
              <p:cNvGrpSpPr/>
              <p:nvPr/>
            </p:nvGrpSpPr>
            <p:grpSpPr>
              <a:xfrm>
                <a:off x="2677925" y="5572048"/>
                <a:ext cx="4393875" cy="346200"/>
                <a:chOff x="2677925" y="5183848"/>
                <a:chExt cx="4393875" cy="346200"/>
              </a:xfrm>
            </p:grpSpPr>
            <p:sp>
              <p:nvSpPr>
                <p:cNvPr id="105" name="Google Shape;105;p13"/>
                <p:cNvSpPr txBox="1"/>
                <p:nvPr/>
              </p:nvSpPr>
              <p:spPr>
                <a:xfrm>
                  <a:off x="2849600" y="5183848"/>
                  <a:ext cx="4222200" cy="34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000">
                      <a:solidFill>
                        <a:srgbClr val="191919"/>
                      </a:solidFill>
                      <a:latin typeface="Raleway"/>
                      <a:ea typeface="Raleway"/>
                      <a:cs typeface="Raleway"/>
                      <a:sym typeface="Raleway"/>
                    </a:rPr>
                    <a:t>Developed 3D assets in Maya to elevate product visualizations,   </a:t>
                  </a:r>
                  <a:endParaRPr sz="1000">
                    <a:solidFill>
                      <a:srgbClr val="191919"/>
                    </a:solidFill>
                    <a:latin typeface="Raleway"/>
                    <a:ea typeface="Raleway"/>
                    <a:cs typeface="Raleway"/>
                    <a:sym typeface="Raleway"/>
                  </a:endParaRPr>
                </a:p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000">
                      <a:solidFill>
                        <a:srgbClr val="191919"/>
                      </a:solidFill>
                      <a:latin typeface="Raleway"/>
                      <a:ea typeface="Raleway"/>
                      <a:cs typeface="Raleway"/>
                      <a:sym typeface="Raleway"/>
                    </a:rPr>
                    <a:t>incorporating these assets into interactive presentations.</a:t>
                  </a:r>
                  <a:endParaRPr sz="1000">
                    <a:solidFill>
                      <a:srgbClr val="191919"/>
                    </a:solidFill>
                    <a:latin typeface="Raleway"/>
                    <a:ea typeface="Raleway"/>
                    <a:cs typeface="Raleway"/>
                    <a:sym typeface="Raleway"/>
                  </a:endParaRPr>
                </a:p>
              </p:txBody>
            </p:sp>
            <p:sp>
              <p:nvSpPr>
                <p:cNvPr id="106" name="Google Shape;106;p13"/>
                <p:cNvSpPr/>
                <p:nvPr/>
              </p:nvSpPr>
              <p:spPr>
                <a:xfrm>
                  <a:off x="2677925" y="5252275"/>
                  <a:ext cx="36900" cy="36900"/>
                </a:xfrm>
                <a:prstGeom prst="ellipse">
                  <a:avLst/>
                </a:prstGeom>
                <a:solidFill>
                  <a:srgbClr val="191919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</p:grpSp>
      <p:grpSp>
        <p:nvGrpSpPr>
          <p:cNvPr id="107" name="Google Shape;107;p13"/>
          <p:cNvGrpSpPr/>
          <p:nvPr/>
        </p:nvGrpSpPr>
        <p:grpSpPr>
          <a:xfrm>
            <a:off x="297106" y="3935925"/>
            <a:ext cx="1844218" cy="2562825"/>
            <a:chOff x="297106" y="3935925"/>
            <a:chExt cx="1844218" cy="2562825"/>
          </a:xfrm>
        </p:grpSpPr>
        <p:cxnSp>
          <p:nvCxnSpPr>
            <p:cNvPr id="108" name="Google Shape;108;p13"/>
            <p:cNvCxnSpPr/>
            <p:nvPr/>
          </p:nvCxnSpPr>
          <p:spPr>
            <a:xfrm>
              <a:off x="314625" y="3935925"/>
              <a:ext cx="1626000" cy="0"/>
            </a:xfrm>
            <a:prstGeom prst="straightConnector1">
              <a:avLst/>
            </a:prstGeom>
            <a:noFill/>
            <a:ln cap="flat" cmpd="sng" w="19050">
              <a:solidFill>
                <a:srgbClr val="19191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109" name="Google Shape;109;p13"/>
            <p:cNvGrpSpPr/>
            <p:nvPr/>
          </p:nvGrpSpPr>
          <p:grpSpPr>
            <a:xfrm>
              <a:off x="297106" y="4200751"/>
              <a:ext cx="1844218" cy="2297999"/>
              <a:chOff x="297106" y="4200751"/>
              <a:chExt cx="1844218" cy="2297999"/>
            </a:xfrm>
          </p:grpSpPr>
          <p:sp>
            <p:nvSpPr>
              <p:cNvPr id="110" name="Google Shape;110;p13"/>
              <p:cNvSpPr txBox="1"/>
              <p:nvPr/>
            </p:nvSpPr>
            <p:spPr>
              <a:xfrm>
                <a:off x="297106" y="4200751"/>
                <a:ext cx="1626000" cy="231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500">
                    <a:solidFill>
                      <a:schemeClr val="dk1"/>
                    </a:solidFill>
                    <a:latin typeface="Raleway"/>
                    <a:ea typeface="Raleway"/>
                    <a:cs typeface="Raleway"/>
                    <a:sym typeface="Raleway"/>
                  </a:rPr>
                  <a:t>EDUCATION</a:t>
                </a:r>
                <a:endParaRPr b="1" sz="1500">
                  <a:solidFill>
                    <a:schemeClr val="dk1"/>
                  </a:solidFill>
                  <a:latin typeface="Raleway"/>
                  <a:ea typeface="Raleway"/>
                  <a:cs typeface="Raleway"/>
                  <a:sym typeface="Raleway"/>
                </a:endParaRPr>
              </a:p>
            </p:txBody>
          </p:sp>
          <p:sp>
            <p:nvSpPr>
              <p:cNvPr id="111" name="Google Shape;111;p13"/>
              <p:cNvSpPr txBox="1"/>
              <p:nvPr/>
            </p:nvSpPr>
            <p:spPr>
              <a:xfrm>
                <a:off x="314624" y="4610950"/>
                <a:ext cx="1826700" cy="538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rgbClr val="191919"/>
                    </a:solidFill>
                    <a:latin typeface="Raleway"/>
                    <a:ea typeface="Raleway"/>
                    <a:cs typeface="Raleway"/>
                    <a:sym typeface="Raleway"/>
                  </a:rPr>
                  <a:t>3D Art Course</a:t>
                </a:r>
                <a:endParaRPr sz="1000">
                  <a:solidFill>
                    <a:srgbClr val="191919"/>
                  </a:solidFill>
                  <a:latin typeface="Raleway"/>
                  <a:ea typeface="Raleway"/>
                  <a:cs typeface="Raleway"/>
                  <a:sym typeface="Raleway"/>
                </a:endParaRPr>
              </a:p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rgbClr val="191919"/>
                    </a:solidFill>
                    <a:latin typeface="Raleway"/>
                    <a:ea typeface="Raleway"/>
                    <a:cs typeface="Raleway"/>
                    <a:sym typeface="Raleway"/>
                  </a:rPr>
                  <a:t>CG Spectrum – September 2022 to April 2023</a:t>
                </a:r>
                <a:endParaRPr sz="1000">
                  <a:solidFill>
                    <a:srgbClr val="191919"/>
                  </a:solidFill>
                  <a:latin typeface="Raleway"/>
                  <a:ea typeface="Raleway"/>
                  <a:cs typeface="Raleway"/>
                  <a:sym typeface="Raleway"/>
                </a:endParaRPr>
              </a:p>
            </p:txBody>
          </p:sp>
          <p:sp>
            <p:nvSpPr>
              <p:cNvPr id="112" name="Google Shape;112;p13"/>
              <p:cNvSpPr txBox="1"/>
              <p:nvPr/>
            </p:nvSpPr>
            <p:spPr>
              <a:xfrm>
                <a:off x="314624" y="5575350"/>
                <a:ext cx="1826700" cy="923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solidFill>
                      <a:srgbClr val="191919"/>
                    </a:solidFill>
                    <a:latin typeface="Raleway"/>
                    <a:ea typeface="Raleway"/>
                    <a:cs typeface="Raleway"/>
                    <a:sym typeface="Raleway"/>
                  </a:rPr>
                  <a:t>Completed comprehensive training in 3D modeling, UV mapping, texturing, game engine workflows, and asset optimization</a:t>
                </a:r>
                <a:endParaRPr sz="1000">
                  <a:solidFill>
                    <a:srgbClr val="191919"/>
                  </a:solidFill>
                  <a:latin typeface="Raleway"/>
                  <a:ea typeface="Raleway"/>
                  <a:cs typeface="Raleway"/>
                  <a:sym typeface="Raleway"/>
                </a:endParaRPr>
              </a:p>
            </p:txBody>
          </p:sp>
        </p:grpSp>
      </p:grpSp>
      <p:cxnSp>
        <p:nvCxnSpPr>
          <p:cNvPr id="113" name="Google Shape;113;p13"/>
          <p:cNvCxnSpPr/>
          <p:nvPr/>
        </p:nvCxnSpPr>
        <p:spPr>
          <a:xfrm>
            <a:off x="314625" y="6762700"/>
            <a:ext cx="1626000" cy="0"/>
          </a:xfrm>
          <a:prstGeom prst="straightConnector1">
            <a:avLst/>
          </a:prstGeom>
          <a:noFill/>
          <a:ln cap="flat" cmpd="sng" w="19050">
            <a:solidFill>
              <a:srgbClr val="191919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14" name="Google Shape;114;p13"/>
          <p:cNvGrpSpPr/>
          <p:nvPr/>
        </p:nvGrpSpPr>
        <p:grpSpPr>
          <a:xfrm>
            <a:off x="297106" y="7043698"/>
            <a:ext cx="1844218" cy="2858351"/>
            <a:chOff x="297106" y="7043698"/>
            <a:chExt cx="1844218" cy="2858351"/>
          </a:xfrm>
        </p:grpSpPr>
        <p:sp>
          <p:nvSpPr>
            <p:cNvPr id="115" name="Google Shape;115;p13"/>
            <p:cNvSpPr txBox="1"/>
            <p:nvPr/>
          </p:nvSpPr>
          <p:spPr>
            <a:xfrm>
              <a:off x="297106" y="7043698"/>
              <a:ext cx="16260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chemeClr val="dk1"/>
                  </a:solidFill>
                  <a:latin typeface="Raleway"/>
                  <a:ea typeface="Raleway"/>
                  <a:cs typeface="Raleway"/>
                  <a:sym typeface="Raleway"/>
                </a:rPr>
                <a:t>SKILLS</a:t>
              </a:r>
              <a:endParaRPr b="1" sz="15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endParaRPr>
            </a:p>
          </p:txBody>
        </p:sp>
        <p:sp>
          <p:nvSpPr>
            <p:cNvPr id="116" name="Google Shape;116;p13"/>
            <p:cNvSpPr txBox="1"/>
            <p:nvPr/>
          </p:nvSpPr>
          <p:spPr>
            <a:xfrm>
              <a:off x="314624" y="7464845"/>
              <a:ext cx="1826700" cy="53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rgbClr val="191919"/>
                  </a:solidFill>
                  <a:latin typeface="Raleway"/>
                  <a:ea typeface="Raleway"/>
                  <a:cs typeface="Raleway"/>
                  <a:sym typeface="Raleway"/>
                </a:rPr>
                <a:t>3D Software:</a:t>
              </a:r>
              <a:r>
                <a:rPr lang="ru" sz="1000">
                  <a:solidFill>
                    <a:srgbClr val="191919"/>
                  </a:solidFill>
                  <a:latin typeface="Raleway"/>
                  <a:ea typeface="Raleway"/>
                  <a:cs typeface="Raleway"/>
                  <a:sym typeface="Raleway"/>
                </a:rPr>
                <a:t> Maya, </a:t>
              </a:r>
              <a:endParaRPr sz="1000">
                <a:solidFill>
                  <a:srgbClr val="191919"/>
                </a:solidFill>
                <a:latin typeface="Raleway"/>
                <a:ea typeface="Raleway"/>
                <a:cs typeface="Raleway"/>
                <a:sym typeface="Raleway"/>
              </a:endParaRPr>
            </a:p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rgbClr val="191919"/>
                  </a:solidFill>
                  <a:latin typeface="Raleway"/>
                  <a:ea typeface="Raleway"/>
                  <a:cs typeface="Raleway"/>
                  <a:sym typeface="Raleway"/>
                </a:rPr>
                <a:t>RizomUV, Substance </a:t>
              </a:r>
              <a:endParaRPr sz="1000">
                <a:solidFill>
                  <a:srgbClr val="191919"/>
                </a:solidFill>
                <a:latin typeface="Raleway"/>
                <a:ea typeface="Raleway"/>
                <a:cs typeface="Raleway"/>
                <a:sym typeface="Raleway"/>
              </a:endParaRPr>
            </a:p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rgbClr val="191919"/>
                  </a:solidFill>
                  <a:latin typeface="Raleway"/>
                  <a:ea typeface="Raleway"/>
                  <a:cs typeface="Raleway"/>
                  <a:sym typeface="Raleway"/>
                </a:rPr>
                <a:t>Painter</a:t>
              </a:r>
              <a:endParaRPr sz="1000">
                <a:solidFill>
                  <a:srgbClr val="191919"/>
                </a:solidFill>
                <a:latin typeface="Raleway"/>
                <a:ea typeface="Raleway"/>
                <a:cs typeface="Raleway"/>
                <a:sym typeface="Raleway"/>
              </a:endParaRPr>
            </a:p>
          </p:txBody>
        </p:sp>
        <p:sp>
          <p:nvSpPr>
            <p:cNvPr id="117" name="Google Shape;117;p13"/>
            <p:cNvSpPr txBox="1"/>
            <p:nvPr/>
          </p:nvSpPr>
          <p:spPr>
            <a:xfrm>
              <a:off x="314624" y="8226046"/>
              <a:ext cx="1826700" cy="53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rgbClr val="191919"/>
                  </a:solidFill>
                  <a:latin typeface="Raleway"/>
                  <a:ea typeface="Raleway"/>
                  <a:cs typeface="Raleway"/>
                  <a:sym typeface="Raleway"/>
                </a:rPr>
                <a:t>Texturing &amp; Materials:</a:t>
              </a:r>
              <a:r>
                <a:rPr lang="ru" sz="1000">
                  <a:solidFill>
                    <a:srgbClr val="191919"/>
                  </a:solidFill>
                  <a:latin typeface="Raleway Medium"/>
                  <a:ea typeface="Raleway Medium"/>
                  <a:cs typeface="Raleway Medium"/>
                  <a:sym typeface="Raleway Medium"/>
                </a:rPr>
                <a:t> </a:t>
              </a:r>
              <a:r>
                <a:rPr lang="ru" sz="1000">
                  <a:solidFill>
                    <a:srgbClr val="191919"/>
                  </a:solidFill>
                  <a:latin typeface="Raleway"/>
                  <a:ea typeface="Raleway"/>
                  <a:cs typeface="Raleway"/>
                  <a:sym typeface="Raleway"/>
                </a:rPr>
                <a:t>Substance Painter, </a:t>
              </a:r>
              <a:endParaRPr sz="1000">
                <a:solidFill>
                  <a:srgbClr val="191919"/>
                </a:solidFill>
                <a:latin typeface="Raleway"/>
                <a:ea typeface="Raleway"/>
                <a:cs typeface="Raleway"/>
                <a:sym typeface="Raleway"/>
              </a:endParaRPr>
            </a:p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rgbClr val="191919"/>
                  </a:solidFill>
                  <a:latin typeface="Raleway"/>
                  <a:ea typeface="Raleway"/>
                  <a:cs typeface="Raleway"/>
                  <a:sym typeface="Raleway"/>
                </a:rPr>
                <a:t>Photoshop</a:t>
              </a:r>
              <a:endParaRPr sz="1000">
                <a:solidFill>
                  <a:srgbClr val="191919"/>
                </a:solidFill>
                <a:latin typeface="Raleway"/>
                <a:ea typeface="Raleway"/>
                <a:cs typeface="Raleway"/>
                <a:sym typeface="Raleway"/>
              </a:endParaRPr>
            </a:p>
          </p:txBody>
        </p:sp>
        <p:sp>
          <p:nvSpPr>
            <p:cNvPr id="118" name="Google Shape;118;p13"/>
            <p:cNvSpPr txBox="1"/>
            <p:nvPr/>
          </p:nvSpPr>
          <p:spPr>
            <a:xfrm>
              <a:off x="314624" y="8987248"/>
              <a:ext cx="18267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rgbClr val="191919"/>
                  </a:solidFill>
                  <a:latin typeface="Raleway"/>
                  <a:ea typeface="Raleway"/>
                  <a:cs typeface="Raleway"/>
                  <a:sym typeface="Raleway"/>
                </a:rPr>
                <a:t>Rendering:</a:t>
              </a:r>
              <a:r>
                <a:rPr lang="ru" sz="1000">
                  <a:solidFill>
                    <a:srgbClr val="191919"/>
                  </a:solidFill>
                  <a:latin typeface="Raleway Medium"/>
                  <a:ea typeface="Raleway Medium"/>
                  <a:cs typeface="Raleway Medium"/>
                  <a:sym typeface="Raleway Medium"/>
                </a:rPr>
                <a:t> </a:t>
              </a:r>
              <a:r>
                <a:rPr lang="ru" sz="1000">
                  <a:solidFill>
                    <a:srgbClr val="191919"/>
                  </a:solidFill>
                  <a:latin typeface="Raleway"/>
                  <a:ea typeface="Raleway"/>
                  <a:cs typeface="Raleway"/>
                  <a:sym typeface="Raleway"/>
                </a:rPr>
                <a:t>Marmoset </a:t>
              </a:r>
              <a:endParaRPr sz="1000">
                <a:solidFill>
                  <a:srgbClr val="191919"/>
                </a:solidFill>
                <a:latin typeface="Raleway"/>
                <a:ea typeface="Raleway"/>
                <a:cs typeface="Raleway"/>
                <a:sym typeface="Raleway"/>
              </a:endParaRPr>
            </a:p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rgbClr val="191919"/>
                  </a:solidFill>
                  <a:latin typeface="Raleway"/>
                  <a:ea typeface="Raleway"/>
                  <a:cs typeface="Raleway"/>
                  <a:sym typeface="Raleway"/>
                </a:rPr>
                <a:t>Toolbag, Unreal Engine</a:t>
              </a:r>
              <a:endParaRPr sz="1000">
                <a:solidFill>
                  <a:srgbClr val="191919"/>
                </a:solidFill>
                <a:latin typeface="Raleway"/>
                <a:ea typeface="Raleway"/>
                <a:cs typeface="Raleway"/>
                <a:sym typeface="Raleway"/>
              </a:endParaRPr>
            </a:p>
          </p:txBody>
        </p:sp>
        <p:sp>
          <p:nvSpPr>
            <p:cNvPr id="119" name="Google Shape;119;p13"/>
            <p:cNvSpPr txBox="1"/>
            <p:nvPr/>
          </p:nvSpPr>
          <p:spPr>
            <a:xfrm>
              <a:off x="314624" y="9555849"/>
              <a:ext cx="18267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rgbClr val="191919"/>
                  </a:solidFill>
                  <a:latin typeface="Raleway"/>
                  <a:ea typeface="Raleway"/>
                  <a:cs typeface="Raleway"/>
                  <a:sym typeface="Raleway"/>
                </a:rPr>
                <a:t>Languages:</a:t>
              </a:r>
              <a:r>
                <a:rPr lang="ru" sz="1000">
                  <a:solidFill>
                    <a:srgbClr val="191919"/>
                  </a:solidFill>
                  <a:latin typeface="Raleway Medium"/>
                  <a:ea typeface="Raleway Medium"/>
                  <a:cs typeface="Raleway Medium"/>
                  <a:sym typeface="Raleway Medium"/>
                </a:rPr>
                <a:t> </a:t>
              </a:r>
              <a:r>
                <a:rPr lang="ru" sz="1000">
                  <a:solidFill>
                    <a:srgbClr val="191919"/>
                  </a:solidFill>
                  <a:latin typeface="Raleway"/>
                  <a:ea typeface="Raleway"/>
                  <a:cs typeface="Raleway"/>
                  <a:sym typeface="Raleway"/>
                </a:rPr>
                <a:t>Fluent in English, Intermediate in Spanish</a:t>
              </a:r>
              <a:endParaRPr sz="1000">
                <a:solidFill>
                  <a:srgbClr val="191919"/>
                </a:solidFill>
                <a:latin typeface="Raleway"/>
                <a:ea typeface="Raleway"/>
                <a:cs typeface="Raleway"/>
                <a:sym typeface="Raleway"/>
              </a:endParaRPr>
            </a:p>
          </p:txBody>
        </p:sp>
      </p:grpSp>
      <p:cxnSp>
        <p:nvCxnSpPr>
          <p:cNvPr id="120" name="Google Shape;120;p13"/>
          <p:cNvCxnSpPr/>
          <p:nvPr/>
        </p:nvCxnSpPr>
        <p:spPr>
          <a:xfrm>
            <a:off x="2672625" y="8104375"/>
            <a:ext cx="4437900" cy="0"/>
          </a:xfrm>
          <a:prstGeom prst="straightConnector1">
            <a:avLst/>
          </a:prstGeom>
          <a:noFill/>
          <a:ln cap="flat" cmpd="sng" w="19050">
            <a:solidFill>
              <a:srgbClr val="19191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1" name="Google Shape;121;p13"/>
          <p:cNvSpPr txBox="1"/>
          <p:nvPr/>
        </p:nvSpPr>
        <p:spPr>
          <a:xfrm>
            <a:off x="2663322" y="8349449"/>
            <a:ext cx="16260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PROJECTS</a:t>
            </a:r>
            <a:endParaRPr b="1" sz="15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2" name="Google Shape;122;p13"/>
          <p:cNvSpPr txBox="1"/>
          <p:nvPr/>
        </p:nvSpPr>
        <p:spPr>
          <a:xfrm>
            <a:off x="2663325" y="8783825"/>
            <a:ext cx="30036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000">
                <a:solidFill>
                  <a:srgbClr val="191919"/>
                </a:solidFill>
                <a:latin typeface="Raleway"/>
                <a:ea typeface="Raleway"/>
                <a:cs typeface="Raleway"/>
                <a:sym typeface="Raleway"/>
              </a:rPr>
              <a:t>"Kyoto Memories"</a:t>
            </a:r>
            <a:r>
              <a:rPr lang="ru" sz="1000">
                <a:solidFill>
                  <a:srgbClr val="191919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 </a:t>
            </a:r>
            <a:r>
              <a:rPr lang="ru" sz="1000">
                <a:solidFill>
                  <a:srgbClr val="191919"/>
                </a:solidFill>
                <a:latin typeface="Raleway"/>
                <a:ea typeface="Raleway"/>
                <a:cs typeface="Raleway"/>
                <a:sym typeface="Raleway"/>
              </a:rPr>
              <a:t>– March 2024</a:t>
            </a:r>
            <a:endParaRPr sz="1000">
              <a:solidFill>
                <a:srgbClr val="191919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grpSp>
        <p:nvGrpSpPr>
          <p:cNvPr id="123" name="Google Shape;123;p13"/>
          <p:cNvGrpSpPr/>
          <p:nvPr/>
        </p:nvGrpSpPr>
        <p:grpSpPr>
          <a:xfrm>
            <a:off x="2675288" y="9169683"/>
            <a:ext cx="4393875" cy="346200"/>
            <a:chOff x="2677925" y="5183848"/>
            <a:chExt cx="4393875" cy="346200"/>
          </a:xfrm>
        </p:grpSpPr>
        <p:sp>
          <p:nvSpPr>
            <p:cNvPr id="124" name="Google Shape;124;p13"/>
            <p:cNvSpPr txBox="1"/>
            <p:nvPr/>
          </p:nvSpPr>
          <p:spPr>
            <a:xfrm>
              <a:off x="2849600" y="5183848"/>
              <a:ext cx="42222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rgbClr val="191919"/>
                  </a:solidFill>
                  <a:latin typeface="Raleway"/>
                  <a:ea typeface="Raleway"/>
                  <a:cs typeface="Raleway"/>
                  <a:sym typeface="Raleway"/>
                </a:rPr>
                <a:t>Designed and modeled a detailed game environment inspired by </a:t>
              </a:r>
              <a:endParaRPr sz="1000">
                <a:solidFill>
                  <a:srgbClr val="191919"/>
                </a:solidFill>
                <a:latin typeface="Raleway"/>
                <a:ea typeface="Raleway"/>
                <a:cs typeface="Raleway"/>
                <a:sym typeface="Raleway"/>
              </a:endParaRPr>
            </a:p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rgbClr val="191919"/>
                  </a:solidFill>
                  <a:latin typeface="Raleway"/>
                  <a:ea typeface="Raleway"/>
                  <a:cs typeface="Raleway"/>
                  <a:sym typeface="Raleway"/>
                </a:rPr>
                <a:t>the historic streets of Kyoto, Japan.</a:t>
              </a:r>
              <a:endParaRPr sz="1000">
                <a:solidFill>
                  <a:srgbClr val="191919"/>
                </a:solidFill>
                <a:latin typeface="Raleway"/>
                <a:ea typeface="Raleway"/>
                <a:cs typeface="Raleway"/>
                <a:sym typeface="Raleway"/>
              </a:endParaRPr>
            </a:p>
          </p:txBody>
        </p:sp>
        <p:sp>
          <p:nvSpPr>
            <p:cNvPr id="125" name="Google Shape;125;p13"/>
            <p:cNvSpPr/>
            <p:nvPr/>
          </p:nvSpPr>
          <p:spPr>
            <a:xfrm>
              <a:off x="2677925" y="5252275"/>
              <a:ext cx="36900" cy="36900"/>
            </a:xfrm>
            <a:prstGeom prst="ellipse">
              <a:avLst/>
            </a:prstGeom>
            <a:solidFill>
              <a:srgbClr val="19191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26" name="Google Shape;126;p13"/>
          <p:cNvGrpSpPr/>
          <p:nvPr/>
        </p:nvGrpSpPr>
        <p:grpSpPr>
          <a:xfrm>
            <a:off x="2675288" y="9555508"/>
            <a:ext cx="4393875" cy="346200"/>
            <a:chOff x="2677925" y="5183848"/>
            <a:chExt cx="4393875" cy="346200"/>
          </a:xfrm>
        </p:grpSpPr>
        <p:sp>
          <p:nvSpPr>
            <p:cNvPr id="127" name="Google Shape;127;p13"/>
            <p:cNvSpPr txBox="1"/>
            <p:nvPr/>
          </p:nvSpPr>
          <p:spPr>
            <a:xfrm>
              <a:off x="2849600" y="5183848"/>
              <a:ext cx="42222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rgbClr val="191919"/>
                  </a:solidFill>
                  <a:latin typeface="Raleway"/>
                  <a:ea typeface="Raleway"/>
                  <a:cs typeface="Raleway"/>
                  <a:sym typeface="Raleway"/>
                </a:rPr>
                <a:t>Used Maya and Substance Painter to create assets with accurate </a:t>
              </a:r>
              <a:endParaRPr sz="1000">
                <a:solidFill>
                  <a:srgbClr val="191919"/>
                </a:solidFill>
                <a:latin typeface="Raleway"/>
                <a:ea typeface="Raleway"/>
                <a:cs typeface="Raleway"/>
                <a:sym typeface="Raleway"/>
              </a:endParaRPr>
            </a:p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rgbClr val="191919"/>
                  </a:solidFill>
                  <a:latin typeface="Raleway"/>
                  <a:ea typeface="Raleway"/>
                  <a:cs typeface="Raleway"/>
                  <a:sym typeface="Raleway"/>
                </a:rPr>
                <a:t>textures, and implemented them into Unreal Engine.</a:t>
              </a:r>
              <a:endParaRPr sz="1000">
                <a:solidFill>
                  <a:srgbClr val="191919"/>
                </a:solidFill>
                <a:latin typeface="Raleway"/>
                <a:ea typeface="Raleway"/>
                <a:cs typeface="Raleway"/>
                <a:sym typeface="Raleway"/>
              </a:endParaRPr>
            </a:p>
          </p:txBody>
        </p:sp>
        <p:sp>
          <p:nvSpPr>
            <p:cNvPr id="128" name="Google Shape;128;p13"/>
            <p:cNvSpPr/>
            <p:nvPr/>
          </p:nvSpPr>
          <p:spPr>
            <a:xfrm>
              <a:off x="2677925" y="5252275"/>
              <a:ext cx="36900" cy="36900"/>
            </a:xfrm>
            <a:prstGeom prst="ellipse">
              <a:avLst/>
            </a:prstGeom>
            <a:solidFill>
              <a:srgbClr val="19191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29" name="Google Shape;129;p13"/>
          <p:cNvGrpSpPr/>
          <p:nvPr/>
        </p:nvGrpSpPr>
        <p:grpSpPr>
          <a:xfrm>
            <a:off x="2675288" y="9941333"/>
            <a:ext cx="4393875" cy="153900"/>
            <a:chOff x="2677925" y="5183848"/>
            <a:chExt cx="4393875" cy="153900"/>
          </a:xfrm>
        </p:grpSpPr>
        <p:sp>
          <p:nvSpPr>
            <p:cNvPr id="130" name="Google Shape;130;p13"/>
            <p:cNvSpPr txBox="1"/>
            <p:nvPr/>
          </p:nvSpPr>
          <p:spPr>
            <a:xfrm>
              <a:off x="2849600" y="5183848"/>
              <a:ext cx="4222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l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rgbClr val="191919"/>
                  </a:solidFill>
                  <a:latin typeface="Raleway"/>
                  <a:ea typeface="Raleway"/>
                  <a:cs typeface="Raleway"/>
                  <a:sym typeface="Raleway"/>
                </a:rPr>
                <a:t>Focused on conveying atmosphere through work with materials.</a:t>
              </a:r>
              <a:endParaRPr sz="1000">
                <a:solidFill>
                  <a:srgbClr val="191919"/>
                </a:solidFill>
                <a:latin typeface="Raleway"/>
                <a:ea typeface="Raleway"/>
                <a:cs typeface="Raleway"/>
                <a:sym typeface="Raleway"/>
              </a:endParaRPr>
            </a:p>
          </p:txBody>
        </p:sp>
        <p:sp>
          <p:nvSpPr>
            <p:cNvPr id="131" name="Google Shape;131;p13"/>
            <p:cNvSpPr/>
            <p:nvPr/>
          </p:nvSpPr>
          <p:spPr>
            <a:xfrm>
              <a:off x="2677925" y="5252275"/>
              <a:ext cx="36900" cy="36900"/>
            </a:xfrm>
            <a:prstGeom prst="ellipse">
              <a:avLst/>
            </a:prstGeom>
            <a:solidFill>
              <a:srgbClr val="19191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32" name="Google Shape;132;p13"/>
          <p:cNvGrpSpPr/>
          <p:nvPr/>
        </p:nvGrpSpPr>
        <p:grpSpPr>
          <a:xfrm>
            <a:off x="2268375" y="468925"/>
            <a:ext cx="76500" cy="9788700"/>
            <a:chOff x="2268375" y="468925"/>
            <a:chExt cx="76500" cy="9788700"/>
          </a:xfrm>
        </p:grpSpPr>
        <p:cxnSp>
          <p:nvCxnSpPr>
            <p:cNvPr id="133" name="Google Shape;133;p13"/>
            <p:cNvCxnSpPr/>
            <p:nvPr/>
          </p:nvCxnSpPr>
          <p:spPr>
            <a:xfrm>
              <a:off x="2306625" y="468925"/>
              <a:ext cx="0" cy="9788700"/>
            </a:xfrm>
            <a:prstGeom prst="straightConnector1">
              <a:avLst/>
            </a:prstGeom>
            <a:noFill/>
            <a:ln cap="flat" cmpd="sng" w="19050">
              <a:solidFill>
                <a:srgbClr val="19191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34" name="Google Shape;134;p13"/>
            <p:cNvSpPr/>
            <p:nvPr/>
          </p:nvSpPr>
          <p:spPr>
            <a:xfrm>
              <a:off x="2268375" y="1953250"/>
              <a:ext cx="76500" cy="76500"/>
            </a:xfrm>
            <a:prstGeom prst="ellipse">
              <a:avLst/>
            </a:prstGeom>
            <a:solidFill>
              <a:srgbClr val="19191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13"/>
            <p:cNvSpPr/>
            <p:nvPr/>
          </p:nvSpPr>
          <p:spPr>
            <a:xfrm>
              <a:off x="2268375" y="4278000"/>
              <a:ext cx="76500" cy="76500"/>
            </a:xfrm>
            <a:prstGeom prst="ellipse">
              <a:avLst/>
            </a:prstGeom>
            <a:solidFill>
              <a:srgbClr val="19191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13"/>
            <p:cNvSpPr/>
            <p:nvPr/>
          </p:nvSpPr>
          <p:spPr>
            <a:xfrm>
              <a:off x="2268375" y="8426700"/>
              <a:ext cx="76500" cy="76500"/>
            </a:xfrm>
            <a:prstGeom prst="ellipse">
              <a:avLst/>
            </a:prstGeom>
            <a:solidFill>
              <a:srgbClr val="19191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