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Arim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83">
          <p15:clr>
            <a:srgbClr val="9AA0A6"/>
          </p15:clr>
        </p15:guide>
        <p15:guide id="4" orient="horz" pos="680">
          <p15:clr>
            <a:srgbClr val="9AA0A6"/>
          </p15:clr>
        </p15:guide>
        <p15:guide id="5" orient="horz" pos="283">
          <p15:clr>
            <a:srgbClr val="9AA0A6"/>
          </p15:clr>
        </p15:guide>
        <p15:guide id="6" pos="4479">
          <p15:clr>
            <a:srgbClr val="9AA0A6"/>
          </p15:clr>
        </p15:guide>
        <p15:guide id="7" pos="510">
          <p15:clr>
            <a:srgbClr val="9AA0A6"/>
          </p15:clr>
        </p15:guide>
        <p15:guide id="8" orient="horz" pos="6350">
          <p15:clr>
            <a:srgbClr val="9AA0A6"/>
          </p15:clr>
        </p15:guide>
        <p15:guide id="9" pos="374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83"/>
        <p:guide pos="680" orient="horz"/>
        <p:guide pos="283" orient="horz"/>
        <p:guide pos="4479"/>
        <p:guide pos="510"/>
        <p:guide pos="6350" orient="horz"/>
        <p:guide pos="374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mo-boldItalic.fntdata"/><Relationship Id="rId10" Type="http://schemas.openxmlformats.org/officeDocument/2006/relationships/font" Target="fonts/Arimo-italic.fntdata"/><Relationship Id="rId9" Type="http://schemas.openxmlformats.org/officeDocument/2006/relationships/font" Target="fonts/Arim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06d30748c3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06d30748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2600" y="381600"/>
            <a:ext cx="3347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latin typeface="Arimo"/>
                <a:ea typeface="Arimo"/>
                <a:cs typeface="Arimo"/>
                <a:sym typeface="Arimo"/>
              </a:rPr>
              <a:t>Template for</a:t>
            </a:r>
            <a:endParaRPr b="1" sz="2400">
              <a:latin typeface="Arimo"/>
              <a:ea typeface="Arimo"/>
              <a:cs typeface="Arimo"/>
              <a:sym typeface="Arim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latin typeface="Arimo"/>
                <a:ea typeface="Arimo"/>
                <a:cs typeface="Arimo"/>
                <a:sym typeface="Arimo"/>
              </a:rPr>
              <a:t>Survey Questions</a:t>
            </a:r>
            <a:endParaRPr b="1" sz="2400"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7575" y="450000"/>
            <a:ext cx="3172425" cy="63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453600" y="1328400"/>
            <a:ext cx="6656400" cy="2224800"/>
            <a:chOff x="453600" y="1328400"/>
            <a:chExt cx="6656400" cy="22248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54200" y="1328400"/>
              <a:ext cx="5043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1. During your most recent purchase, how did you contact us?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453600" y="1806900"/>
              <a:ext cx="2283600" cy="210000"/>
              <a:chOff x="453600" y="1806900"/>
              <a:chExt cx="2283600" cy="2100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In Person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60" name="Google Shape;60;p13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61" name="Google Shape;61;p13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62" name="Google Shape;62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3" name="Google Shape;63;p13"/>
            <p:cNvGrpSpPr/>
            <p:nvPr/>
          </p:nvGrpSpPr>
          <p:grpSpPr>
            <a:xfrm>
              <a:off x="453600" y="2117400"/>
              <a:ext cx="2283600" cy="184800"/>
              <a:chOff x="453600" y="1832100"/>
              <a:chExt cx="2283600" cy="18480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By Telephone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453600" y="2402700"/>
              <a:ext cx="2283600" cy="184800"/>
              <a:chOff x="453600" y="1832100"/>
              <a:chExt cx="2283600" cy="18480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Via Internet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453600" y="2688000"/>
              <a:ext cx="2283600" cy="184800"/>
              <a:chOff x="453600" y="1832100"/>
              <a:chExt cx="2283600" cy="184800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Through a dealer or retailer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453600" y="2973300"/>
              <a:ext cx="2283600" cy="184800"/>
              <a:chOff x="453600" y="1832100"/>
              <a:chExt cx="2283600" cy="18480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Other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5" name="Google Shape;75;p13"/>
            <p:cNvSpPr/>
            <p:nvPr/>
          </p:nvSpPr>
          <p:spPr>
            <a:xfrm>
              <a:off x="810000" y="3232500"/>
              <a:ext cx="6300000" cy="3207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3360000" dist="19050">
                <a:srgbClr val="C6C6C6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453600" y="3996000"/>
            <a:ext cx="5044200" cy="1829700"/>
            <a:chOff x="453600" y="1328400"/>
            <a:chExt cx="5044200" cy="18297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454200" y="1328400"/>
              <a:ext cx="5043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2. I found suitable information to help me with my query.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453600" y="1806900"/>
              <a:ext cx="2283600" cy="210000"/>
              <a:chOff x="453600" y="1806900"/>
              <a:chExt cx="2283600" cy="2100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Strongly Disagree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2" name="Google Shape;82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83" name="Google Shape;83;p13"/>
            <p:cNvGrpSpPr/>
            <p:nvPr/>
          </p:nvGrpSpPr>
          <p:grpSpPr>
            <a:xfrm>
              <a:off x="453600" y="2117400"/>
              <a:ext cx="2283600" cy="184800"/>
              <a:chOff x="453600" y="1832100"/>
              <a:chExt cx="2283600" cy="1848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Disagree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453600" y="2402700"/>
              <a:ext cx="2283600" cy="184800"/>
              <a:chOff x="453600" y="1832100"/>
              <a:chExt cx="2283600" cy="1848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Neutral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453600" y="2688000"/>
              <a:ext cx="2283600" cy="184800"/>
              <a:chOff x="453600" y="1832100"/>
              <a:chExt cx="2283600" cy="18480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Agree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453600" y="2973300"/>
              <a:ext cx="2283600" cy="184800"/>
              <a:chOff x="453600" y="1832100"/>
              <a:chExt cx="2283600" cy="1848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Strongly Agree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5" name="Google Shape;95;p13"/>
          <p:cNvGrpSpPr/>
          <p:nvPr/>
        </p:nvGrpSpPr>
        <p:grpSpPr>
          <a:xfrm>
            <a:off x="453600" y="6268500"/>
            <a:ext cx="5044200" cy="1829700"/>
            <a:chOff x="453600" y="1328400"/>
            <a:chExt cx="5044200" cy="18297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454200" y="1328400"/>
              <a:ext cx="5043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3. How quickly did you get through to a sales person?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453600" y="1806900"/>
              <a:ext cx="2283600" cy="210000"/>
              <a:chOff x="453600" y="1806900"/>
              <a:chExt cx="2283600" cy="2100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Immediately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99" name="Google Shape;99;p13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01" name="Google Shape;101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02" name="Google Shape;102;p13"/>
            <p:cNvGrpSpPr/>
            <p:nvPr/>
          </p:nvGrpSpPr>
          <p:grpSpPr>
            <a:xfrm>
              <a:off x="453600" y="2117400"/>
              <a:ext cx="2283600" cy="184800"/>
              <a:chOff x="453600" y="1832100"/>
              <a:chExt cx="2283600" cy="1848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Within 5 Minutes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453600" y="2402700"/>
              <a:ext cx="2283600" cy="184800"/>
              <a:chOff x="453600" y="1832100"/>
              <a:chExt cx="2283600" cy="18480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5-10 Minutes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453600" y="2688000"/>
              <a:ext cx="2283600" cy="184800"/>
              <a:chOff x="453600" y="1832100"/>
              <a:chExt cx="2283600" cy="184800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10-20 Minutes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453600" y="2973300"/>
              <a:ext cx="2283600" cy="184800"/>
              <a:chOff x="453600" y="1832100"/>
              <a:chExt cx="2283600" cy="1848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Strongly Agree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4" name="Google Shape;114;p13"/>
          <p:cNvGrpSpPr/>
          <p:nvPr/>
        </p:nvGrpSpPr>
        <p:grpSpPr>
          <a:xfrm>
            <a:off x="453600" y="8541000"/>
            <a:ext cx="5044200" cy="1544400"/>
            <a:chOff x="453600" y="1328400"/>
            <a:chExt cx="5044200" cy="15444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454200" y="1328400"/>
              <a:ext cx="5043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4. Do you think we... (Select all that apply)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116" name="Google Shape;116;p13"/>
            <p:cNvGrpSpPr/>
            <p:nvPr/>
          </p:nvGrpSpPr>
          <p:grpSpPr>
            <a:xfrm>
              <a:off x="453600" y="1806900"/>
              <a:ext cx="2727000" cy="210000"/>
              <a:chOff x="453600" y="1806900"/>
              <a:chExt cx="2727000" cy="2100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810000" y="1841400"/>
                <a:ext cx="237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Quickly identified the problem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118" name="Google Shape;118;p13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119" name="Google Shape;119;p13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20" name="Google Shape;120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21" name="Google Shape;121;p13"/>
            <p:cNvGrpSpPr/>
            <p:nvPr/>
          </p:nvGrpSpPr>
          <p:grpSpPr>
            <a:xfrm>
              <a:off x="453600" y="2117400"/>
              <a:ext cx="3180600" cy="184800"/>
              <a:chOff x="453600" y="1832100"/>
              <a:chExt cx="3180600" cy="184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810000" y="1841400"/>
                <a:ext cx="282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Handle the query professionally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53600" y="2402700"/>
              <a:ext cx="4352400" cy="184800"/>
              <a:chOff x="453600" y="1832100"/>
              <a:chExt cx="4352400" cy="1848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810000" y="1841400"/>
                <a:ext cx="399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Help you understand the cause and how to solve the problem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453600" y="2688000"/>
              <a:ext cx="4352400" cy="184800"/>
              <a:chOff x="453600" y="1832100"/>
              <a:chExt cx="4352400" cy="1848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810000" y="1841400"/>
                <a:ext cx="399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Appear knowledgeable and competent about the subject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130" name="Google Shape;13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0000" y="7654582"/>
            <a:ext cx="1170000" cy="3046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7575" y="450000"/>
            <a:ext cx="3172425" cy="63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6" name="Google Shape;136;p14"/>
          <p:cNvGrpSpPr/>
          <p:nvPr/>
        </p:nvGrpSpPr>
        <p:grpSpPr>
          <a:xfrm>
            <a:off x="453600" y="2967300"/>
            <a:ext cx="6013800" cy="1544400"/>
            <a:chOff x="453600" y="1328400"/>
            <a:chExt cx="6013800" cy="1544400"/>
          </a:xfrm>
        </p:grpSpPr>
        <p:sp>
          <p:nvSpPr>
            <p:cNvPr id="137" name="Google Shape;137;p14"/>
            <p:cNvSpPr txBox="1"/>
            <p:nvPr/>
          </p:nvSpPr>
          <p:spPr>
            <a:xfrm>
              <a:off x="454200" y="1328400"/>
              <a:ext cx="6013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6. How many times did you contact us before we resolved this issue for you?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138" name="Google Shape;138;p14"/>
            <p:cNvGrpSpPr/>
            <p:nvPr/>
          </p:nvGrpSpPr>
          <p:grpSpPr>
            <a:xfrm>
              <a:off x="453600" y="1806900"/>
              <a:ext cx="2283600" cy="210000"/>
              <a:chOff x="453600" y="1806900"/>
              <a:chExt cx="2283600" cy="210000"/>
            </a:xfrm>
          </p:grpSpPr>
          <p:sp>
            <p:nvSpPr>
              <p:cNvPr id="139" name="Google Shape;139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Once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140" name="Google Shape;140;p14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141" name="Google Shape;141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42" name="Google Shape;142;p14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43" name="Google Shape;143;p14"/>
            <p:cNvGrpSpPr/>
            <p:nvPr/>
          </p:nvGrpSpPr>
          <p:grpSpPr>
            <a:xfrm>
              <a:off x="453600" y="2117400"/>
              <a:ext cx="2283600" cy="184800"/>
              <a:chOff x="453600" y="1832100"/>
              <a:chExt cx="2283600" cy="184800"/>
            </a:xfrm>
          </p:grpSpPr>
          <p:sp>
            <p:nvSpPr>
              <p:cNvPr id="144" name="Google Shape;144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Twice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5" name="Google Shape;145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6" name="Google Shape;146;p14"/>
            <p:cNvGrpSpPr/>
            <p:nvPr/>
          </p:nvGrpSpPr>
          <p:grpSpPr>
            <a:xfrm>
              <a:off x="453600" y="2402700"/>
              <a:ext cx="2283600" cy="184800"/>
              <a:chOff x="453600" y="1832100"/>
              <a:chExt cx="2283600" cy="184800"/>
            </a:xfrm>
          </p:grpSpPr>
          <p:sp>
            <p:nvSpPr>
              <p:cNvPr id="147" name="Google Shape;147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Three Times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8" name="Google Shape;148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14"/>
            <p:cNvGrpSpPr/>
            <p:nvPr/>
          </p:nvGrpSpPr>
          <p:grpSpPr>
            <a:xfrm>
              <a:off x="453600" y="2688000"/>
              <a:ext cx="2283600" cy="184800"/>
              <a:chOff x="453600" y="1832100"/>
              <a:chExt cx="2283600" cy="184800"/>
            </a:xfrm>
          </p:grpSpPr>
          <p:sp>
            <p:nvSpPr>
              <p:cNvPr id="150" name="Google Shape;150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More than Three Times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1" name="Google Shape;151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2" name="Google Shape;152;p14"/>
          <p:cNvGrpSpPr/>
          <p:nvPr/>
        </p:nvGrpSpPr>
        <p:grpSpPr>
          <a:xfrm>
            <a:off x="453600" y="4969050"/>
            <a:ext cx="6366300" cy="2048775"/>
            <a:chOff x="453600" y="1109325"/>
            <a:chExt cx="6366300" cy="2048775"/>
          </a:xfrm>
        </p:grpSpPr>
        <p:sp>
          <p:nvSpPr>
            <p:cNvPr id="153" name="Google Shape;153;p14"/>
            <p:cNvSpPr txBox="1"/>
            <p:nvPr/>
          </p:nvSpPr>
          <p:spPr>
            <a:xfrm>
              <a:off x="454200" y="1109325"/>
              <a:ext cx="63657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7. Overall, how satisfied are you with the customer service experience that 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you received from us?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154" name="Google Shape;154;p14"/>
            <p:cNvGrpSpPr/>
            <p:nvPr/>
          </p:nvGrpSpPr>
          <p:grpSpPr>
            <a:xfrm>
              <a:off x="453600" y="1806900"/>
              <a:ext cx="2283600" cy="210000"/>
              <a:chOff x="453600" y="1806900"/>
              <a:chExt cx="2283600" cy="210000"/>
            </a:xfrm>
          </p:grpSpPr>
          <p:sp>
            <p:nvSpPr>
              <p:cNvPr id="155" name="Google Shape;155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Very Dissatisfied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grpSp>
            <p:nvGrpSpPr>
              <p:cNvPr id="156" name="Google Shape;156;p14"/>
              <p:cNvGrpSpPr/>
              <p:nvPr/>
            </p:nvGrpSpPr>
            <p:grpSpPr>
              <a:xfrm>
                <a:off x="453600" y="1806900"/>
                <a:ext cx="228209" cy="210000"/>
                <a:chOff x="453600" y="1806900"/>
                <a:chExt cx="228209" cy="210000"/>
              </a:xfrm>
            </p:grpSpPr>
            <p:sp>
              <p:nvSpPr>
                <p:cNvPr id="157" name="Google Shape;157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58" name="Google Shape;158;p14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67700" y="1806900"/>
                  <a:ext cx="214109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59" name="Google Shape;159;p14"/>
            <p:cNvGrpSpPr/>
            <p:nvPr/>
          </p:nvGrpSpPr>
          <p:grpSpPr>
            <a:xfrm>
              <a:off x="453600" y="2117400"/>
              <a:ext cx="2283600" cy="184800"/>
              <a:chOff x="453600" y="1832100"/>
              <a:chExt cx="2283600" cy="184800"/>
            </a:xfrm>
          </p:grpSpPr>
          <p:sp>
            <p:nvSpPr>
              <p:cNvPr id="160" name="Google Shape;160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Somewhat Dissatisfied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1" name="Google Shape;161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2" name="Google Shape;162;p14"/>
            <p:cNvGrpSpPr/>
            <p:nvPr/>
          </p:nvGrpSpPr>
          <p:grpSpPr>
            <a:xfrm>
              <a:off x="453600" y="2402700"/>
              <a:ext cx="2283600" cy="184800"/>
              <a:chOff x="453600" y="1832100"/>
              <a:chExt cx="2283600" cy="184800"/>
            </a:xfrm>
          </p:grpSpPr>
          <p:sp>
            <p:nvSpPr>
              <p:cNvPr id="163" name="Google Shape;163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Neutral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4" name="Google Shape;164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5" name="Google Shape;165;p14"/>
            <p:cNvGrpSpPr/>
            <p:nvPr/>
          </p:nvGrpSpPr>
          <p:grpSpPr>
            <a:xfrm>
              <a:off x="453600" y="2688000"/>
              <a:ext cx="2283600" cy="184800"/>
              <a:chOff x="453600" y="1832100"/>
              <a:chExt cx="2283600" cy="184800"/>
            </a:xfrm>
          </p:grpSpPr>
          <p:sp>
            <p:nvSpPr>
              <p:cNvPr id="166" name="Google Shape;166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Somewhat Satisfied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7" name="Google Shape;167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" name="Google Shape;168;p14"/>
            <p:cNvGrpSpPr/>
            <p:nvPr/>
          </p:nvGrpSpPr>
          <p:grpSpPr>
            <a:xfrm>
              <a:off x="453600" y="2973300"/>
              <a:ext cx="2283600" cy="184800"/>
              <a:chOff x="453600" y="1832100"/>
              <a:chExt cx="2283600" cy="184800"/>
            </a:xfrm>
          </p:grpSpPr>
          <p:sp>
            <p:nvSpPr>
              <p:cNvPr id="169" name="Google Shape;169;p14"/>
              <p:cNvSpPr txBox="1"/>
              <p:nvPr/>
            </p:nvSpPr>
            <p:spPr>
              <a:xfrm>
                <a:off x="810000" y="1841400"/>
                <a:ext cx="192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Arimo"/>
                    <a:ea typeface="Arimo"/>
                    <a:cs typeface="Arimo"/>
                    <a:sym typeface="Arimo"/>
                  </a:rPr>
                  <a:t>Very Satisfied</a:t>
                </a:r>
                <a:endParaRPr sz="1100"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0" name="Google Shape;170;p14"/>
              <p:cNvSpPr/>
              <p:nvPr/>
            </p:nvSpPr>
            <p:spPr>
              <a:xfrm>
                <a:off x="453600" y="1832100"/>
                <a:ext cx="184800" cy="184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3360000" dist="19050">
                  <a:srgbClr val="C6C6C6">
                    <a:alpha val="5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1" name="Google Shape;171;p14"/>
          <p:cNvSpPr txBox="1"/>
          <p:nvPr/>
        </p:nvSpPr>
        <p:spPr>
          <a:xfrm>
            <a:off x="454200" y="7464675"/>
            <a:ext cx="6655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Arimo"/>
                <a:ea typeface="Arimo"/>
                <a:cs typeface="Arimo"/>
                <a:sym typeface="Arimo"/>
              </a:rPr>
              <a:t>8. If you were less than totally satisfied, what could have been done to serve you better?</a:t>
            </a:r>
            <a:endParaRPr b="1" sz="1200"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72" name="Google Shape;172;p14"/>
          <p:cNvSpPr/>
          <p:nvPr/>
        </p:nvSpPr>
        <p:spPr>
          <a:xfrm>
            <a:off x="453600" y="7863600"/>
            <a:ext cx="6655800" cy="2048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360000" dist="19050">
              <a:srgbClr val="C6C6C6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3" name="Google Shape;173;p14"/>
          <p:cNvGrpSpPr/>
          <p:nvPr/>
        </p:nvGrpSpPr>
        <p:grpSpPr>
          <a:xfrm>
            <a:off x="453600" y="404475"/>
            <a:ext cx="3326400" cy="2115000"/>
            <a:chOff x="453600" y="404475"/>
            <a:chExt cx="3326400" cy="2115000"/>
          </a:xfrm>
        </p:grpSpPr>
        <p:sp>
          <p:nvSpPr>
            <p:cNvPr id="174" name="Google Shape;174;p14"/>
            <p:cNvSpPr txBox="1"/>
            <p:nvPr/>
          </p:nvSpPr>
          <p:spPr>
            <a:xfrm>
              <a:off x="454200" y="404475"/>
              <a:ext cx="332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Arimo"/>
                  <a:ea typeface="Arimo"/>
                  <a:cs typeface="Arimo"/>
                  <a:sym typeface="Arimo"/>
                </a:rPr>
                <a:t>5. How quickly was the problem resolved?</a:t>
              </a:r>
              <a:endParaRPr b="1" sz="1200"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175" name="Google Shape;175;p14"/>
            <p:cNvGrpSpPr/>
            <p:nvPr/>
          </p:nvGrpSpPr>
          <p:grpSpPr>
            <a:xfrm>
              <a:off x="453600" y="882975"/>
              <a:ext cx="2283600" cy="1636500"/>
              <a:chOff x="453600" y="882975"/>
              <a:chExt cx="2283600" cy="1636500"/>
            </a:xfrm>
          </p:grpSpPr>
          <p:grpSp>
            <p:nvGrpSpPr>
              <p:cNvPr id="176" name="Google Shape;176;p14"/>
              <p:cNvGrpSpPr/>
              <p:nvPr/>
            </p:nvGrpSpPr>
            <p:grpSpPr>
              <a:xfrm>
                <a:off x="453600" y="882975"/>
                <a:ext cx="2283600" cy="210000"/>
                <a:chOff x="453600" y="1806900"/>
                <a:chExt cx="2283600" cy="210000"/>
              </a:xfrm>
            </p:grpSpPr>
            <p:sp>
              <p:nvSpPr>
                <p:cNvPr id="177" name="Google Shape;177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Immediately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grpSp>
              <p:nvGrpSpPr>
                <p:cNvPr id="178" name="Google Shape;178;p14"/>
                <p:cNvGrpSpPr/>
                <p:nvPr/>
              </p:nvGrpSpPr>
              <p:grpSpPr>
                <a:xfrm>
                  <a:off x="453600" y="1806900"/>
                  <a:ext cx="228209" cy="210000"/>
                  <a:chOff x="453600" y="1806900"/>
                  <a:chExt cx="228209" cy="210000"/>
                </a:xfrm>
              </p:grpSpPr>
              <p:sp>
                <p:nvSpPr>
                  <p:cNvPr id="179" name="Google Shape;179;p14"/>
                  <p:cNvSpPr/>
                  <p:nvPr/>
                </p:nvSpPr>
                <p:spPr>
                  <a:xfrm>
                    <a:off x="453600" y="1832100"/>
                    <a:ext cx="184800" cy="1848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C6C6C6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3360000" dist="19050">
                      <a:srgbClr val="C6C6C6">
                        <a:alpha val="5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180" name="Google Shape;180;p14"/>
                  <p:cNvPicPr preferRelativeResize="0"/>
                  <p:nvPr/>
                </p:nvPicPr>
                <p:blipFill>
                  <a:blip r:embed="rId4">
                    <a:alphaModFix/>
                  </a:blip>
                  <a:stretch>
                    <a:fillRect/>
                  </a:stretch>
                </p:blipFill>
                <p:spPr>
                  <a:xfrm>
                    <a:off x="467700" y="1806900"/>
                    <a:ext cx="214109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181" name="Google Shape;181;p14"/>
              <p:cNvGrpSpPr/>
              <p:nvPr/>
            </p:nvGrpSpPr>
            <p:grpSpPr>
              <a:xfrm>
                <a:off x="453600" y="1193475"/>
                <a:ext cx="2283600" cy="184800"/>
                <a:chOff x="453600" y="1832100"/>
                <a:chExt cx="2283600" cy="184800"/>
              </a:xfrm>
            </p:grpSpPr>
            <p:sp>
              <p:nvSpPr>
                <p:cNvPr id="182" name="Google Shape;182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Within a day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sp>
              <p:nvSpPr>
                <p:cNvPr id="183" name="Google Shape;183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4" name="Google Shape;184;p14"/>
              <p:cNvGrpSpPr/>
              <p:nvPr/>
            </p:nvGrpSpPr>
            <p:grpSpPr>
              <a:xfrm>
                <a:off x="453600" y="1478775"/>
                <a:ext cx="2283600" cy="184800"/>
                <a:chOff x="453600" y="1832100"/>
                <a:chExt cx="2283600" cy="184800"/>
              </a:xfrm>
            </p:grpSpPr>
            <p:sp>
              <p:nvSpPr>
                <p:cNvPr id="185" name="Google Shape;185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Between 1 and 3 days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sp>
              <p:nvSpPr>
                <p:cNvPr id="186" name="Google Shape;186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7" name="Google Shape;187;p14"/>
              <p:cNvGrpSpPr/>
              <p:nvPr/>
            </p:nvGrpSpPr>
            <p:grpSpPr>
              <a:xfrm>
                <a:off x="453600" y="1764075"/>
                <a:ext cx="2283600" cy="184800"/>
                <a:chOff x="453600" y="1832100"/>
                <a:chExt cx="2283600" cy="184800"/>
              </a:xfrm>
            </p:grpSpPr>
            <p:sp>
              <p:nvSpPr>
                <p:cNvPr id="188" name="Google Shape;188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Between 3 and 7 days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sp>
              <p:nvSpPr>
                <p:cNvPr id="189" name="Google Shape;189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0" name="Google Shape;190;p14"/>
              <p:cNvGrpSpPr/>
              <p:nvPr/>
            </p:nvGrpSpPr>
            <p:grpSpPr>
              <a:xfrm>
                <a:off x="453600" y="2049375"/>
                <a:ext cx="2283600" cy="184800"/>
                <a:chOff x="453600" y="1832100"/>
                <a:chExt cx="2283600" cy="184800"/>
              </a:xfrm>
            </p:grpSpPr>
            <p:sp>
              <p:nvSpPr>
                <p:cNvPr id="191" name="Google Shape;191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More than a week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sp>
              <p:nvSpPr>
                <p:cNvPr id="192" name="Google Shape;192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3" name="Google Shape;193;p14"/>
              <p:cNvGrpSpPr/>
              <p:nvPr/>
            </p:nvGrpSpPr>
            <p:grpSpPr>
              <a:xfrm>
                <a:off x="453600" y="2334675"/>
                <a:ext cx="2283600" cy="184800"/>
                <a:chOff x="453600" y="1832100"/>
                <a:chExt cx="2283600" cy="184800"/>
              </a:xfrm>
            </p:grpSpPr>
            <p:sp>
              <p:nvSpPr>
                <p:cNvPr id="194" name="Google Shape;194;p14"/>
                <p:cNvSpPr txBox="1"/>
                <p:nvPr/>
              </p:nvSpPr>
              <p:spPr>
                <a:xfrm>
                  <a:off x="810000" y="1841400"/>
                  <a:ext cx="192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rimo"/>
                      <a:ea typeface="Arimo"/>
                      <a:cs typeface="Arimo"/>
                      <a:sym typeface="Arimo"/>
                    </a:rPr>
                    <a:t>The problem still exists</a:t>
                  </a:r>
                  <a:endParaRPr sz="1100">
                    <a:latin typeface="Arimo"/>
                    <a:ea typeface="Arimo"/>
                    <a:cs typeface="Arimo"/>
                    <a:sym typeface="Arimo"/>
                  </a:endParaRPr>
                </a:p>
              </p:txBody>
            </p:sp>
            <p:sp>
              <p:nvSpPr>
                <p:cNvPr id="195" name="Google Shape;195;p14"/>
                <p:cNvSpPr/>
                <p:nvPr/>
              </p:nvSpPr>
              <p:spPr>
                <a:xfrm>
                  <a:off x="453600" y="1832100"/>
                  <a:ext cx="184800" cy="184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3360000" dist="19050">
                    <a:srgbClr val="C6C6C6">
                      <a:alpha val="50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196" name="Google Shape;196;p14"/>
          <p:cNvSpPr/>
          <p:nvPr/>
        </p:nvSpPr>
        <p:spPr>
          <a:xfrm>
            <a:off x="400" y="10458450"/>
            <a:ext cx="7559700" cy="233400"/>
          </a:xfrm>
          <a:prstGeom prst="rect">
            <a:avLst/>
          </a:prstGeom>
          <a:solidFill>
            <a:srgbClr val="D323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