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10692000" cx="7560000"/>
  <p:notesSz cx="6858000" cy="9144000"/>
  <p:embeddedFontLst>
    <p:embeddedFont>
      <p:font typeface="Poppins"/>
      <p:regular r:id="rId10"/>
      <p:bold r:id="rId11"/>
      <p:italic r:id="rId12"/>
      <p:boldItalic r:id="rId13"/>
    </p:embeddedFont>
    <p:embeddedFont>
      <p:font typeface="Poppins Light"/>
      <p:regular r:id="rId14"/>
      <p:bold r:id="rId15"/>
      <p:italic r:id="rId16"/>
      <p:boldItalic r:id="rId17"/>
    </p:embeddedFont>
    <p:embeddedFont>
      <p:font typeface="Poppins SemiBold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83">
          <p15:clr>
            <a:srgbClr val="747775"/>
          </p15:clr>
        </p15:guide>
        <p15:guide id="2" pos="4479">
          <p15:clr>
            <a:srgbClr val="747775"/>
          </p15:clr>
        </p15:guide>
        <p15:guide id="3" pos="1814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3"/>
        <p:guide pos="4479"/>
        <p:guide pos="181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oppinsSemiBold-italic.fntdata"/><Relationship Id="rId11" Type="http://schemas.openxmlformats.org/officeDocument/2006/relationships/font" Target="fonts/Poppins-bold.fntdata"/><Relationship Id="rId10" Type="http://schemas.openxmlformats.org/officeDocument/2006/relationships/font" Target="fonts/Poppins-regular.fntdata"/><Relationship Id="rId21" Type="http://schemas.openxmlformats.org/officeDocument/2006/relationships/font" Target="fonts/PoppinsSemiBold-boldItalic.fntdata"/><Relationship Id="rId13" Type="http://schemas.openxmlformats.org/officeDocument/2006/relationships/font" Target="fonts/Poppins-boldItalic.fntdata"/><Relationship Id="rId12" Type="http://schemas.openxmlformats.org/officeDocument/2006/relationships/font" Target="fonts/Poppins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PoppinsLight-bold.fntdata"/><Relationship Id="rId14" Type="http://schemas.openxmlformats.org/officeDocument/2006/relationships/font" Target="fonts/PoppinsLight-regular.fntdata"/><Relationship Id="rId17" Type="http://schemas.openxmlformats.org/officeDocument/2006/relationships/font" Target="fonts/PoppinsLight-boldItalic.fntdata"/><Relationship Id="rId16" Type="http://schemas.openxmlformats.org/officeDocument/2006/relationships/font" Target="fonts/PoppinsLight-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PoppinsSemiBold-bold.fntdata"/><Relationship Id="rId6" Type="http://schemas.openxmlformats.org/officeDocument/2006/relationships/slide" Target="slides/slide1.xml"/><Relationship Id="rId18" Type="http://schemas.openxmlformats.org/officeDocument/2006/relationships/font" Target="fonts/PoppinsSemiBold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c47d9de5cb_0_160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2c47d9de5cb_0_1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2c47d9de5cb_0_319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2c47d9de5cb_0_3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g2c47d9de5cb_0_434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9" name="Google Shape;269;g2c47d9de5cb_0_4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7560000" cy="810000"/>
          </a:xfrm>
          <a:prstGeom prst="rect">
            <a:avLst/>
          </a:prstGeom>
          <a:solidFill>
            <a:srgbClr val="BAE1E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1512900" y="585350"/>
            <a:ext cx="4534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2600">
                <a:solidFill>
                  <a:srgbClr val="3E3E3E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AURORA SUMMERS</a:t>
            </a:r>
            <a:endParaRPr sz="2600">
              <a:solidFill>
                <a:srgbClr val="3E3E3E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1512900" y="1160006"/>
            <a:ext cx="45342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rPr>
              <a:t>TEEN RESUME</a:t>
            </a:r>
            <a:endParaRPr>
              <a:solidFill>
                <a:srgbClr val="3E3E3E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cxnSp>
        <p:nvCxnSpPr>
          <p:cNvPr id="57" name="Google Shape;57;p13"/>
          <p:cNvCxnSpPr/>
          <p:nvPr/>
        </p:nvCxnSpPr>
        <p:spPr>
          <a:xfrm>
            <a:off x="2468800" y="1980000"/>
            <a:ext cx="0" cy="8163000"/>
          </a:xfrm>
          <a:prstGeom prst="straightConnector1">
            <a:avLst/>
          </a:prstGeom>
          <a:noFill/>
          <a:ln cap="flat" cmpd="sng" w="19050">
            <a:solidFill>
              <a:srgbClr val="B5F2F4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58" name="Google Shape;58;p13"/>
          <p:cNvGrpSpPr/>
          <p:nvPr/>
        </p:nvGrpSpPr>
        <p:grpSpPr>
          <a:xfrm>
            <a:off x="440929" y="1913274"/>
            <a:ext cx="1913400" cy="1687677"/>
            <a:chOff x="440929" y="1913274"/>
            <a:chExt cx="1913400" cy="1687677"/>
          </a:xfrm>
        </p:grpSpPr>
        <p:sp>
          <p:nvSpPr>
            <p:cNvPr id="59" name="Google Shape;59;p13"/>
            <p:cNvSpPr txBox="1"/>
            <p:nvPr/>
          </p:nvSpPr>
          <p:spPr>
            <a:xfrm>
              <a:off x="440929" y="1913274"/>
              <a:ext cx="19134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000">
                  <a:solidFill>
                    <a:srgbClr val="3E3E3E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CONTACT</a:t>
              </a:r>
              <a:endParaRPr sz="2000">
                <a:solidFill>
                  <a:srgbClr val="3E3E3E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60" name="Google Shape;60;p13"/>
            <p:cNvSpPr/>
            <p:nvPr/>
          </p:nvSpPr>
          <p:spPr>
            <a:xfrm>
              <a:off x="450000" y="2867201"/>
              <a:ext cx="75300" cy="75300"/>
            </a:xfrm>
            <a:prstGeom prst="rect">
              <a:avLst/>
            </a:prstGeom>
            <a:solidFill>
              <a:srgbClr val="B5F2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61" name="Google Shape;61;p13"/>
            <p:cNvGrpSpPr/>
            <p:nvPr/>
          </p:nvGrpSpPr>
          <p:grpSpPr>
            <a:xfrm>
              <a:off x="450000" y="2424976"/>
              <a:ext cx="1866375" cy="153900"/>
              <a:chOff x="450000" y="2428000"/>
              <a:chExt cx="1866375" cy="153900"/>
            </a:xfrm>
          </p:grpSpPr>
          <p:sp>
            <p:nvSpPr>
              <p:cNvPr id="62" name="Google Shape;62;p13"/>
              <p:cNvSpPr/>
              <p:nvPr/>
            </p:nvSpPr>
            <p:spPr>
              <a:xfrm>
                <a:off x="450000" y="2467299"/>
                <a:ext cx="75300" cy="75300"/>
              </a:xfrm>
              <a:prstGeom prst="rect">
                <a:avLst/>
              </a:prstGeom>
              <a:solidFill>
                <a:srgbClr val="B5F2F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3" name="Google Shape;63;p13"/>
              <p:cNvSpPr txBox="1"/>
              <p:nvPr/>
            </p:nvSpPr>
            <p:spPr>
              <a:xfrm>
                <a:off x="652575" y="2428000"/>
                <a:ext cx="1663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123 Sunny Lane, </a:t>
                </a:r>
                <a:endParaRPr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sp>
          <p:nvSpPr>
            <p:cNvPr id="64" name="Google Shape;64;p13"/>
            <p:cNvSpPr txBox="1"/>
            <p:nvPr/>
          </p:nvSpPr>
          <p:spPr>
            <a:xfrm>
              <a:off x="652575" y="2629391"/>
              <a:ext cx="1663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Anytown, USA</a:t>
              </a:r>
              <a:endParaRPr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65" name="Google Shape;65;p13"/>
            <p:cNvGrpSpPr/>
            <p:nvPr/>
          </p:nvGrpSpPr>
          <p:grpSpPr>
            <a:xfrm>
              <a:off x="450000" y="2833806"/>
              <a:ext cx="1866375" cy="153900"/>
              <a:chOff x="450000" y="2833200"/>
              <a:chExt cx="1866375" cy="153900"/>
            </a:xfrm>
          </p:grpSpPr>
          <p:sp>
            <p:nvSpPr>
              <p:cNvPr id="66" name="Google Shape;66;p13"/>
              <p:cNvSpPr/>
              <p:nvPr/>
            </p:nvSpPr>
            <p:spPr>
              <a:xfrm>
                <a:off x="450000" y="2872500"/>
                <a:ext cx="75300" cy="75300"/>
              </a:xfrm>
              <a:prstGeom prst="rect">
                <a:avLst/>
              </a:prstGeom>
              <a:solidFill>
                <a:srgbClr val="B5F2F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" name="Google Shape;67;p13"/>
              <p:cNvSpPr txBox="1"/>
              <p:nvPr/>
            </p:nvSpPr>
            <p:spPr>
              <a:xfrm>
                <a:off x="652575" y="2833200"/>
                <a:ext cx="1663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+1 (555) 123-4567</a:t>
                </a:r>
                <a:endParaRPr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68" name="Google Shape;68;p13"/>
            <p:cNvGrpSpPr/>
            <p:nvPr/>
          </p:nvGrpSpPr>
          <p:grpSpPr>
            <a:xfrm>
              <a:off x="450000" y="3038221"/>
              <a:ext cx="1866375" cy="153900"/>
              <a:chOff x="450000" y="3026725"/>
              <a:chExt cx="1866375" cy="153900"/>
            </a:xfrm>
          </p:grpSpPr>
          <p:sp>
            <p:nvSpPr>
              <p:cNvPr id="69" name="Google Shape;69;p13"/>
              <p:cNvSpPr/>
              <p:nvPr/>
            </p:nvSpPr>
            <p:spPr>
              <a:xfrm>
                <a:off x="450000" y="3066025"/>
                <a:ext cx="75300" cy="75300"/>
              </a:xfrm>
              <a:prstGeom prst="rect">
                <a:avLst/>
              </a:prstGeom>
              <a:solidFill>
                <a:srgbClr val="B5F2F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" name="Google Shape;70;p13"/>
              <p:cNvSpPr txBox="1"/>
              <p:nvPr/>
            </p:nvSpPr>
            <p:spPr>
              <a:xfrm>
                <a:off x="652575" y="3026725"/>
                <a:ext cx="1663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summers@email.com</a:t>
                </a:r>
                <a:endParaRPr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71" name="Google Shape;71;p13"/>
            <p:cNvGrpSpPr/>
            <p:nvPr/>
          </p:nvGrpSpPr>
          <p:grpSpPr>
            <a:xfrm>
              <a:off x="450000" y="3242636"/>
              <a:ext cx="1866375" cy="153900"/>
              <a:chOff x="450000" y="3238400"/>
              <a:chExt cx="1866375" cy="153900"/>
            </a:xfrm>
          </p:grpSpPr>
          <p:sp>
            <p:nvSpPr>
              <p:cNvPr id="72" name="Google Shape;72;p13"/>
              <p:cNvSpPr/>
              <p:nvPr/>
            </p:nvSpPr>
            <p:spPr>
              <a:xfrm>
                <a:off x="450000" y="3277700"/>
                <a:ext cx="75300" cy="75300"/>
              </a:xfrm>
              <a:prstGeom prst="rect">
                <a:avLst/>
              </a:prstGeom>
              <a:solidFill>
                <a:srgbClr val="B5F2F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" name="Google Shape;73;p13"/>
              <p:cNvSpPr txBox="1"/>
              <p:nvPr/>
            </p:nvSpPr>
            <p:spPr>
              <a:xfrm>
                <a:off x="652575" y="3238400"/>
                <a:ext cx="1663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linkedin.com/in/</a:t>
                </a:r>
                <a:endParaRPr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sp>
          <p:nvSpPr>
            <p:cNvPr id="74" name="Google Shape;74;p13"/>
            <p:cNvSpPr txBox="1"/>
            <p:nvPr/>
          </p:nvSpPr>
          <p:spPr>
            <a:xfrm>
              <a:off x="652575" y="3447051"/>
              <a:ext cx="1663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aurorasummers</a:t>
              </a:r>
              <a:endParaRPr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75" name="Google Shape;75;p13"/>
          <p:cNvGrpSpPr/>
          <p:nvPr/>
        </p:nvGrpSpPr>
        <p:grpSpPr>
          <a:xfrm>
            <a:off x="440925" y="4138824"/>
            <a:ext cx="1913404" cy="1278847"/>
            <a:chOff x="440925" y="1913274"/>
            <a:chExt cx="1913404" cy="1278847"/>
          </a:xfrm>
        </p:grpSpPr>
        <p:sp>
          <p:nvSpPr>
            <p:cNvPr id="76" name="Google Shape;76;p13"/>
            <p:cNvSpPr txBox="1"/>
            <p:nvPr/>
          </p:nvSpPr>
          <p:spPr>
            <a:xfrm>
              <a:off x="440929" y="1913274"/>
              <a:ext cx="19134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000">
                  <a:solidFill>
                    <a:srgbClr val="3E3E3E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EDUCATION</a:t>
              </a:r>
              <a:endParaRPr sz="2000">
                <a:solidFill>
                  <a:srgbClr val="3E3E3E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77" name="Google Shape;77;p13"/>
            <p:cNvSpPr txBox="1"/>
            <p:nvPr/>
          </p:nvSpPr>
          <p:spPr>
            <a:xfrm>
              <a:off x="440925" y="2424976"/>
              <a:ext cx="1663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Anytown High School,</a:t>
              </a:r>
              <a:endParaRPr b="1"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78" name="Google Shape;78;p13"/>
            <p:cNvSpPr txBox="1"/>
            <p:nvPr/>
          </p:nvSpPr>
          <p:spPr>
            <a:xfrm>
              <a:off x="440925" y="2629391"/>
              <a:ext cx="1663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Anytown, USA</a:t>
              </a:r>
              <a:endParaRPr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79" name="Google Shape;79;p13"/>
            <p:cNvSpPr txBox="1"/>
            <p:nvPr/>
          </p:nvSpPr>
          <p:spPr>
            <a:xfrm>
              <a:off x="440925" y="2833806"/>
              <a:ext cx="1663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Expected Graduation:</a:t>
              </a:r>
              <a:endParaRPr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80" name="Google Shape;80;p13"/>
            <p:cNvSpPr txBox="1"/>
            <p:nvPr/>
          </p:nvSpPr>
          <p:spPr>
            <a:xfrm>
              <a:off x="440925" y="3038221"/>
              <a:ext cx="1663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June 2025</a:t>
              </a:r>
              <a:endParaRPr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81" name="Google Shape;81;p13"/>
          <p:cNvGrpSpPr/>
          <p:nvPr/>
        </p:nvGrpSpPr>
        <p:grpSpPr>
          <a:xfrm>
            <a:off x="440925" y="5666745"/>
            <a:ext cx="1663800" cy="767145"/>
            <a:chOff x="440925" y="2424976"/>
            <a:chExt cx="1663800" cy="767145"/>
          </a:xfrm>
        </p:grpSpPr>
        <p:sp>
          <p:nvSpPr>
            <p:cNvPr id="82" name="Google Shape;82;p13"/>
            <p:cNvSpPr txBox="1"/>
            <p:nvPr/>
          </p:nvSpPr>
          <p:spPr>
            <a:xfrm>
              <a:off x="440925" y="2424976"/>
              <a:ext cx="1663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Interests:</a:t>
              </a:r>
              <a:endParaRPr b="1"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83" name="Google Shape;83;p13"/>
            <p:cNvSpPr txBox="1"/>
            <p:nvPr/>
          </p:nvSpPr>
          <p:spPr>
            <a:xfrm>
              <a:off x="440925" y="2629391"/>
              <a:ext cx="1663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Business Studies</a:t>
              </a:r>
              <a:endParaRPr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84" name="Google Shape;84;p13"/>
            <p:cNvSpPr txBox="1"/>
            <p:nvPr/>
          </p:nvSpPr>
          <p:spPr>
            <a:xfrm>
              <a:off x="440925" y="2833806"/>
              <a:ext cx="1663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Coaching Groups</a:t>
              </a:r>
              <a:endParaRPr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85" name="Google Shape;85;p13"/>
            <p:cNvSpPr txBox="1"/>
            <p:nvPr/>
          </p:nvSpPr>
          <p:spPr>
            <a:xfrm>
              <a:off x="440925" y="3038221"/>
              <a:ext cx="1663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Computer Science</a:t>
              </a:r>
              <a:endParaRPr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86" name="Google Shape;86;p13"/>
          <p:cNvGrpSpPr/>
          <p:nvPr/>
        </p:nvGrpSpPr>
        <p:grpSpPr>
          <a:xfrm>
            <a:off x="440925" y="6682970"/>
            <a:ext cx="1663800" cy="971545"/>
            <a:chOff x="440925" y="6682970"/>
            <a:chExt cx="1663800" cy="971545"/>
          </a:xfrm>
        </p:grpSpPr>
        <p:grpSp>
          <p:nvGrpSpPr>
            <p:cNvPr id="87" name="Google Shape;87;p13"/>
            <p:cNvGrpSpPr/>
            <p:nvPr/>
          </p:nvGrpSpPr>
          <p:grpSpPr>
            <a:xfrm>
              <a:off x="440925" y="6682970"/>
              <a:ext cx="1663800" cy="767145"/>
              <a:chOff x="440925" y="2424976"/>
              <a:chExt cx="1663800" cy="767145"/>
            </a:xfrm>
          </p:grpSpPr>
          <p:sp>
            <p:nvSpPr>
              <p:cNvPr id="88" name="Google Shape;88;p13"/>
              <p:cNvSpPr txBox="1"/>
              <p:nvPr/>
            </p:nvSpPr>
            <p:spPr>
              <a:xfrm>
                <a:off x="440925" y="2424976"/>
                <a:ext cx="1663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Additional Education:</a:t>
                </a:r>
                <a:endParaRPr b="1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89" name="Google Shape;89;p13"/>
              <p:cNvSpPr txBox="1"/>
              <p:nvPr/>
            </p:nvSpPr>
            <p:spPr>
              <a:xfrm>
                <a:off x="440925" y="2629391"/>
                <a:ext cx="1663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Online Course: </a:t>
                </a:r>
                <a:endParaRPr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90" name="Google Shape;90;p13"/>
              <p:cNvSpPr txBox="1"/>
              <p:nvPr/>
            </p:nvSpPr>
            <p:spPr>
              <a:xfrm>
                <a:off x="440925" y="2833806"/>
                <a:ext cx="1663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Introduction to </a:t>
                </a:r>
                <a:endParaRPr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91" name="Google Shape;91;p13"/>
              <p:cNvSpPr txBox="1"/>
              <p:nvPr/>
            </p:nvSpPr>
            <p:spPr>
              <a:xfrm>
                <a:off x="440925" y="3038221"/>
                <a:ext cx="1663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Marketing Strategies, </a:t>
                </a:r>
                <a:endParaRPr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sp>
          <p:nvSpPr>
            <p:cNvPr id="92" name="Google Shape;92;p13"/>
            <p:cNvSpPr txBox="1"/>
            <p:nvPr/>
          </p:nvSpPr>
          <p:spPr>
            <a:xfrm>
              <a:off x="440925" y="7500615"/>
              <a:ext cx="1663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Coursera</a:t>
              </a:r>
              <a:endParaRPr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93" name="Google Shape;93;p13"/>
          <p:cNvGrpSpPr/>
          <p:nvPr/>
        </p:nvGrpSpPr>
        <p:grpSpPr>
          <a:xfrm>
            <a:off x="440925" y="8206639"/>
            <a:ext cx="1913404" cy="870017"/>
            <a:chOff x="440925" y="1913274"/>
            <a:chExt cx="1913404" cy="870017"/>
          </a:xfrm>
        </p:grpSpPr>
        <p:sp>
          <p:nvSpPr>
            <p:cNvPr id="94" name="Google Shape;94;p13"/>
            <p:cNvSpPr txBox="1"/>
            <p:nvPr/>
          </p:nvSpPr>
          <p:spPr>
            <a:xfrm>
              <a:off x="440929" y="1913274"/>
              <a:ext cx="19134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000">
                  <a:solidFill>
                    <a:srgbClr val="3E3E3E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LANGUAGES</a:t>
              </a:r>
              <a:endParaRPr sz="2000">
                <a:solidFill>
                  <a:srgbClr val="3E3E3E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95" name="Google Shape;95;p13"/>
            <p:cNvSpPr txBox="1"/>
            <p:nvPr/>
          </p:nvSpPr>
          <p:spPr>
            <a:xfrm>
              <a:off x="440925" y="2424976"/>
              <a:ext cx="1663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English</a:t>
              </a:r>
              <a:endParaRPr b="1"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96" name="Google Shape;96;p13"/>
            <p:cNvSpPr txBox="1"/>
            <p:nvPr/>
          </p:nvSpPr>
          <p:spPr>
            <a:xfrm>
              <a:off x="440925" y="2629391"/>
              <a:ext cx="1663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(Native proficiency)</a:t>
              </a:r>
              <a:endParaRPr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97" name="Google Shape;97;p13"/>
          <p:cNvGrpSpPr/>
          <p:nvPr/>
        </p:nvGrpSpPr>
        <p:grpSpPr>
          <a:xfrm>
            <a:off x="440925" y="9327091"/>
            <a:ext cx="1663800" cy="558415"/>
            <a:chOff x="440925" y="2424976"/>
            <a:chExt cx="1663800" cy="558415"/>
          </a:xfrm>
        </p:grpSpPr>
        <p:sp>
          <p:nvSpPr>
            <p:cNvPr id="98" name="Google Shape;98;p13"/>
            <p:cNvSpPr txBox="1"/>
            <p:nvPr/>
          </p:nvSpPr>
          <p:spPr>
            <a:xfrm>
              <a:off x="440925" y="2424976"/>
              <a:ext cx="1663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Spanish </a:t>
              </a:r>
              <a:endParaRPr b="1"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99" name="Google Shape;99;p13"/>
            <p:cNvSpPr txBox="1"/>
            <p:nvPr/>
          </p:nvSpPr>
          <p:spPr>
            <a:xfrm>
              <a:off x="440925" y="2629391"/>
              <a:ext cx="16638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(Conversational proficiency)</a:t>
              </a:r>
              <a:endParaRPr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00" name="Google Shape;100;p13"/>
          <p:cNvGrpSpPr/>
          <p:nvPr/>
        </p:nvGrpSpPr>
        <p:grpSpPr>
          <a:xfrm>
            <a:off x="2880000" y="1913277"/>
            <a:ext cx="3959703" cy="1666101"/>
            <a:chOff x="440925" y="1913274"/>
            <a:chExt cx="4230000" cy="1666101"/>
          </a:xfrm>
        </p:grpSpPr>
        <p:sp>
          <p:nvSpPr>
            <p:cNvPr id="101" name="Google Shape;101;p13"/>
            <p:cNvSpPr txBox="1"/>
            <p:nvPr/>
          </p:nvSpPr>
          <p:spPr>
            <a:xfrm>
              <a:off x="440929" y="1913274"/>
              <a:ext cx="19134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000">
                  <a:solidFill>
                    <a:srgbClr val="3E3E3E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OBJECTIVE</a:t>
              </a:r>
              <a:endParaRPr sz="2000">
                <a:solidFill>
                  <a:srgbClr val="3E3E3E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102" name="Google Shape;102;p13"/>
            <p:cNvSpPr txBox="1"/>
            <p:nvPr/>
          </p:nvSpPr>
          <p:spPr>
            <a:xfrm>
              <a:off x="440925" y="2424975"/>
              <a:ext cx="4230000" cy="115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Aspiring to leverage my enthusiasm for community engagement and my strong work ethic into a dynamic role that allows me to contribute meaningfully while gaining valuable real-world experience. Eager to apply my diverse </a:t>
              </a:r>
              <a:endParaRPr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skill set and passion for making a positive impact to </a:t>
              </a:r>
              <a:endParaRPr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support the goals.</a:t>
              </a:r>
              <a:endParaRPr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03" name="Google Shape;103;p13"/>
          <p:cNvGrpSpPr/>
          <p:nvPr/>
        </p:nvGrpSpPr>
        <p:grpSpPr>
          <a:xfrm>
            <a:off x="2880004" y="4138824"/>
            <a:ext cx="4249646" cy="1849369"/>
            <a:chOff x="2880004" y="4138824"/>
            <a:chExt cx="4249646" cy="1849369"/>
          </a:xfrm>
        </p:grpSpPr>
        <p:grpSp>
          <p:nvGrpSpPr>
            <p:cNvPr id="104" name="Google Shape;104;p13"/>
            <p:cNvGrpSpPr/>
            <p:nvPr/>
          </p:nvGrpSpPr>
          <p:grpSpPr>
            <a:xfrm>
              <a:off x="2880004" y="4138824"/>
              <a:ext cx="4249646" cy="1849369"/>
              <a:chOff x="440929" y="1913274"/>
              <a:chExt cx="4249646" cy="1849369"/>
            </a:xfrm>
          </p:grpSpPr>
          <p:sp>
            <p:nvSpPr>
              <p:cNvPr id="105" name="Google Shape;105;p13"/>
              <p:cNvSpPr txBox="1"/>
              <p:nvPr/>
            </p:nvSpPr>
            <p:spPr>
              <a:xfrm>
                <a:off x="440929" y="1913274"/>
                <a:ext cx="1913400" cy="30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2000">
                    <a:solidFill>
                      <a:srgbClr val="3E3E3E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SKILLS</a:t>
                </a:r>
                <a:endParaRPr sz="2000">
                  <a:solidFill>
                    <a:srgbClr val="3E3E3E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grpSp>
            <p:nvGrpSpPr>
              <p:cNvPr id="106" name="Google Shape;106;p13"/>
              <p:cNvGrpSpPr/>
              <p:nvPr/>
            </p:nvGrpSpPr>
            <p:grpSpPr>
              <a:xfrm>
                <a:off x="450000" y="2424975"/>
                <a:ext cx="4240575" cy="554100"/>
                <a:chOff x="450000" y="2427999"/>
                <a:chExt cx="4240575" cy="554100"/>
              </a:xfrm>
            </p:grpSpPr>
            <p:sp>
              <p:nvSpPr>
                <p:cNvPr id="107" name="Google Shape;107;p13"/>
                <p:cNvSpPr/>
                <p:nvPr/>
              </p:nvSpPr>
              <p:spPr>
                <a:xfrm>
                  <a:off x="450000" y="2467299"/>
                  <a:ext cx="75300" cy="75300"/>
                </a:xfrm>
                <a:prstGeom prst="rect">
                  <a:avLst/>
                </a:prstGeom>
                <a:solidFill>
                  <a:srgbClr val="B5F2F4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8" name="Google Shape;108;p13"/>
                <p:cNvSpPr txBox="1"/>
                <p:nvPr/>
              </p:nvSpPr>
              <p:spPr>
                <a:xfrm>
                  <a:off x="652575" y="2427999"/>
                  <a:ext cx="4038000" cy="554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rgbClr val="3E3E3E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Strong interpersonal and communication skills honed through active involvement in extracurricular activities and community service projects</a:t>
                  </a:r>
                  <a:endParaRPr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</p:grpSp>
          <p:grpSp>
            <p:nvGrpSpPr>
              <p:cNvPr id="109" name="Google Shape;109;p13"/>
              <p:cNvGrpSpPr/>
              <p:nvPr/>
            </p:nvGrpSpPr>
            <p:grpSpPr>
              <a:xfrm>
                <a:off x="450000" y="3015181"/>
                <a:ext cx="4221075" cy="354000"/>
                <a:chOff x="450000" y="3003684"/>
                <a:chExt cx="4221075" cy="354000"/>
              </a:xfrm>
            </p:grpSpPr>
            <p:sp>
              <p:nvSpPr>
                <p:cNvPr id="110" name="Google Shape;110;p13"/>
                <p:cNvSpPr/>
                <p:nvPr/>
              </p:nvSpPr>
              <p:spPr>
                <a:xfrm>
                  <a:off x="450000" y="3042981"/>
                  <a:ext cx="75300" cy="75300"/>
                </a:xfrm>
                <a:prstGeom prst="rect">
                  <a:avLst/>
                </a:prstGeom>
                <a:solidFill>
                  <a:srgbClr val="B5F2F4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11" name="Google Shape;111;p13"/>
                <p:cNvSpPr txBox="1"/>
                <p:nvPr/>
              </p:nvSpPr>
              <p:spPr>
                <a:xfrm>
                  <a:off x="652575" y="3003684"/>
                  <a:ext cx="4018500" cy="354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rgbClr val="3E3E3E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Proficient in Microsoft Office Suite (Word, Excel, PowerPoint) </a:t>
                  </a:r>
                  <a:endParaRPr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  <a:p>
                  <a:pPr indent="0" lvl="0" marL="0" rtl="0" algn="l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rgbClr val="3E3E3E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and Google Workspace</a:t>
                  </a:r>
                  <a:endParaRPr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</p:grpSp>
          <p:sp>
            <p:nvSpPr>
              <p:cNvPr id="112" name="Google Shape;112;p13"/>
              <p:cNvSpPr txBox="1"/>
              <p:nvPr/>
            </p:nvSpPr>
            <p:spPr>
              <a:xfrm>
                <a:off x="652575" y="3408643"/>
                <a:ext cx="40185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Detail-oriented with the ability to multitask and prioritize tasks effectively to meet deadlines</a:t>
                </a:r>
                <a:endParaRPr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sp>
          <p:nvSpPr>
            <p:cNvPr id="113" name="Google Shape;113;p13"/>
            <p:cNvSpPr/>
            <p:nvPr/>
          </p:nvSpPr>
          <p:spPr>
            <a:xfrm>
              <a:off x="2889075" y="5675539"/>
              <a:ext cx="75300" cy="75300"/>
            </a:xfrm>
            <a:prstGeom prst="rect">
              <a:avLst/>
            </a:prstGeom>
            <a:solidFill>
              <a:srgbClr val="B5F2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4" name="Google Shape;114;p13"/>
          <p:cNvSpPr txBox="1"/>
          <p:nvPr/>
        </p:nvSpPr>
        <p:spPr>
          <a:xfrm>
            <a:off x="2879997" y="6555075"/>
            <a:ext cx="34623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2000">
                <a:solidFill>
                  <a:srgbClr val="3E3E3E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WORK EXPERIENCE</a:t>
            </a:r>
            <a:endParaRPr sz="2000">
              <a:solidFill>
                <a:srgbClr val="3E3E3E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grpSp>
        <p:nvGrpSpPr>
          <p:cNvPr id="115" name="Google Shape;115;p13"/>
          <p:cNvGrpSpPr/>
          <p:nvPr/>
        </p:nvGrpSpPr>
        <p:grpSpPr>
          <a:xfrm>
            <a:off x="2889075" y="7893062"/>
            <a:ext cx="4240575" cy="354000"/>
            <a:chOff x="450000" y="2427999"/>
            <a:chExt cx="4240575" cy="354000"/>
          </a:xfrm>
        </p:grpSpPr>
        <p:sp>
          <p:nvSpPr>
            <p:cNvPr id="116" name="Google Shape;116;p13"/>
            <p:cNvSpPr/>
            <p:nvPr/>
          </p:nvSpPr>
          <p:spPr>
            <a:xfrm>
              <a:off x="450000" y="2467299"/>
              <a:ext cx="75300" cy="75300"/>
            </a:xfrm>
            <a:prstGeom prst="rect">
              <a:avLst/>
            </a:prstGeom>
            <a:solidFill>
              <a:srgbClr val="B5F2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3"/>
            <p:cNvSpPr txBox="1"/>
            <p:nvPr/>
          </p:nvSpPr>
          <p:spPr>
            <a:xfrm>
              <a:off x="652575" y="2427999"/>
              <a:ext cx="40380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Organized fundraising events, including coordinating </a:t>
              </a:r>
              <a:endParaRPr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logistics and promoting participation within the community</a:t>
              </a:r>
              <a:endParaRPr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18" name="Google Shape;118;p13"/>
          <p:cNvGrpSpPr/>
          <p:nvPr/>
        </p:nvGrpSpPr>
        <p:grpSpPr>
          <a:xfrm>
            <a:off x="2889075" y="8294084"/>
            <a:ext cx="4221075" cy="354000"/>
            <a:chOff x="450000" y="3026729"/>
            <a:chExt cx="4221075" cy="354000"/>
          </a:xfrm>
        </p:grpSpPr>
        <p:sp>
          <p:nvSpPr>
            <p:cNvPr id="119" name="Google Shape;119;p13"/>
            <p:cNvSpPr/>
            <p:nvPr/>
          </p:nvSpPr>
          <p:spPr>
            <a:xfrm>
              <a:off x="450000" y="3066025"/>
              <a:ext cx="75300" cy="75300"/>
            </a:xfrm>
            <a:prstGeom prst="rect">
              <a:avLst/>
            </a:prstGeom>
            <a:solidFill>
              <a:srgbClr val="B5F2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3"/>
            <p:cNvSpPr txBox="1"/>
            <p:nvPr/>
          </p:nvSpPr>
          <p:spPr>
            <a:xfrm>
              <a:off x="652575" y="3026729"/>
              <a:ext cx="40185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Provided assistance to individuals in need and contributed to the overall success of various charitable initiatives</a:t>
              </a:r>
              <a:endParaRPr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21" name="Google Shape;121;p13"/>
          <p:cNvGrpSpPr/>
          <p:nvPr/>
        </p:nvGrpSpPr>
        <p:grpSpPr>
          <a:xfrm>
            <a:off x="2889075" y="8700861"/>
            <a:ext cx="4221075" cy="354000"/>
            <a:chOff x="2889075" y="9111774"/>
            <a:chExt cx="4221075" cy="354000"/>
          </a:xfrm>
        </p:grpSpPr>
        <p:sp>
          <p:nvSpPr>
            <p:cNvPr id="122" name="Google Shape;122;p13"/>
            <p:cNvSpPr txBox="1"/>
            <p:nvPr/>
          </p:nvSpPr>
          <p:spPr>
            <a:xfrm>
              <a:off x="3091650" y="9111774"/>
              <a:ext cx="40185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Assisted in conducting market research and analyzing data to support strategic decision-making processes</a:t>
              </a:r>
              <a:endParaRPr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23" name="Google Shape;123;p13"/>
            <p:cNvSpPr/>
            <p:nvPr/>
          </p:nvSpPr>
          <p:spPr>
            <a:xfrm>
              <a:off x="2889075" y="9153120"/>
              <a:ext cx="75300" cy="75300"/>
            </a:xfrm>
            <a:prstGeom prst="rect">
              <a:avLst/>
            </a:prstGeom>
            <a:solidFill>
              <a:srgbClr val="B5F2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4" name="Google Shape;124;p13"/>
          <p:cNvSpPr txBox="1"/>
          <p:nvPr/>
        </p:nvSpPr>
        <p:spPr>
          <a:xfrm>
            <a:off x="2880000" y="7088471"/>
            <a:ext cx="13518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rPr>
              <a:t>Volunteer</a:t>
            </a:r>
            <a:endParaRPr b="1" sz="1000">
              <a:solidFill>
                <a:srgbClr val="3E3E3E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25" name="Google Shape;125;p13"/>
          <p:cNvSpPr txBox="1"/>
          <p:nvPr/>
        </p:nvSpPr>
        <p:spPr>
          <a:xfrm>
            <a:off x="2880000" y="7297247"/>
            <a:ext cx="32265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rPr>
              <a:t>Helping Hands Charity Organization, </a:t>
            </a:r>
            <a:endParaRPr sz="1000">
              <a:solidFill>
                <a:srgbClr val="3E3E3E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26" name="Google Shape;126;p13"/>
          <p:cNvSpPr txBox="1"/>
          <p:nvPr/>
        </p:nvSpPr>
        <p:spPr>
          <a:xfrm>
            <a:off x="2880000" y="7506022"/>
            <a:ext cx="32265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rPr>
              <a:t>Anytown, USA</a:t>
            </a:r>
            <a:endParaRPr sz="1000">
              <a:solidFill>
                <a:srgbClr val="3E3E3E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127" name="Google Shape;127;p13"/>
          <p:cNvGrpSpPr/>
          <p:nvPr/>
        </p:nvGrpSpPr>
        <p:grpSpPr>
          <a:xfrm>
            <a:off x="2889075" y="9107975"/>
            <a:ext cx="4221075" cy="153900"/>
            <a:chOff x="2889075" y="9730034"/>
            <a:chExt cx="4221075" cy="153900"/>
          </a:xfrm>
        </p:grpSpPr>
        <p:sp>
          <p:nvSpPr>
            <p:cNvPr id="128" name="Google Shape;128;p13"/>
            <p:cNvSpPr txBox="1"/>
            <p:nvPr/>
          </p:nvSpPr>
          <p:spPr>
            <a:xfrm>
              <a:off x="3091650" y="9730034"/>
              <a:ext cx="4018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Collaborated with team members to develop</a:t>
              </a:r>
              <a:endParaRPr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29" name="Google Shape;129;p13"/>
            <p:cNvSpPr/>
            <p:nvPr/>
          </p:nvSpPr>
          <p:spPr>
            <a:xfrm>
              <a:off x="2889075" y="9771380"/>
              <a:ext cx="75300" cy="75300"/>
            </a:xfrm>
            <a:prstGeom prst="rect">
              <a:avLst/>
            </a:prstGeom>
            <a:solidFill>
              <a:srgbClr val="B5F2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0" name="Google Shape;130;p13"/>
          <p:cNvSpPr/>
          <p:nvPr/>
        </p:nvSpPr>
        <p:spPr>
          <a:xfrm>
            <a:off x="0" y="10440000"/>
            <a:ext cx="7560000" cy="255600"/>
          </a:xfrm>
          <a:prstGeom prst="rect">
            <a:avLst/>
          </a:prstGeom>
          <a:solidFill>
            <a:srgbClr val="BAE1E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31" name="Google Shape;131;p13"/>
          <p:cNvGrpSpPr/>
          <p:nvPr/>
        </p:nvGrpSpPr>
        <p:grpSpPr>
          <a:xfrm>
            <a:off x="2889075" y="9313285"/>
            <a:ext cx="4221075" cy="354000"/>
            <a:chOff x="2889075" y="9111774"/>
            <a:chExt cx="4221075" cy="354000"/>
          </a:xfrm>
        </p:grpSpPr>
        <p:sp>
          <p:nvSpPr>
            <p:cNvPr id="132" name="Google Shape;132;p13"/>
            <p:cNvSpPr txBox="1"/>
            <p:nvPr/>
          </p:nvSpPr>
          <p:spPr>
            <a:xfrm>
              <a:off x="3091650" y="9111774"/>
              <a:ext cx="40185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Participated in food drives and fundraising events to support the organization's mission</a:t>
              </a:r>
              <a:endParaRPr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33" name="Google Shape;133;p13"/>
            <p:cNvSpPr/>
            <p:nvPr/>
          </p:nvSpPr>
          <p:spPr>
            <a:xfrm>
              <a:off x="2889075" y="9153120"/>
              <a:ext cx="75300" cy="75300"/>
            </a:xfrm>
            <a:prstGeom prst="rect">
              <a:avLst/>
            </a:prstGeom>
            <a:solidFill>
              <a:srgbClr val="B5F2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4"/>
          <p:cNvSpPr/>
          <p:nvPr/>
        </p:nvSpPr>
        <p:spPr>
          <a:xfrm>
            <a:off x="0" y="0"/>
            <a:ext cx="7560000" cy="810000"/>
          </a:xfrm>
          <a:prstGeom prst="rect">
            <a:avLst/>
          </a:prstGeom>
          <a:solidFill>
            <a:srgbClr val="BAE1E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4"/>
          <p:cNvSpPr txBox="1"/>
          <p:nvPr/>
        </p:nvSpPr>
        <p:spPr>
          <a:xfrm>
            <a:off x="1512900" y="585350"/>
            <a:ext cx="4534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2600">
                <a:solidFill>
                  <a:srgbClr val="3E3E3E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AURORA SUMMERS</a:t>
            </a:r>
            <a:endParaRPr sz="2600">
              <a:solidFill>
                <a:srgbClr val="3E3E3E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140" name="Google Shape;140;p14"/>
          <p:cNvSpPr txBox="1"/>
          <p:nvPr/>
        </p:nvSpPr>
        <p:spPr>
          <a:xfrm>
            <a:off x="1512900" y="1160006"/>
            <a:ext cx="45342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rPr>
              <a:t>TEEN RESUME</a:t>
            </a:r>
            <a:endParaRPr>
              <a:solidFill>
                <a:srgbClr val="3E3E3E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cxnSp>
        <p:nvCxnSpPr>
          <p:cNvPr id="141" name="Google Shape;141;p14"/>
          <p:cNvCxnSpPr/>
          <p:nvPr/>
        </p:nvCxnSpPr>
        <p:spPr>
          <a:xfrm>
            <a:off x="2468800" y="1980000"/>
            <a:ext cx="0" cy="8163000"/>
          </a:xfrm>
          <a:prstGeom prst="straightConnector1">
            <a:avLst/>
          </a:prstGeom>
          <a:noFill/>
          <a:ln cap="flat" cmpd="sng" w="19050">
            <a:solidFill>
              <a:srgbClr val="B5F2F4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42" name="Google Shape;142;p14"/>
          <p:cNvGrpSpPr/>
          <p:nvPr/>
        </p:nvGrpSpPr>
        <p:grpSpPr>
          <a:xfrm>
            <a:off x="440929" y="1913274"/>
            <a:ext cx="1913400" cy="1687677"/>
            <a:chOff x="440929" y="1913274"/>
            <a:chExt cx="1913400" cy="1687677"/>
          </a:xfrm>
        </p:grpSpPr>
        <p:sp>
          <p:nvSpPr>
            <p:cNvPr id="143" name="Google Shape;143;p14"/>
            <p:cNvSpPr txBox="1"/>
            <p:nvPr/>
          </p:nvSpPr>
          <p:spPr>
            <a:xfrm>
              <a:off x="440929" y="1913274"/>
              <a:ext cx="19134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000">
                  <a:solidFill>
                    <a:srgbClr val="3E3E3E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CONTACT</a:t>
              </a:r>
              <a:endParaRPr sz="2000">
                <a:solidFill>
                  <a:srgbClr val="3E3E3E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144" name="Google Shape;144;p14"/>
            <p:cNvSpPr/>
            <p:nvPr/>
          </p:nvSpPr>
          <p:spPr>
            <a:xfrm>
              <a:off x="450000" y="2867201"/>
              <a:ext cx="75300" cy="75300"/>
            </a:xfrm>
            <a:prstGeom prst="rect">
              <a:avLst/>
            </a:prstGeom>
            <a:solidFill>
              <a:srgbClr val="B5F2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45" name="Google Shape;145;p14"/>
            <p:cNvGrpSpPr/>
            <p:nvPr/>
          </p:nvGrpSpPr>
          <p:grpSpPr>
            <a:xfrm>
              <a:off x="450000" y="2424976"/>
              <a:ext cx="1866375" cy="153900"/>
              <a:chOff x="450000" y="2428000"/>
              <a:chExt cx="1866375" cy="153900"/>
            </a:xfrm>
          </p:grpSpPr>
          <p:sp>
            <p:nvSpPr>
              <p:cNvPr id="146" name="Google Shape;146;p14"/>
              <p:cNvSpPr/>
              <p:nvPr/>
            </p:nvSpPr>
            <p:spPr>
              <a:xfrm>
                <a:off x="450000" y="2467299"/>
                <a:ext cx="75300" cy="75300"/>
              </a:xfrm>
              <a:prstGeom prst="rect">
                <a:avLst/>
              </a:prstGeom>
              <a:solidFill>
                <a:srgbClr val="B5F2F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" name="Google Shape;147;p14"/>
              <p:cNvSpPr txBox="1"/>
              <p:nvPr/>
            </p:nvSpPr>
            <p:spPr>
              <a:xfrm>
                <a:off x="652575" y="2428000"/>
                <a:ext cx="1663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123 Sunny Lane, </a:t>
                </a:r>
                <a:endParaRPr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sp>
          <p:nvSpPr>
            <p:cNvPr id="148" name="Google Shape;148;p14"/>
            <p:cNvSpPr txBox="1"/>
            <p:nvPr/>
          </p:nvSpPr>
          <p:spPr>
            <a:xfrm>
              <a:off x="652575" y="2629391"/>
              <a:ext cx="1663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Anytown, USA</a:t>
              </a:r>
              <a:endParaRPr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149" name="Google Shape;149;p14"/>
            <p:cNvGrpSpPr/>
            <p:nvPr/>
          </p:nvGrpSpPr>
          <p:grpSpPr>
            <a:xfrm>
              <a:off x="450000" y="2833806"/>
              <a:ext cx="1866375" cy="153900"/>
              <a:chOff x="450000" y="2833200"/>
              <a:chExt cx="1866375" cy="153900"/>
            </a:xfrm>
          </p:grpSpPr>
          <p:sp>
            <p:nvSpPr>
              <p:cNvPr id="150" name="Google Shape;150;p14"/>
              <p:cNvSpPr/>
              <p:nvPr/>
            </p:nvSpPr>
            <p:spPr>
              <a:xfrm>
                <a:off x="450000" y="2872500"/>
                <a:ext cx="75300" cy="75300"/>
              </a:xfrm>
              <a:prstGeom prst="rect">
                <a:avLst/>
              </a:prstGeom>
              <a:solidFill>
                <a:srgbClr val="B5F2F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" name="Google Shape;151;p14"/>
              <p:cNvSpPr txBox="1"/>
              <p:nvPr/>
            </p:nvSpPr>
            <p:spPr>
              <a:xfrm>
                <a:off x="652575" y="2833200"/>
                <a:ext cx="1663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+1 (555) 123-4567</a:t>
                </a:r>
                <a:endParaRPr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152" name="Google Shape;152;p14"/>
            <p:cNvGrpSpPr/>
            <p:nvPr/>
          </p:nvGrpSpPr>
          <p:grpSpPr>
            <a:xfrm>
              <a:off x="450000" y="3038221"/>
              <a:ext cx="1866375" cy="307800"/>
              <a:chOff x="450000" y="3026725"/>
              <a:chExt cx="1866375" cy="307800"/>
            </a:xfrm>
          </p:grpSpPr>
          <p:sp>
            <p:nvSpPr>
              <p:cNvPr id="153" name="Google Shape;153;p14"/>
              <p:cNvSpPr/>
              <p:nvPr/>
            </p:nvSpPr>
            <p:spPr>
              <a:xfrm>
                <a:off x="450000" y="3066025"/>
                <a:ext cx="75300" cy="75300"/>
              </a:xfrm>
              <a:prstGeom prst="rect">
                <a:avLst/>
              </a:prstGeom>
              <a:solidFill>
                <a:srgbClr val="B5F2F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4" name="Google Shape;154;p14"/>
              <p:cNvSpPr txBox="1"/>
              <p:nvPr/>
            </p:nvSpPr>
            <p:spPr>
              <a:xfrm>
                <a:off x="652575" y="3026725"/>
                <a:ext cx="1663800" cy="30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summers@email.com</a:t>
                </a:r>
                <a:endParaRPr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155" name="Google Shape;155;p14"/>
            <p:cNvGrpSpPr/>
            <p:nvPr/>
          </p:nvGrpSpPr>
          <p:grpSpPr>
            <a:xfrm>
              <a:off x="450000" y="3242636"/>
              <a:ext cx="1866375" cy="153900"/>
              <a:chOff x="450000" y="3238400"/>
              <a:chExt cx="1866375" cy="153900"/>
            </a:xfrm>
          </p:grpSpPr>
          <p:sp>
            <p:nvSpPr>
              <p:cNvPr id="156" name="Google Shape;156;p14"/>
              <p:cNvSpPr/>
              <p:nvPr/>
            </p:nvSpPr>
            <p:spPr>
              <a:xfrm>
                <a:off x="450000" y="3277700"/>
                <a:ext cx="75300" cy="75300"/>
              </a:xfrm>
              <a:prstGeom prst="rect">
                <a:avLst/>
              </a:prstGeom>
              <a:solidFill>
                <a:srgbClr val="B5F2F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7" name="Google Shape;157;p14"/>
              <p:cNvSpPr txBox="1"/>
              <p:nvPr/>
            </p:nvSpPr>
            <p:spPr>
              <a:xfrm>
                <a:off x="652575" y="3238400"/>
                <a:ext cx="1663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linkedin.com/in/</a:t>
                </a:r>
                <a:endParaRPr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sp>
          <p:nvSpPr>
            <p:cNvPr id="158" name="Google Shape;158;p14"/>
            <p:cNvSpPr txBox="1"/>
            <p:nvPr/>
          </p:nvSpPr>
          <p:spPr>
            <a:xfrm>
              <a:off x="652575" y="3447051"/>
              <a:ext cx="1663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aurorasummers</a:t>
              </a:r>
              <a:endParaRPr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59" name="Google Shape;159;p14"/>
          <p:cNvGrpSpPr/>
          <p:nvPr/>
        </p:nvGrpSpPr>
        <p:grpSpPr>
          <a:xfrm>
            <a:off x="440925" y="4138824"/>
            <a:ext cx="1913404" cy="1278847"/>
            <a:chOff x="440925" y="1913274"/>
            <a:chExt cx="1913404" cy="1278847"/>
          </a:xfrm>
        </p:grpSpPr>
        <p:sp>
          <p:nvSpPr>
            <p:cNvPr id="160" name="Google Shape;160;p14"/>
            <p:cNvSpPr txBox="1"/>
            <p:nvPr/>
          </p:nvSpPr>
          <p:spPr>
            <a:xfrm>
              <a:off x="440929" y="1913274"/>
              <a:ext cx="19134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000">
                  <a:solidFill>
                    <a:srgbClr val="3E3E3E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EDUCATION</a:t>
              </a:r>
              <a:endParaRPr sz="2000">
                <a:solidFill>
                  <a:srgbClr val="3E3E3E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161" name="Google Shape;161;p14"/>
            <p:cNvSpPr txBox="1"/>
            <p:nvPr/>
          </p:nvSpPr>
          <p:spPr>
            <a:xfrm>
              <a:off x="440925" y="2424976"/>
              <a:ext cx="1663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Anytown High School,</a:t>
              </a:r>
              <a:endParaRPr b="1"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62" name="Google Shape;162;p14"/>
            <p:cNvSpPr txBox="1"/>
            <p:nvPr/>
          </p:nvSpPr>
          <p:spPr>
            <a:xfrm>
              <a:off x="440925" y="2629391"/>
              <a:ext cx="1663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Anytown, USA</a:t>
              </a:r>
              <a:endParaRPr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63" name="Google Shape;163;p14"/>
            <p:cNvSpPr txBox="1"/>
            <p:nvPr/>
          </p:nvSpPr>
          <p:spPr>
            <a:xfrm>
              <a:off x="440925" y="2833806"/>
              <a:ext cx="1663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Expected Graduation:</a:t>
              </a:r>
              <a:endParaRPr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64" name="Google Shape;164;p14"/>
            <p:cNvSpPr txBox="1"/>
            <p:nvPr/>
          </p:nvSpPr>
          <p:spPr>
            <a:xfrm>
              <a:off x="440925" y="3038221"/>
              <a:ext cx="1663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June 2025</a:t>
              </a:r>
              <a:endParaRPr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65" name="Google Shape;165;p14"/>
          <p:cNvGrpSpPr/>
          <p:nvPr/>
        </p:nvGrpSpPr>
        <p:grpSpPr>
          <a:xfrm>
            <a:off x="440925" y="5666745"/>
            <a:ext cx="1663800" cy="767145"/>
            <a:chOff x="440925" y="2424976"/>
            <a:chExt cx="1663800" cy="767145"/>
          </a:xfrm>
        </p:grpSpPr>
        <p:sp>
          <p:nvSpPr>
            <p:cNvPr id="166" name="Google Shape;166;p14"/>
            <p:cNvSpPr txBox="1"/>
            <p:nvPr/>
          </p:nvSpPr>
          <p:spPr>
            <a:xfrm>
              <a:off x="440925" y="2424976"/>
              <a:ext cx="1663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Interests:</a:t>
              </a:r>
              <a:endParaRPr b="1"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67" name="Google Shape;167;p14"/>
            <p:cNvSpPr txBox="1"/>
            <p:nvPr/>
          </p:nvSpPr>
          <p:spPr>
            <a:xfrm>
              <a:off x="440925" y="2629391"/>
              <a:ext cx="1663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Business Studies </a:t>
              </a:r>
              <a:endParaRPr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68" name="Google Shape;168;p14"/>
            <p:cNvSpPr txBox="1"/>
            <p:nvPr/>
          </p:nvSpPr>
          <p:spPr>
            <a:xfrm>
              <a:off x="440925" y="2833806"/>
              <a:ext cx="1663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Coaching Groups</a:t>
              </a:r>
              <a:endParaRPr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69" name="Google Shape;169;p14"/>
            <p:cNvSpPr txBox="1"/>
            <p:nvPr/>
          </p:nvSpPr>
          <p:spPr>
            <a:xfrm>
              <a:off x="440925" y="3038221"/>
              <a:ext cx="1663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Computer Science</a:t>
              </a:r>
              <a:endParaRPr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70" name="Google Shape;170;p14"/>
          <p:cNvGrpSpPr/>
          <p:nvPr/>
        </p:nvGrpSpPr>
        <p:grpSpPr>
          <a:xfrm>
            <a:off x="440925" y="6682970"/>
            <a:ext cx="1663800" cy="971545"/>
            <a:chOff x="440925" y="6682970"/>
            <a:chExt cx="1663800" cy="971545"/>
          </a:xfrm>
        </p:grpSpPr>
        <p:grpSp>
          <p:nvGrpSpPr>
            <p:cNvPr id="171" name="Google Shape;171;p14"/>
            <p:cNvGrpSpPr/>
            <p:nvPr/>
          </p:nvGrpSpPr>
          <p:grpSpPr>
            <a:xfrm>
              <a:off x="440925" y="6682970"/>
              <a:ext cx="1663800" cy="767145"/>
              <a:chOff x="440925" y="2424976"/>
              <a:chExt cx="1663800" cy="767145"/>
            </a:xfrm>
          </p:grpSpPr>
          <p:sp>
            <p:nvSpPr>
              <p:cNvPr id="172" name="Google Shape;172;p14"/>
              <p:cNvSpPr txBox="1"/>
              <p:nvPr/>
            </p:nvSpPr>
            <p:spPr>
              <a:xfrm>
                <a:off x="440925" y="2424976"/>
                <a:ext cx="1663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Additional Education:</a:t>
                </a:r>
                <a:endParaRPr b="1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73" name="Google Shape;173;p14"/>
              <p:cNvSpPr txBox="1"/>
              <p:nvPr/>
            </p:nvSpPr>
            <p:spPr>
              <a:xfrm>
                <a:off x="440925" y="2629391"/>
                <a:ext cx="1663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Online Course: </a:t>
                </a:r>
                <a:endParaRPr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74" name="Google Shape;174;p14"/>
              <p:cNvSpPr txBox="1"/>
              <p:nvPr/>
            </p:nvSpPr>
            <p:spPr>
              <a:xfrm>
                <a:off x="440925" y="2833806"/>
                <a:ext cx="1663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Introduction to </a:t>
                </a:r>
                <a:endParaRPr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75" name="Google Shape;175;p14"/>
              <p:cNvSpPr txBox="1"/>
              <p:nvPr/>
            </p:nvSpPr>
            <p:spPr>
              <a:xfrm>
                <a:off x="440925" y="3038221"/>
                <a:ext cx="1663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Marketing Strategies, </a:t>
                </a:r>
                <a:endParaRPr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sp>
          <p:nvSpPr>
            <p:cNvPr id="176" name="Google Shape;176;p14"/>
            <p:cNvSpPr txBox="1"/>
            <p:nvPr/>
          </p:nvSpPr>
          <p:spPr>
            <a:xfrm>
              <a:off x="440925" y="7500615"/>
              <a:ext cx="1663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Coursera</a:t>
              </a:r>
              <a:endParaRPr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77" name="Google Shape;177;p14"/>
          <p:cNvGrpSpPr/>
          <p:nvPr/>
        </p:nvGrpSpPr>
        <p:grpSpPr>
          <a:xfrm>
            <a:off x="440925" y="8206639"/>
            <a:ext cx="1913404" cy="870017"/>
            <a:chOff x="440925" y="1913274"/>
            <a:chExt cx="1913404" cy="870017"/>
          </a:xfrm>
        </p:grpSpPr>
        <p:sp>
          <p:nvSpPr>
            <p:cNvPr id="178" name="Google Shape;178;p14"/>
            <p:cNvSpPr txBox="1"/>
            <p:nvPr/>
          </p:nvSpPr>
          <p:spPr>
            <a:xfrm>
              <a:off x="440929" y="1913274"/>
              <a:ext cx="19134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000">
                  <a:solidFill>
                    <a:srgbClr val="3E3E3E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LANGUAGES</a:t>
              </a:r>
              <a:endParaRPr sz="2000">
                <a:solidFill>
                  <a:srgbClr val="3E3E3E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179" name="Google Shape;179;p14"/>
            <p:cNvSpPr txBox="1"/>
            <p:nvPr/>
          </p:nvSpPr>
          <p:spPr>
            <a:xfrm>
              <a:off x="440925" y="2424976"/>
              <a:ext cx="1663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English</a:t>
              </a:r>
              <a:endParaRPr b="1"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80" name="Google Shape;180;p14"/>
            <p:cNvSpPr txBox="1"/>
            <p:nvPr/>
          </p:nvSpPr>
          <p:spPr>
            <a:xfrm>
              <a:off x="440925" y="2629391"/>
              <a:ext cx="1663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(Native proficiency)</a:t>
              </a:r>
              <a:endParaRPr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81" name="Google Shape;181;p14"/>
          <p:cNvGrpSpPr/>
          <p:nvPr/>
        </p:nvGrpSpPr>
        <p:grpSpPr>
          <a:xfrm>
            <a:off x="440925" y="9327091"/>
            <a:ext cx="1663800" cy="558415"/>
            <a:chOff x="440925" y="2424976"/>
            <a:chExt cx="1663800" cy="558415"/>
          </a:xfrm>
        </p:grpSpPr>
        <p:sp>
          <p:nvSpPr>
            <p:cNvPr id="182" name="Google Shape;182;p14"/>
            <p:cNvSpPr txBox="1"/>
            <p:nvPr/>
          </p:nvSpPr>
          <p:spPr>
            <a:xfrm>
              <a:off x="440925" y="2424976"/>
              <a:ext cx="1663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Spanish </a:t>
              </a:r>
              <a:endParaRPr b="1"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83" name="Google Shape;183;p14"/>
            <p:cNvSpPr txBox="1"/>
            <p:nvPr/>
          </p:nvSpPr>
          <p:spPr>
            <a:xfrm>
              <a:off x="440925" y="2629391"/>
              <a:ext cx="16638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(Conversational proficiency)</a:t>
              </a:r>
              <a:endParaRPr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184" name="Google Shape;184;p14"/>
          <p:cNvSpPr txBox="1"/>
          <p:nvPr/>
        </p:nvSpPr>
        <p:spPr>
          <a:xfrm>
            <a:off x="2879997" y="1915833"/>
            <a:ext cx="34623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2000">
                <a:solidFill>
                  <a:srgbClr val="3E3E3E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WORK EXPERIENCE</a:t>
            </a:r>
            <a:endParaRPr sz="2000">
              <a:solidFill>
                <a:srgbClr val="3E3E3E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grpSp>
        <p:nvGrpSpPr>
          <p:cNvPr id="185" name="Google Shape;185;p14"/>
          <p:cNvGrpSpPr/>
          <p:nvPr/>
        </p:nvGrpSpPr>
        <p:grpSpPr>
          <a:xfrm>
            <a:off x="2880000" y="2417560"/>
            <a:ext cx="4249650" cy="1571585"/>
            <a:chOff x="2880000" y="2417560"/>
            <a:chExt cx="4249650" cy="1571585"/>
          </a:xfrm>
        </p:grpSpPr>
        <p:grpSp>
          <p:nvGrpSpPr>
            <p:cNvPr id="186" name="Google Shape;186;p14"/>
            <p:cNvGrpSpPr/>
            <p:nvPr/>
          </p:nvGrpSpPr>
          <p:grpSpPr>
            <a:xfrm>
              <a:off x="2889075" y="3230155"/>
              <a:ext cx="4240575" cy="354000"/>
              <a:chOff x="450000" y="2427999"/>
              <a:chExt cx="4240575" cy="354000"/>
            </a:xfrm>
          </p:grpSpPr>
          <p:sp>
            <p:nvSpPr>
              <p:cNvPr id="187" name="Google Shape;187;p14"/>
              <p:cNvSpPr/>
              <p:nvPr/>
            </p:nvSpPr>
            <p:spPr>
              <a:xfrm>
                <a:off x="450000" y="2467299"/>
                <a:ext cx="75300" cy="75300"/>
              </a:xfrm>
              <a:prstGeom prst="rect">
                <a:avLst/>
              </a:prstGeom>
              <a:solidFill>
                <a:srgbClr val="B5F2F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8" name="Google Shape;188;p14"/>
              <p:cNvSpPr txBox="1"/>
              <p:nvPr/>
            </p:nvSpPr>
            <p:spPr>
              <a:xfrm>
                <a:off x="652575" y="2427999"/>
                <a:ext cx="40380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Assisted in conducting market research and  analyzing data </a:t>
                </a:r>
                <a:endParaRPr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to support strategic decision-making processes</a:t>
                </a:r>
                <a:endParaRPr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189" name="Google Shape;189;p14"/>
            <p:cNvGrpSpPr/>
            <p:nvPr/>
          </p:nvGrpSpPr>
          <p:grpSpPr>
            <a:xfrm>
              <a:off x="2889075" y="3635145"/>
              <a:ext cx="4221075" cy="354000"/>
              <a:chOff x="2889075" y="8678239"/>
              <a:chExt cx="4221075" cy="354000"/>
            </a:xfrm>
          </p:grpSpPr>
          <p:sp>
            <p:nvSpPr>
              <p:cNvPr id="190" name="Google Shape;190;p14"/>
              <p:cNvSpPr txBox="1"/>
              <p:nvPr/>
            </p:nvSpPr>
            <p:spPr>
              <a:xfrm>
                <a:off x="3091650" y="8678239"/>
                <a:ext cx="40185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Collaborated with team members to develop innovative solutions and improve operational efficiency</a:t>
                </a:r>
                <a:endParaRPr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91" name="Google Shape;191;p14"/>
              <p:cNvSpPr/>
              <p:nvPr/>
            </p:nvSpPr>
            <p:spPr>
              <a:xfrm>
                <a:off x="2889075" y="8719585"/>
                <a:ext cx="75300" cy="75300"/>
              </a:xfrm>
              <a:prstGeom prst="rect">
                <a:avLst/>
              </a:prstGeom>
              <a:solidFill>
                <a:srgbClr val="B5F2F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192" name="Google Shape;192;p14"/>
            <p:cNvSpPr txBox="1"/>
            <p:nvPr/>
          </p:nvSpPr>
          <p:spPr>
            <a:xfrm>
              <a:off x="2880000" y="2417560"/>
              <a:ext cx="1351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Intern</a:t>
              </a:r>
              <a:endParaRPr b="1"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93" name="Google Shape;193;p14"/>
            <p:cNvSpPr txBox="1"/>
            <p:nvPr/>
          </p:nvSpPr>
          <p:spPr>
            <a:xfrm>
              <a:off x="2880000" y="2624811"/>
              <a:ext cx="3226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Tech Innovations Company,</a:t>
              </a:r>
              <a:endParaRPr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94" name="Google Shape;194;p14"/>
            <p:cNvSpPr txBox="1"/>
            <p:nvPr/>
          </p:nvSpPr>
          <p:spPr>
            <a:xfrm>
              <a:off x="2880000" y="2832062"/>
              <a:ext cx="3226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Anytown, USA</a:t>
              </a:r>
              <a:endParaRPr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95" name="Google Shape;195;p14"/>
          <p:cNvGrpSpPr/>
          <p:nvPr/>
        </p:nvGrpSpPr>
        <p:grpSpPr>
          <a:xfrm>
            <a:off x="2880000" y="4247220"/>
            <a:ext cx="4249650" cy="1578076"/>
            <a:chOff x="2880000" y="2411069"/>
            <a:chExt cx="4249650" cy="1578076"/>
          </a:xfrm>
        </p:grpSpPr>
        <p:grpSp>
          <p:nvGrpSpPr>
            <p:cNvPr id="196" name="Google Shape;196;p14"/>
            <p:cNvGrpSpPr/>
            <p:nvPr/>
          </p:nvGrpSpPr>
          <p:grpSpPr>
            <a:xfrm>
              <a:off x="2889075" y="3230155"/>
              <a:ext cx="4240575" cy="354000"/>
              <a:chOff x="450000" y="2427999"/>
              <a:chExt cx="4240575" cy="354000"/>
            </a:xfrm>
          </p:grpSpPr>
          <p:sp>
            <p:nvSpPr>
              <p:cNvPr id="197" name="Google Shape;197;p14"/>
              <p:cNvSpPr/>
              <p:nvPr/>
            </p:nvSpPr>
            <p:spPr>
              <a:xfrm>
                <a:off x="450000" y="2467299"/>
                <a:ext cx="75300" cy="75300"/>
              </a:xfrm>
              <a:prstGeom prst="rect">
                <a:avLst/>
              </a:prstGeom>
              <a:solidFill>
                <a:srgbClr val="B5F2F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8" name="Google Shape;198;p14"/>
              <p:cNvSpPr txBox="1"/>
              <p:nvPr/>
            </p:nvSpPr>
            <p:spPr>
              <a:xfrm>
                <a:off x="652575" y="2427999"/>
                <a:ext cx="40380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Assisted with meal preparation, ensuring dietary restrictions and preferences were accommodated</a:t>
                </a:r>
                <a:endParaRPr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199" name="Google Shape;199;p14"/>
            <p:cNvGrpSpPr/>
            <p:nvPr/>
          </p:nvGrpSpPr>
          <p:grpSpPr>
            <a:xfrm>
              <a:off x="2889075" y="3635145"/>
              <a:ext cx="4221075" cy="354000"/>
              <a:chOff x="2889075" y="8678239"/>
              <a:chExt cx="4221075" cy="354000"/>
            </a:xfrm>
          </p:grpSpPr>
          <p:sp>
            <p:nvSpPr>
              <p:cNvPr id="200" name="Google Shape;200;p14"/>
              <p:cNvSpPr txBox="1"/>
              <p:nvPr/>
            </p:nvSpPr>
            <p:spPr>
              <a:xfrm>
                <a:off x="3091650" y="8678239"/>
                <a:ext cx="40185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E3E3E"/>
                    </a:solidFill>
                    <a:highlight>
                      <a:srgbClr val="FFFFFF"/>
                    </a:highlight>
                    <a:latin typeface="Poppins"/>
                    <a:ea typeface="Poppins"/>
                    <a:cs typeface="Poppins"/>
                    <a:sym typeface="Poppins"/>
                  </a:rPr>
                  <a:t>Facilitated a safe and inclusive environment for campers to learn, explore, and create lasting memories</a:t>
                </a:r>
                <a:endParaRPr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201" name="Google Shape;201;p14"/>
              <p:cNvSpPr/>
              <p:nvPr/>
            </p:nvSpPr>
            <p:spPr>
              <a:xfrm>
                <a:off x="2889075" y="8719585"/>
                <a:ext cx="75300" cy="75300"/>
              </a:xfrm>
              <a:prstGeom prst="rect">
                <a:avLst/>
              </a:prstGeom>
              <a:solidFill>
                <a:srgbClr val="B5F2F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202" name="Google Shape;202;p14"/>
            <p:cNvSpPr txBox="1"/>
            <p:nvPr/>
          </p:nvSpPr>
          <p:spPr>
            <a:xfrm>
              <a:off x="2880000" y="2411069"/>
              <a:ext cx="2645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Assistant Camp Counselor</a:t>
              </a:r>
              <a:endParaRPr b="1"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03" name="Google Shape;203;p14"/>
            <p:cNvSpPr txBox="1"/>
            <p:nvPr/>
          </p:nvSpPr>
          <p:spPr>
            <a:xfrm>
              <a:off x="2880000" y="2618331"/>
              <a:ext cx="3226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Lakeview Summer Camp,</a:t>
              </a:r>
              <a:endParaRPr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04" name="Google Shape;204;p14"/>
            <p:cNvSpPr txBox="1"/>
            <p:nvPr/>
          </p:nvSpPr>
          <p:spPr>
            <a:xfrm>
              <a:off x="2880000" y="2825582"/>
              <a:ext cx="3226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Anytown, USA</a:t>
              </a:r>
              <a:endParaRPr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205" name="Google Shape;205;p14"/>
          <p:cNvSpPr txBox="1"/>
          <p:nvPr/>
        </p:nvSpPr>
        <p:spPr>
          <a:xfrm>
            <a:off x="2880001" y="6393593"/>
            <a:ext cx="4249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2000">
                <a:solidFill>
                  <a:srgbClr val="3E3E3E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EXTRACURRICULAR ACTIVITIES</a:t>
            </a:r>
            <a:endParaRPr sz="2000">
              <a:solidFill>
                <a:srgbClr val="3E3E3E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grpSp>
        <p:nvGrpSpPr>
          <p:cNvPr id="206" name="Google Shape;206;p14"/>
          <p:cNvGrpSpPr/>
          <p:nvPr/>
        </p:nvGrpSpPr>
        <p:grpSpPr>
          <a:xfrm>
            <a:off x="2889075" y="6896634"/>
            <a:ext cx="4240575" cy="758989"/>
            <a:chOff x="2889075" y="3230155"/>
            <a:chExt cx="4240575" cy="758989"/>
          </a:xfrm>
        </p:grpSpPr>
        <p:grpSp>
          <p:nvGrpSpPr>
            <p:cNvPr id="207" name="Google Shape;207;p14"/>
            <p:cNvGrpSpPr/>
            <p:nvPr/>
          </p:nvGrpSpPr>
          <p:grpSpPr>
            <a:xfrm>
              <a:off x="2889075" y="3230155"/>
              <a:ext cx="4240575" cy="354000"/>
              <a:chOff x="450000" y="2427999"/>
              <a:chExt cx="4240575" cy="354000"/>
            </a:xfrm>
          </p:grpSpPr>
          <p:sp>
            <p:nvSpPr>
              <p:cNvPr id="208" name="Google Shape;208;p14"/>
              <p:cNvSpPr/>
              <p:nvPr/>
            </p:nvSpPr>
            <p:spPr>
              <a:xfrm>
                <a:off x="450000" y="2467299"/>
                <a:ext cx="75300" cy="75300"/>
              </a:xfrm>
              <a:prstGeom prst="rect">
                <a:avLst/>
              </a:prstGeom>
              <a:solidFill>
                <a:srgbClr val="B5F2F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9" name="Google Shape;209;p14"/>
              <p:cNvSpPr txBox="1"/>
              <p:nvPr/>
            </p:nvSpPr>
            <p:spPr>
              <a:xfrm>
                <a:off x="652575" y="2427999"/>
                <a:ext cx="40380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Member of the school's debate club, enhancing public speaking and critical thinking abilities</a:t>
                </a:r>
                <a:endParaRPr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210" name="Google Shape;210;p14"/>
            <p:cNvGrpSpPr/>
            <p:nvPr/>
          </p:nvGrpSpPr>
          <p:grpSpPr>
            <a:xfrm>
              <a:off x="2889075" y="3635145"/>
              <a:ext cx="4221075" cy="354000"/>
              <a:chOff x="2889075" y="8678239"/>
              <a:chExt cx="4221075" cy="354000"/>
            </a:xfrm>
          </p:grpSpPr>
          <p:sp>
            <p:nvSpPr>
              <p:cNvPr id="211" name="Google Shape;211;p14"/>
              <p:cNvSpPr txBox="1"/>
              <p:nvPr/>
            </p:nvSpPr>
            <p:spPr>
              <a:xfrm>
                <a:off x="3091650" y="8678239"/>
                <a:ext cx="40185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Captain of the varsity swimming team, demonstrating leadership and teamwork skills in competitive environments</a:t>
                </a:r>
                <a:endParaRPr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212" name="Google Shape;212;p14"/>
              <p:cNvSpPr/>
              <p:nvPr/>
            </p:nvSpPr>
            <p:spPr>
              <a:xfrm>
                <a:off x="2889075" y="8719585"/>
                <a:ext cx="75300" cy="75300"/>
              </a:xfrm>
              <a:prstGeom prst="rect">
                <a:avLst/>
              </a:prstGeom>
              <a:solidFill>
                <a:srgbClr val="B5F2F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213" name="Google Shape;213;p14"/>
          <p:cNvSpPr/>
          <p:nvPr/>
        </p:nvSpPr>
        <p:spPr>
          <a:xfrm>
            <a:off x="0" y="10440000"/>
            <a:ext cx="7560000" cy="255600"/>
          </a:xfrm>
          <a:prstGeom prst="rect">
            <a:avLst/>
          </a:prstGeom>
          <a:solidFill>
            <a:srgbClr val="BAE1E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14"/>
          <p:cNvSpPr txBox="1"/>
          <p:nvPr/>
        </p:nvSpPr>
        <p:spPr>
          <a:xfrm>
            <a:off x="2880001" y="8207118"/>
            <a:ext cx="4249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2000">
                <a:solidFill>
                  <a:srgbClr val="3E3E3E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INTERESTS</a:t>
            </a:r>
            <a:endParaRPr sz="2000">
              <a:solidFill>
                <a:srgbClr val="3E3E3E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grpSp>
        <p:nvGrpSpPr>
          <p:cNvPr id="215" name="Google Shape;215;p14"/>
          <p:cNvGrpSpPr/>
          <p:nvPr/>
        </p:nvGrpSpPr>
        <p:grpSpPr>
          <a:xfrm>
            <a:off x="2889075" y="8710159"/>
            <a:ext cx="4240575" cy="558889"/>
            <a:chOff x="2889075" y="3230155"/>
            <a:chExt cx="4240575" cy="558889"/>
          </a:xfrm>
        </p:grpSpPr>
        <p:grpSp>
          <p:nvGrpSpPr>
            <p:cNvPr id="216" name="Google Shape;216;p14"/>
            <p:cNvGrpSpPr/>
            <p:nvPr/>
          </p:nvGrpSpPr>
          <p:grpSpPr>
            <a:xfrm>
              <a:off x="2889075" y="3230155"/>
              <a:ext cx="4240575" cy="354000"/>
              <a:chOff x="450000" y="2427999"/>
              <a:chExt cx="4240575" cy="354000"/>
            </a:xfrm>
          </p:grpSpPr>
          <p:sp>
            <p:nvSpPr>
              <p:cNvPr id="217" name="Google Shape;217;p14"/>
              <p:cNvSpPr/>
              <p:nvPr/>
            </p:nvSpPr>
            <p:spPr>
              <a:xfrm>
                <a:off x="450000" y="2467299"/>
                <a:ext cx="75300" cy="75300"/>
              </a:xfrm>
              <a:prstGeom prst="rect">
                <a:avLst/>
              </a:prstGeom>
              <a:solidFill>
                <a:srgbClr val="B5F2F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" name="Google Shape;218;p14"/>
              <p:cNvSpPr txBox="1"/>
              <p:nvPr/>
            </p:nvSpPr>
            <p:spPr>
              <a:xfrm>
                <a:off x="652575" y="2427999"/>
                <a:ext cx="40380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Exploring new technologies and their applications in addressing societal challenges</a:t>
                </a:r>
                <a:endParaRPr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219" name="Google Shape;219;p14"/>
            <p:cNvGrpSpPr/>
            <p:nvPr/>
          </p:nvGrpSpPr>
          <p:grpSpPr>
            <a:xfrm>
              <a:off x="2889075" y="3635145"/>
              <a:ext cx="4221075" cy="153900"/>
              <a:chOff x="2889075" y="8678239"/>
              <a:chExt cx="4221075" cy="153900"/>
            </a:xfrm>
          </p:grpSpPr>
          <p:sp>
            <p:nvSpPr>
              <p:cNvPr id="220" name="Google Shape;220;p14"/>
              <p:cNvSpPr txBox="1"/>
              <p:nvPr/>
            </p:nvSpPr>
            <p:spPr>
              <a:xfrm>
                <a:off x="3091650" y="8678239"/>
                <a:ext cx="40185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Volunteering for environmental conservation</a:t>
                </a:r>
                <a:endParaRPr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221" name="Google Shape;221;p14"/>
              <p:cNvSpPr/>
              <p:nvPr/>
            </p:nvSpPr>
            <p:spPr>
              <a:xfrm>
                <a:off x="2889075" y="8719585"/>
                <a:ext cx="75300" cy="75300"/>
              </a:xfrm>
              <a:prstGeom prst="rect">
                <a:avLst/>
              </a:prstGeom>
              <a:solidFill>
                <a:srgbClr val="B5F2F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222" name="Google Shape;222;p14"/>
          <p:cNvGrpSpPr/>
          <p:nvPr/>
        </p:nvGrpSpPr>
        <p:grpSpPr>
          <a:xfrm>
            <a:off x="2889225" y="9322301"/>
            <a:ext cx="4240575" cy="558889"/>
            <a:chOff x="2889075" y="3230155"/>
            <a:chExt cx="4240575" cy="558889"/>
          </a:xfrm>
        </p:grpSpPr>
        <p:grpSp>
          <p:nvGrpSpPr>
            <p:cNvPr id="223" name="Google Shape;223;p14"/>
            <p:cNvGrpSpPr/>
            <p:nvPr/>
          </p:nvGrpSpPr>
          <p:grpSpPr>
            <a:xfrm>
              <a:off x="2889075" y="3230155"/>
              <a:ext cx="4240575" cy="354000"/>
              <a:chOff x="450000" y="2427999"/>
              <a:chExt cx="4240575" cy="354000"/>
            </a:xfrm>
          </p:grpSpPr>
          <p:sp>
            <p:nvSpPr>
              <p:cNvPr id="224" name="Google Shape;224;p14"/>
              <p:cNvSpPr/>
              <p:nvPr/>
            </p:nvSpPr>
            <p:spPr>
              <a:xfrm>
                <a:off x="450000" y="2467299"/>
                <a:ext cx="75300" cy="75300"/>
              </a:xfrm>
              <a:prstGeom prst="rect">
                <a:avLst/>
              </a:prstGeom>
              <a:solidFill>
                <a:srgbClr val="B5F2F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5" name="Google Shape;225;p14"/>
              <p:cNvSpPr txBox="1"/>
              <p:nvPr/>
            </p:nvSpPr>
            <p:spPr>
              <a:xfrm>
                <a:off x="652575" y="2427999"/>
                <a:ext cx="40380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Member of the high school basketball team, enjoy playing soccer and tennis in my free time</a:t>
                </a:r>
                <a:endParaRPr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226" name="Google Shape;226;p14"/>
            <p:cNvGrpSpPr/>
            <p:nvPr/>
          </p:nvGrpSpPr>
          <p:grpSpPr>
            <a:xfrm>
              <a:off x="2889075" y="3635145"/>
              <a:ext cx="4221075" cy="153900"/>
              <a:chOff x="2889075" y="8678239"/>
              <a:chExt cx="4221075" cy="153900"/>
            </a:xfrm>
          </p:grpSpPr>
          <p:sp>
            <p:nvSpPr>
              <p:cNvPr id="227" name="Google Shape;227;p14"/>
              <p:cNvSpPr txBox="1"/>
              <p:nvPr/>
            </p:nvSpPr>
            <p:spPr>
              <a:xfrm>
                <a:off x="3091650" y="8678239"/>
                <a:ext cx="40185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Love hiking, camping, and fishing with friends and family</a:t>
                </a:r>
                <a:endParaRPr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228" name="Google Shape;228;p14"/>
              <p:cNvSpPr/>
              <p:nvPr/>
            </p:nvSpPr>
            <p:spPr>
              <a:xfrm>
                <a:off x="2889075" y="8719585"/>
                <a:ext cx="75300" cy="75300"/>
              </a:xfrm>
              <a:prstGeom prst="rect">
                <a:avLst/>
              </a:prstGeom>
              <a:solidFill>
                <a:srgbClr val="B5F2F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5"/>
          <p:cNvSpPr/>
          <p:nvPr/>
        </p:nvSpPr>
        <p:spPr>
          <a:xfrm>
            <a:off x="0" y="0"/>
            <a:ext cx="7560000" cy="810000"/>
          </a:xfrm>
          <a:prstGeom prst="rect">
            <a:avLst/>
          </a:prstGeom>
          <a:solidFill>
            <a:srgbClr val="BAE1E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15"/>
          <p:cNvSpPr txBox="1"/>
          <p:nvPr/>
        </p:nvSpPr>
        <p:spPr>
          <a:xfrm>
            <a:off x="1512900" y="585350"/>
            <a:ext cx="4534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2600">
                <a:solidFill>
                  <a:srgbClr val="3E3E3E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AURORA SUMMERS</a:t>
            </a:r>
            <a:endParaRPr sz="2600">
              <a:solidFill>
                <a:srgbClr val="3E3E3E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235" name="Google Shape;235;p15"/>
          <p:cNvSpPr txBox="1"/>
          <p:nvPr/>
        </p:nvSpPr>
        <p:spPr>
          <a:xfrm>
            <a:off x="1512900" y="1160006"/>
            <a:ext cx="45342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rPr>
              <a:t>TEEN RESUME</a:t>
            </a:r>
            <a:endParaRPr>
              <a:solidFill>
                <a:srgbClr val="3E3E3E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cxnSp>
        <p:nvCxnSpPr>
          <p:cNvPr id="236" name="Google Shape;236;p15"/>
          <p:cNvCxnSpPr/>
          <p:nvPr/>
        </p:nvCxnSpPr>
        <p:spPr>
          <a:xfrm>
            <a:off x="2468800" y="1980000"/>
            <a:ext cx="0" cy="8163000"/>
          </a:xfrm>
          <a:prstGeom prst="straightConnector1">
            <a:avLst/>
          </a:prstGeom>
          <a:noFill/>
          <a:ln cap="flat" cmpd="sng" w="19050">
            <a:solidFill>
              <a:srgbClr val="B5F2F4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237" name="Google Shape;237;p15"/>
          <p:cNvGrpSpPr/>
          <p:nvPr/>
        </p:nvGrpSpPr>
        <p:grpSpPr>
          <a:xfrm>
            <a:off x="440929" y="1913274"/>
            <a:ext cx="1913400" cy="1687677"/>
            <a:chOff x="440929" y="1913274"/>
            <a:chExt cx="1913400" cy="1687677"/>
          </a:xfrm>
        </p:grpSpPr>
        <p:sp>
          <p:nvSpPr>
            <p:cNvPr id="238" name="Google Shape;238;p15"/>
            <p:cNvSpPr txBox="1"/>
            <p:nvPr/>
          </p:nvSpPr>
          <p:spPr>
            <a:xfrm>
              <a:off x="440929" y="1913274"/>
              <a:ext cx="19134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000">
                  <a:solidFill>
                    <a:srgbClr val="3E3E3E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CONTACT</a:t>
              </a:r>
              <a:endParaRPr sz="2000">
                <a:solidFill>
                  <a:srgbClr val="3E3E3E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239" name="Google Shape;239;p15"/>
            <p:cNvSpPr/>
            <p:nvPr/>
          </p:nvSpPr>
          <p:spPr>
            <a:xfrm>
              <a:off x="450000" y="2867201"/>
              <a:ext cx="75300" cy="75300"/>
            </a:xfrm>
            <a:prstGeom prst="rect">
              <a:avLst/>
            </a:prstGeom>
            <a:solidFill>
              <a:srgbClr val="B5F2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240" name="Google Shape;240;p15"/>
            <p:cNvGrpSpPr/>
            <p:nvPr/>
          </p:nvGrpSpPr>
          <p:grpSpPr>
            <a:xfrm>
              <a:off x="450000" y="2424976"/>
              <a:ext cx="1866375" cy="153900"/>
              <a:chOff x="450000" y="2428000"/>
              <a:chExt cx="1866375" cy="153900"/>
            </a:xfrm>
          </p:grpSpPr>
          <p:sp>
            <p:nvSpPr>
              <p:cNvPr id="241" name="Google Shape;241;p15"/>
              <p:cNvSpPr/>
              <p:nvPr/>
            </p:nvSpPr>
            <p:spPr>
              <a:xfrm>
                <a:off x="450000" y="2467299"/>
                <a:ext cx="75300" cy="75300"/>
              </a:xfrm>
              <a:prstGeom prst="rect">
                <a:avLst/>
              </a:prstGeom>
              <a:solidFill>
                <a:srgbClr val="B5F2F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2" name="Google Shape;242;p15"/>
              <p:cNvSpPr txBox="1"/>
              <p:nvPr/>
            </p:nvSpPr>
            <p:spPr>
              <a:xfrm>
                <a:off x="652575" y="2428000"/>
                <a:ext cx="1663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123 Sunny Lane, </a:t>
                </a:r>
                <a:endParaRPr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sp>
          <p:nvSpPr>
            <p:cNvPr id="243" name="Google Shape;243;p15"/>
            <p:cNvSpPr txBox="1"/>
            <p:nvPr/>
          </p:nvSpPr>
          <p:spPr>
            <a:xfrm>
              <a:off x="652575" y="2629391"/>
              <a:ext cx="1663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Anytown, USA</a:t>
              </a:r>
              <a:endParaRPr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244" name="Google Shape;244;p15"/>
            <p:cNvGrpSpPr/>
            <p:nvPr/>
          </p:nvGrpSpPr>
          <p:grpSpPr>
            <a:xfrm>
              <a:off x="450000" y="2833806"/>
              <a:ext cx="1866375" cy="153900"/>
              <a:chOff x="450000" y="2833200"/>
              <a:chExt cx="1866375" cy="153900"/>
            </a:xfrm>
          </p:grpSpPr>
          <p:sp>
            <p:nvSpPr>
              <p:cNvPr id="245" name="Google Shape;245;p15"/>
              <p:cNvSpPr/>
              <p:nvPr/>
            </p:nvSpPr>
            <p:spPr>
              <a:xfrm>
                <a:off x="450000" y="2872500"/>
                <a:ext cx="75300" cy="75300"/>
              </a:xfrm>
              <a:prstGeom prst="rect">
                <a:avLst/>
              </a:prstGeom>
              <a:solidFill>
                <a:srgbClr val="B5F2F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6" name="Google Shape;246;p15"/>
              <p:cNvSpPr txBox="1"/>
              <p:nvPr/>
            </p:nvSpPr>
            <p:spPr>
              <a:xfrm>
                <a:off x="652575" y="2833200"/>
                <a:ext cx="1663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+1 (555) 123-4567</a:t>
                </a:r>
                <a:endParaRPr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247" name="Google Shape;247;p15"/>
            <p:cNvGrpSpPr/>
            <p:nvPr/>
          </p:nvGrpSpPr>
          <p:grpSpPr>
            <a:xfrm>
              <a:off x="450000" y="3038221"/>
              <a:ext cx="1866375" cy="153900"/>
              <a:chOff x="450000" y="3026725"/>
              <a:chExt cx="1866375" cy="153900"/>
            </a:xfrm>
          </p:grpSpPr>
          <p:sp>
            <p:nvSpPr>
              <p:cNvPr id="248" name="Google Shape;248;p15"/>
              <p:cNvSpPr/>
              <p:nvPr/>
            </p:nvSpPr>
            <p:spPr>
              <a:xfrm>
                <a:off x="450000" y="3066025"/>
                <a:ext cx="75300" cy="75300"/>
              </a:xfrm>
              <a:prstGeom prst="rect">
                <a:avLst/>
              </a:prstGeom>
              <a:solidFill>
                <a:srgbClr val="B5F2F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9" name="Google Shape;249;p15"/>
              <p:cNvSpPr txBox="1"/>
              <p:nvPr/>
            </p:nvSpPr>
            <p:spPr>
              <a:xfrm>
                <a:off x="652575" y="3026725"/>
                <a:ext cx="1663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summers@email.com</a:t>
                </a:r>
                <a:endParaRPr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250" name="Google Shape;250;p15"/>
            <p:cNvGrpSpPr/>
            <p:nvPr/>
          </p:nvGrpSpPr>
          <p:grpSpPr>
            <a:xfrm>
              <a:off x="450000" y="3242636"/>
              <a:ext cx="1866375" cy="153900"/>
              <a:chOff x="450000" y="3238400"/>
              <a:chExt cx="1866375" cy="153900"/>
            </a:xfrm>
          </p:grpSpPr>
          <p:sp>
            <p:nvSpPr>
              <p:cNvPr id="251" name="Google Shape;251;p15"/>
              <p:cNvSpPr/>
              <p:nvPr/>
            </p:nvSpPr>
            <p:spPr>
              <a:xfrm>
                <a:off x="450000" y="3277700"/>
                <a:ext cx="75300" cy="75300"/>
              </a:xfrm>
              <a:prstGeom prst="rect">
                <a:avLst/>
              </a:prstGeom>
              <a:solidFill>
                <a:srgbClr val="B5F2F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2" name="Google Shape;252;p15"/>
              <p:cNvSpPr txBox="1"/>
              <p:nvPr/>
            </p:nvSpPr>
            <p:spPr>
              <a:xfrm>
                <a:off x="652575" y="3238400"/>
                <a:ext cx="1663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linkedin.com/in/</a:t>
                </a:r>
                <a:endParaRPr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sp>
          <p:nvSpPr>
            <p:cNvPr id="253" name="Google Shape;253;p15"/>
            <p:cNvSpPr txBox="1"/>
            <p:nvPr/>
          </p:nvSpPr>
          <p:spPr>
            <a:xfrm>
              <a:off x="652575" y="3447051"/>
              <a:ext cx="1663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aurorasummers</a:t>
              </a:r>
              <a:endParaRPr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254" name="Google Shape;254;p15"/>
          <p:cNvSpPr txBox="1"/>
          <p:nvPr/>
        </p:nvSpPr>
        <p:spPr>
          <a:xfrm>
            <a:off x="2879997" y="1915833"/>
            <a:ext cx="34623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2000">
                <a:solidFill>
                  <a:srgbClr val="3E3E3E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COVER LETTER</a:t>
            </a:r>
            <a:endParaRPr sz="2000">
              <a:solidFill>
                <a:srgbClr val="3E3E3E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255" name="Google Shape;255;p15"/>
          <p:cNvSpPr/>
          <p:nvPr/>
        </p:nvSpPr>
        <p:spPr>
          <a:xfrm>
            <a:off x="0" y="10440000"/>
            <a:ext cx="7560000" cy="255600"/>
          </a:xfrm>
          <a:prstGeom prst="rect">
            <a:avLst/>
          </a:prstGeom>
          <a:solidFill>
            <a:srgbClr val="BAE1E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6" name="Google Shape;256;p15"/>
          <p:cNvGrpSpPr/>
          <p:nvPr/>
        </p:nvGrpSpPr>
        <p:grpSpPr>
          <a:xfrm>
            <a:off x="2880000" y="2413057"/>
            <a:ext cx="3688800" cy="776448"/>
            <a:chOff x="2880000" y="2413057"/>
            <a:chExt cx="3688800" cy="776448"/>
          </a:xfrm>
        </p:grpSpPr>
        <p:sp>
          <p:nvSpPr>
            <p:cNvPr id="257" name="Google Shape;257;p15"/>
            <p:cNvSpPr txBox="1"/>
            <p:nvPr/>
          </p:nvSpPr>
          <p:spPr>
            <a:xfrm>
              <a:off x="2880000" y="2413057"/>
              <a:ext cx="1692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Xander Winchester</a:t>
              </a:r>
              <a:endParaRPr b="1"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58" name="Google Shape;258;p15"/>
            <p:cNvSpPr txBox="1"/>
            <p:nvPr/>
          </p:nvSpPr>
          <p:spPr>
            <a:xfrm>
              <a:off x="2880000" y="2620573"/>
              <a:ext cx="3688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123 Research Road, Scienceville, Labland, 56789</a:t>
              </a:r>
              <a:endParaRPr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59" name="Google Shape;259;p15"/>
            <p:cNvSpPr txBox="1"/>
            <p:nvPr/>
          </p:nvSpPr>
          <p:spPr>
            <a:xfrm>
              <a:off x="2880000" y="2828089"/>
              <a:ext cx="3226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x.winchester@email.com</a:t>
              </a:r>
              <a:endParaRPr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60" name="Google Shape;260;p15"/>
            <p:cNvSpPr txBox="1"/>
            <p:nvPr/>
          </p:nvSpPr>
          <p:spPr>
            <a:xfrm>
              <a:off x="2880000" y="3035605"/>
              <a:ext cx="3226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+1 (555) 123-4567</a:t>
              </a:r>
              <a:endParaRPr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261" name="Google Shape;261;p15"/>
          <p:cNvSpPr txBox="1"/>
          <p:nvPr/>
        </p:nvSpPr>
        <p:spPr>
          <a:xfrm>
            <a:off x="2880000" y="3442564"/>
            <a:ext cx="1692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rPr>
              <a:t>Dear</a:t>
            </a:r>
            <a:r>
              <a:rPr b="1" lang="uk"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rPr>
              <a:t> Xander,</a:t>
            </a:r>
            <a:endParaRPr b="1" sz="1000">
              <a:solidFill>
                <a:srgbClr val="3E3E3E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62" name="Google Shape;262;p15"/>
          <p:cNvSpPr txBox="1"/>
          <p:nvPr/>
        </p:nvSpPr>
        <p:spPr>
          <a:xfrm>
            <a:off x="2880000" y="3849550"/>
            <a:ext cx="4230000" cy="472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"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rPr>
              <a:t>I am writing to express my interest in the [Job Title] position at [Company Name], as advertised. With my strong dedication to community engagement, diverse skill set, and passion for making a positive impact, I am confident in my ability to contribute effectively to your team.</a:t>
            </a:r>
            <a:endParaRPr sz="1000">
              <a:solidFill>
                <a:srgbClr val="3E3E3E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rgbClr val="3E3E3E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"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rPr>
              <a:t>Furthermore, I have pursued additional education by completing online courses, such as Introduction to Marketing Strategies on Coursera, to expand my knowledge and skills in relevant areas. I am proficient in Microsoft Office Suite and possess strong communication, organizational, and problem-solving abilities.</a:t>
            </a:r>
            <a:endParaRPr sz="1000">
              <a:solidFill>
                <a:srgbClr val="3E3E3E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rgbClr val="3E3E3E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"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rPr>
              <a:t>Beyond my professional skills, I am deeply committed to personal growth and continuous learning. I thrive in dynamic environments where I can collaborate with diverse teams to achieve common goals. I am excited about the opportunity to bring my enthusiasm.</a:t>
            </a:r>
            <a:endParaRPr sz="1000">
              <a:solidFill>
                <a:srgbClr val="3E3E3E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rgbClr val="3E3E3E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"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rPr>
              <a:t>Thank you for considering my application. I am eager to further discuss how my background, skills, and experiences align with the needs of [Company Name]. Please find attached my resume for your review. I look forward to the possibility of contributing to your team and making a positive impact at [Company Name].</a:t>
            </a:r>
            <a:endParaRPr sz="1000">
              <a:solidFill>
                <a:srgbClr val="3E3E3E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3E3E3E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263" name="Google Shape;263;p15"/>
          <p:cNvGrpSpPr/>
          <p:nvPr/>
        </p:nvGrpSpPr>
        <p:grpSpPr>
          <a:xfrm>
            <a:off x="2880000" y="8579373"/>
            <a:ext cx="4229999" cy="353200"/>
            <a:chOff x="2880000" y="9133450"/>
            <a:chExt cx="4229999" cy="353200"/>
          </a:xfrm>
        </p:grpSpPr>
        <p:sp>
          <p:nvSpPr>
            <p:cNvPr id="264" name="Google Shape;264;p15"/>
            <p:cNvSpPr txBox="1"/>
            <p:nvPr/>
          </p:nvSpPr>
          <p:spPr>
            <a:xfrm>
              <a:off x="2880000" y="9133450"/>
              <a:ext cx="2011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Sincerely,</a:t>
              </a:r>
              <a:endParaRPr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65" name="Google Shape;265;p15"/>
            <p:cNvSpPr txBox="1"/>
            <p:nvPr/>
          </p:nvSpPr>
          <p:spPr>
            <a:xfrm>
              <a:off x="2880000" y="9332750"/>
              <a:ext cx="2011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Aurora Summers </a:t>
              </a:r>
              <a:endParaRPr b="1"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66" name="Google Shape;266;p15"/>
            <p:cNvSpPr txBox="1"/>
            <p:nvPr/>
          </p:nvSpPr>
          <p:spPr>
            <a:xfrm>
              <a:off x="5978099" y="9332750"/>
              <a:ext cx="1131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lnSpc>
                  <a:spcPct val="13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July 12, 2024</a:t>
              </a:r>
              <a:endParaRPr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16"/>
          <p:cNvSpPr/>
          <p:nvPr/>
        </p:nvSpPr>
        <p:spPr>
          <a:xfrm>
            <a:off x="0" y="0"/>
            <a:ext cx="7560000" cy="810000"/>
          </a:xfrm>
          <a:prstGeom prst="rect">
            <a:avLst/>
          </a:prstGeom>
          <a:solidFill>
            <a:srgbClr val="BAE1E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16"/>
          <p:cNvSpPr txBox="1"/>
          <p:nvPr/>
        </p:nvSpPr>
        <p:spPr>
          <a:xfrm>
            <a:off x="1512900" y="585350"/>
            <a:ext cx="4534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2600">
                <a:solidFill>
                  <a:srgbClr val="3E3E3E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AURORA SUMMERS</a:t>
            </a:r>
            <a:endParaRPr sz="2600">
              <a:solidFill>
                <a:srgbClr val="3E3E3E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273" name="Google Shape;273;p16"/>
          <p:cNvSpPr txBox="1"/>
          <p:nvPr/>
        </p:nvSpPr>
        <p:spPr>
          <a:xfrm>
            <a:off x="1512900" y="1160006"/>
            <a:ext cx="45342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rPr>
              <a:t>TEEN RESUME</a:t>
            </a:r>
            <a:endParaRPr>
              <a:solidFill>
                <a:srgbClr val="3E3E3E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cxnSp>
        <p:nvCxnSpPr>
          <p:cNvPr id="274" name="Google Shape;274;p16"/>
          <p:cNvCxnSpPr/>
          <p:nvPr/>
        </p:nvCxnSpPr>
        <p:spPr>
          <a:xfrm>
            <a:off x="2468800" y="1980000"/>
            <a:ext cx="0" cy="8163000"/>
          </a:xfrm>
          <a:prstGeom prst="straightConnector1">
            <a:avLst/>
          </a:prstGeom>
          <a:noFill/>
          <a:ln cap="flat" cmpd="sng" w="19050">
            <a:solidFill>
              <a:srgbClr val="B5F2F4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275" name="Google Shape;275;p16"/>
          <p:cNvGrpSpPr/>
          <p:nvPr/>
        </p:nvGrpSpPr>
        <p:grpSpPr>
          <a:xfrm>
            <a:off x="440929" y="1913274"/>
            <a:ext cx="1913400" cy="1687677"/>
            <a:chOff x="440929" y="1913274"/>
            <a:chExt cx="1913400" cy="1687677"/>
          </a:xfrm>
        </p:grpSpPr>
        <p:sp>
          <p:nvSpPr>
            <p:cNvPr id="276" name="Google Shape;276;p16"/>
            <p:cNvSpPr txBox="1"/>
            <p:nvPr/>
          </p:nvSpPr>
          <p:spPr>
            <a:xfrm>
              <a:off x="440929" y="1913274"/>
              <a:ext cx="19134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000">
                  <a:solidFill>
                    <a:srgbClr val="3E3E3E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CONTACT</a:t>
              </a:r>
              <a:endParaRPr sz="2000">
                <a:solidFill>
                  <a:srgbClr val="3E3E3E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277" name="Google Shape;277;p16"/>
            <p:cNvSpPr/>
            <p:nvPr/>
          </p:nvSpPr>
          <p:spPr>
            <a:xfrm>
              <a:off x="450000" y="2867201"/>
              <a:ext cx="75300" cy="75300"/>
            </a:xfrm>
            <a:prstGeom prst="rect">
              <a:avLst/>
            </a:prstGeom>
            <a:solidFill>
              <a:srgbClr val="B5F2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278" name="Google Shape;278;p16"/>
            <p:cNvGrpSpPr/>
            <p:nvPr/>
          </p:nvGrpSpPr>
          <p:grpSpPr>
            <a:xfrm>
              <a:off x="450000" y="2424976"/>
              <a:ext cx="1866375" cy="153900"/>
              <a:chOff x="450000" y="2428000"/>
              <a:chExt cx="1866375" cy="153900"/>
            </a:xfrm>
          </p:grpSpPr>
          <p:sp>
            <p:nvSpPr>
              <p:cNvPr id="279" name="Google Shape;279;p16"/>
              <p:cNvSpPr/>
              <p:nvPr/>
            </p:nvSpPr>
            <p:spPr>
              <a:xfrm>
                <a:off x="450000" y="2467299"/>
                <a:ext cx="75300" cy="75300"/>
              </a:xfrm>
              <a:prstGeom prst="rect">
                <a:avLst/>
              </a:prstGeom>
              <a:solidFill>
                <a:srgbClr val="B5F2F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0" name="Google Shape;280;p16"/>
              <p:cNvSpPr txBox="1"/>
              <p:nvPr/>
            </p:nvSpPr>
            <p:spPr>
              <a:xfrm>
                <a:off x="652575" y="2428000"/>
                <a:ext cx="1663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123 Sunny Lane, </a:t>
                </a:r>
                <a:endParaRPr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sp>
          <p:nvSpPr>
            <p:cNvPr id="281" name="Google Shape;281;p16"/>
            <p:cNvSpPr txBox="1"/>
            <p:nvPr/>
          </p:nvSpPr>
          <p:spPr>
            <a:xfrm>
              <a:off x="652575" y="2629391"/>
              <a:ext cx="1663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Anytown, USA</a:t>
              </a:r>
              <a:endParaRPr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282" name="Google Shape;282;p16"/>
            <p:cNvGrpSpPr/>
            <p:nvPr/>
          </p:nvGrpSpPr>
          <p:grpSpPr>
            <a:xfrm>
              <a:off x="450000" y="2833806"/>
              <a:ext cx="1866375" cy="153900"/>
              <a:chOff x="450000" y="2833200"/>
              <a:chExt cx="1866375" cy="153900"/>
            </a:xfrm>
          </p:grpSpPr>
          <p:sp>
            <p:nvSpPr>
              <p:cNvPr id="283" name="Google Shape;283;p16"/>
              <p:cNvSpPr/>
              <p:nvPr/>
            </p:nvSpPr>
            <p:spPr>
              <a:xfrm>
                <a:off x="450000" y="2872500"/>
                <a:ext cx="75300" cy="75300"/>
              </a:xfrm>
              <a:prstGeom prst="rect">
                <a:avLst/>
              </a:prstGeom>
              <a:solidFill>
                <a:srgbClr val="B5F2F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4" name="Google Shape;284;p16"/>
              <p:cNvSpPr txBox="1"/>
              <p:nvPr/>
            </p:nvSpPr>
            <p:spPr>
              <a:xfrm>
                <a:off x="652575" y="2833200"/>
                <a:ext cx="1663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+1 (555) 123-4567</a:t>
                </a:r>
                <a:endParaRPr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285" name="Google Shape;285;p16"/>
            <p:cNvGrpSpPr/>
            <p:nvPr/>
          </p:nvGrpSpPr>
          <p:grpSpPr>
            <a:xfrm>
              <a:off x="450000" y="3038221"/>
              <a:ext cx="1866375" cy="153900"/>
              <a:chOff x="450000" y="3026725"/>
              <a:chExt cx="1866375" cy="153900"/>
            </a:xfrm>
          </p:grpSpPr>
          <p:sp>
            <p:nvSpPr>
              <p:cNvPr id="286" name="Google Shape;286;p16"/>
              <p:cNvSpPr/>
              <p:nvPr/>
            </p:nvSpPr>
            <p:spPr>
              <a:xfrm>
                <a:off x="450000" y="3066025"/>
                <a:ext cx="75300" cy="75300"/>
              </a:xfrm>
              <a:prstGeom prst="rect">
                <a:avLst/>
              </a:prstGeom>
              <a:solidFill>
                <a:srgbClr val="B5F2F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7" name="Google Shape;287;p16"/>
              <p:cNvSpPr txBox="1"/>
              <p:nvPr/>
            </p:nvSpPr>
            <p:spPr>
              <a:xfrm>
                <a:off x="652575" y="3026725"/>
                <a:ext cx="1663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summers@email.com</a:t>
                </a:r>
                <a:endParaRPr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288" name="Google Shape;288;p16"/>
            <p:cNvGrpSpPr/>
            <p:nvPr/>
          </p:nvGrpSpPr>
          <p:grpSpPr>
            <a:xfrm>
              <a:off x="450000" y="3242636"/>
              <a:ext cx="1866375" cy="153900"/>
              <a:chOff x="450000" y="3238400"/>
              <a:chExt cx="1866375" cy="153900"/>
            </a:xfrm>
          </p:grpSpPr>
          <p:sp>
            <p:nvSpPr>
              <p:cNvPr id="289" name="Google Shape;289;p16"/>
              <p:cNvSpPr/>
              <p:nvPr/>
            </p:nvSpPr>
            <p:spPr>
              <a:xfrm>
                <a:off x="450000" y="3277700"/>
                <a:ext cx="75300" cy="75300"/>
              </a:xfrm>
              <a:prstGeom prst="rect">
                <a:avLst/>
              </a:prstGeom>
              <a:solidFill>
                <a:srgbClr val="B5F2F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0" name="Google Shape;290;p16"/>
              <p:cNvSpPr txBox="1"/>
              <p:nvPr/>
            </p:nvSpPr>
            <p:spPr>
              <a:xfrm>
                <a:off x="652575" y="3238400"/>
                <a:ext cx="1663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linkedin.com/in/</a:t>
                </a:r>
                <a:endParaRPr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sp>
          <p:nvSpPr>
            <p:cNvPr id="291" name="Google Shape;291;p16"/>
            <p:cNvSpPr txBox="1"/>
            <p:nvPr/>
          </p:nvSpPr>
          <p:spPr>
            <a:xfrm>
              <a:off x="652575" y="3447051"/>
              <a:ext cx="1663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aurorasummers</a:t>
              </a:r>
              <a:endParaRPr sz="10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292" name="Google Shape;292;p16"/>
          <p:cNvSpPr txBox="1"/>
          <p:nvPr/>
        </p:nvSpPr>
        <p:spPr>
          <a:xfrm>
            <a:off x="2879997" y="1915833"/>
            <a:ext cx="34623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2000">
                <a:solidFill>
                  <a:srgbClr val="3E3E3E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REFERENCES</a:t>
            </a:r>
            <a:endParaRPr sz="2000">
              <a:solidFill>
                <a:srgbClr val="3E3E3E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293" name="Google Shape;293;p16"/>
          <p:cNvSpPr/>
          <p:nvPr/>
        </p:nvSpPr>
        <p:spPr>
          <a:xfrm>
            <a:off x="0" y="10440000"/>
            <a:ext cx="7560000" cy="255600"/>
          </a:xfrm>
          <a:prstGeom prst="rect">
            <a:avLst/>
          </a:prstGeom>
          <a:solidFill>
            <a:srgbClr val="BAE1E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94" name="Google Shape;294;p16"/>
          <p:cNvGrpSpPr/>
          <p:nvPr/>
        </p:nvGrpSpPr>
        <p:grpSpPr>
          <a:xfrm>
            <a:off x="2893900" y="2413057"/>
            <a:ext cx="3969362" cy="979944"/>
            <a:chOff x="2903425" y="2413057"/>
            <a:chExt cx="3969362" cy="979944"/>
          </a:xfrm>
        </p:grpSpPr>
        <p:grpSp>
          <p:nvGrpSpPr>
            <p:cNvPr id="295" name="Google Shape;295;p16"/>
            <p:cNvGrpSpPr/>
            <p:nvPr/>
          </p:nvGrpSpPr>
          <p:grpSpPr>
            <a:xfrm>
              <a:off x="3183973" y="2413057"/>
              <a:ext cx="3688813" cy="979944"/>
              <a:chOff x="3183973" y="2413057"/>
              <a:chExt cx="3688813" cy="979944"/>
            </a:xfrm>
          </p:grpSpPr>
          <p:sp>
            <p:nvSpPr>
              <p:cNvPr id="296" name="Google Shape;296;p16"/>
              <p:cNvSpPr txBox="1"/>
              <p:nvPr/>
            </p:nvSpPr>
            <p:spPr>
              <a:xfrm>
                <a:off x="3183987" y="2413057"/>
                <a:ext cx="16920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John Smith</a:t>
                </a:r>
                <a:endParaRPr b="1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297" name="Google Shape;297;p16"/>
              <p:cNvSpPr txBox="1"/>
              <p:nvPr/>
            </p:nvSpPr>
            <p:spPr>
              <a:xfrm>
                <a:off x="3183987" y="2619568"/>
                <a:ext cx="3688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Position: Manager, Helping Hands Charity </a:t>
                </a:r>
                <a:endParaRPr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298" name="Google Shape;298;p16"/>
              <p:cNvSpPr txBox="1"/>
              <p:nvPr/>
            </p:nvSpPr>
            <p:spPr>
              <a:xfrm>
                <a:off x="3183973" y="2826079"/>
                <a:ext cx="3688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Organization</a:t>
                </a:r>
                <a:endParaRPr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299" name="Google Shape;299;p16"/>
              <p:cNvSpPr txBox="1"/>
              <p:nvPr/>
            </p:nvSpPr>
            <p:spPr>
              <a:xfrm>
                <a:off x="3183973" y="3032590"/>
                <a:ext cx="3688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Phone: +1 (555) 987-6543</a:t>
                </a:r>
                <a:endParaRPr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300" name="Google Shape;300;p16"/>
              <p:cNvSpPr txBox="1"/>
              <p:nvPr/>
            </p:nvSpPr>
            <p:spPr>
              <a:xfrm>
                <a:off x="3183973" y="3239101"/>
                <a:ext cx="3688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Email: johnsmith@example.com</a:t>
                </a:r>
                <a:endParaRPr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sp>
          <p:nvSpPr>
            <p:cNvPr id="301" name="Google Shape;301;p16"/>
            <p:cNvSpPr/>
            <p:nvPr/>
          </p:nvSpPr>
          <p:spPr>
            <a:xfrm>
              <a:off x="2903425" y="2464275"/>
              <a:ext cx="75300" cy="75300"/>
            </a:xfrm>
            <a:prstGeom prst="rect">
              <a:avLst/>
            </a:prstGeom>
            <a:solidFill>
              <a:srgbClr val="B5F2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2" name="Google Shape;302;p16"/>
          <p:cNvGrpSpPr/>
          <p:nvPr/>
        </p:nvGrpSpPr>
        <p:grpSpPr>
          <a:xfrm>
            <a:off x="2893900" y="3632253"/>
            <a:ext cx="3969362" cy="773433"/>
            <a:chOff x="2903425" y="2413057"/>
            <a:chExt cx="3969362" cy="773433"/>
          </a:xfrm>
        </p:grpSpPr>
        <p:grpSp>
          <p:nvGrpSpPr>
            <p:cNvPr id="303" name="Google Shape;303;p16"/>
            <p:cNvGrpSpPr/>
            <p:nvPr/>
          </p:nvGrpSpPr>
          <p:grpSpPr>
            <a:xfrm>
              <a:off x="3183973" y="2413057"/>
              <a:ext cx="3688813" cy="773433"/>
              <a:chOff x="3183973" y="2413057"/>
              <a:chExt cx="3688813" cy="773433"/>
            </a:xfrm>
          </p:grpSpPr>
          <p:sp>
            <p:nvSpPr>
              <p:cNvPr id="304" name="Google Shape;304;p16"/>
              <p:cNvSpPr txBox="1"/>
              <p:nvPr/>
            </p:nvSpPr>
            <p:spPr>
              <a:xfrm>
                <a:off x="3183987" y="2413057"/>
                <a:ext cx="16920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Sarah Johnson</a:t>
                </a:r>
                <a:endParaRPr b="1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305" name="Google Shape;305;p16"/>
              <p:cNvSpPr txBox="1"/>
              <p:nvPr/>
            </p:nvSpPr>
            <p:spPr>
              <a:xfrm>
                <a:off x="3183987" y="2619568"/>
                <a:ext cx="3688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Position: Manager, Tech Innovations Company</a:t>
                </a:r>
                <a:endParaRPr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306" name="Google Shape;306;p16"/>
              <p:cNvSpPr txBox="1"/>
              <p:nvPr/>
            </p:nvSpPr>
            <p:spPr>
              <a:xfrm>
                <a:off x="3183973" y="2826079"/>
                <a:ext cx="3688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Phone: +1 (555) 876-5432</a:t>
                </a:r>
                <a:endParaRPr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307" name="Google Shape;307;p16"/>
              <p:cNvSpPr txBox="1"/>
              <p:nvPr/>
            </p:nvSpPr>
            <p:spPr>
              <a:xfrm>
                <a:off x="3183973" y="3032590"/>
                <a:ext cx="3688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Email: sarahjohnson@example.com</a:t>
                </a:r>
                <a:endParaRPr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sp>
          <p:nvSpPr>
            <p:cNvPr id="308" name="Google Shape;308;p16"/>
            <p:cNvSpPr/>
            <p:nvPr/>
          </p:nvSpPr>
          <p:spPr>
            <a:xfrm>
              <a:off x="2903425" y="2464275"/>
              <a:ext cx="75300" cy="75300"/>
            </a:xfrm>
            <a:prstGeom prst="rect">
              <a:avLst/>
            </a:prstGeom>
            <a:solidFill>
              <a:srgbClr val="B5F2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9" name="Google Shape;309;p16"/>
          <p:cNvGrpSpPr/>
          <p:nvPr/>
        </p:nvGrpSpPr>
        <p:grpSpPr>
          <a:xfrm>
            <a:off x="2893900" y="4644928"/>
            <a:ext cx="3969362" cy="773433"/>
            <a:chOff x="2903425" y="2413057"/>
            <a:chExt cx="3969362" cy="773433"/>
          </a:xfrm>
        </p:grpSpPr>
        <p:grpSp>
          <p:nvGrpSpPr>
            <p:cNvPr id="310" name="Google Shape;310;p16"/>
            <p:cNvGrpSpPr/>
            <p:nvPr/>
          </p:nvGrpSpPr>
          <p:grpSpPr>
            <a:xfrm>
              <a:off x="3183973" y="2413057"/>
              <a:ext cx="3688813" cy="773433"/>
              <a:chOff x="3183973" y="2413057"/>
              <a:chExt cx="3688813" cy="773433"/>
            </a:xfrm>
          </p:grpSpPr>
          <p:sp>
            <p:nvSpPr>
              <p:cNvPr id="311" name="Google Shape;311;p16"/>
              <p:cNvSpPr txBox="1"/>
              <p:nvPr/>
            </p:nvSpPr>
            <p:spPr>
              <a:xfrm>
                <a:off x="3183987" y="2413057"/>
                <a:ext cx="16920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Emily Davis</a:t>
                </a:r>
                <a:endParaRPr b="1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312" name="Google Shape;312;p16"/>
              <p:cNvSpPr txBox="1"/>
              <p:nvPr/>
            </p:nvSpPr>
            <p:spPr>
              <a:xfrm>
                <a:off x="3183987" y="2619568"/>
                <a:ext cx="3688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Position: Teacher Assistant, Anytown High School</a:t>
                </a:r>
                <a:endParaRPr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313" name="Google Shape;313;p16"/>
              <p:cNvSpPr txBox="1"/>
              <p:nvPr/>
            </p:nvSpPr>
            <p:spPr>
              <a:xfrm>
                <a:off x="3183973" y="2826079"/>
                <a:ext cx="3688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Phone: +1 (555) 765-4321</a:t>
                </a:r>
                <a:endParaRPr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314" name="Google Shape;314;p16"/>
              <p:cNvSpPr txBox="1"/>
              <p:nvPr/>
            </p:nvSpPr>
            <p:spPr>
              <a:xfrm>
                <a:off x="3183973" y="3032590"/>
                <a:ext cx="3688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Email: emilydavis@example.com</a:t>
                </a:r>
                <a:endParaRPr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sp>
          <p:nvSpPr>
            <p:cNvPr id="315" name="Google Shape;315;p16"/>
            <p:cNvSpPr/>
            <p:nvPr/>
          </p:nvSpPr>
          <p:spPr>
            <a:xfrm>
              <a:off x="2903425" y="2464275"/>
              <a:ext cx="75300" cy="75300"/>
            </a:xfrm>
            <a:prstGeom prst="rect">
              <a:avLst/>
            </a:prstGeom>
            <a:solidFill>
              <a:srgbClr val="B5F2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16" name="Google Shape;316;p16"/>
          <p:cNvGrpSpPr/>
          <p:nvPr/>
        </p:nvGrpSpPr>
        <p:grpSpPr>
          <a:xfrm>
            <a:off x="2893900" y="5657603"/>
            <a:ext cx="3969362" cy="773433"/>
            <a:chOff x="2903425" y="2413057"/>
            <a:chExt cx="3969362" cy="773433"/>
          </a:xfrm>
        </p:grpSpPr>
        <p:grpSp>
          <p:nvGrpSpPr>
            <p:cNvPr id="317" name="Google Shape;317;p16"/>
            <p:cNvGrpSpPr/>
            <p:nvPr/>
          </p:nvGrpSpPr>
          <p:grpSpPr>
            <a:xfrm>
              <a:off x="3183973" y="2413057"/>
              <a:ext cx="3688813" cy="773433"/>
              <a:chOff x="3183973" y="2413057"/>
              <a:chExt cx="3688813" cy="773433"/>
            </a:xfrm>
          </p:grpSpPr>
          <p:sp>
            <p:nvSpPr>
              <p:cNvPr id="318" name="Google Shape;318;p16"/>
              <p:cNvSpPr txBox="1"/>
              <p:nvPr/>
            </p:nvSpPr>
            <p:spPr>
              <a:xfrm>
                <a:off x="3183987" y="2413057"/>
                <a:ext cx="16920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Michael Thompson</a:t>
                </a:r>
                <a:endParaRPr b="1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319" name="Google Shape;319;p16"/>
              <p:cNvSpPr txBox="1"/>
              <p:nvPr/>
            </p:nvSpPr>
            <p:spPr>
              <a:xfrm>
                <a:off x="3183987" y="2619568"/>
                <a:ext cx="3688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Position: Coach, Anytown School Swimming Team</a:t>
                </a:r>
                <a:endParaRPr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320" name="Google Shape;320;p16"/>
              <p:cNvSpPr txBox="1"/>
              <p:nvPr/>
            </p:nvSpPr>
            <p:spPr>
              <a:xfrm>
                <a:off x="3183973" y="2826079"/>
                <a:ext cx="3688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Phone: +1 (555) 654-3210</a:t>
                </a:r>
                <a:endParaRPr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321" name="Google Shape;321;p16"/>
              <p:cNvSpPr txBox="1"/>
              <p:nvPr/>
            </p:nvSpPr>
            <p:spPr>
              <a:xfrm>
                <a:off x="3183973" y="3032590"/>
                <a:ext cx="3688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Email: michaelthompson@example.com</a:t>
                </a:r>
                <a:endParaRPr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sp>
          <p:nvSpPr>
            <p:cNvPr id="322" name="Google Shape;322;p16"/>
            <p:cNvSpPr/>
            <p:nvPr/>
          </p:nvSpPr>
          <p:spPr>
            <a:xfrm>
              <a:off x="2903425" y="2464275"/>
              <a:ext cx="75300" cy="75300"/>
            </a:xfrm>
            <a:prstGeom prst="rect">
              <a:avLst/>
            </a:prstGeom>
            <a:solidFill>
              <a:srgbClr val="B5F2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23" name="Google Shape;323;p16"/>
          <p:cNvGrpSpPr/>
          <p:nvPr/>
        </p:nvGrpSpPr>
        <p:grpSpPr>
          <a:xfrm>
            <a:off x="2893900" y="6696703"/>
            <a:ext cx="3969362" cy="773433"/>
            <a:chOff x="2903425" y="2413057"/>
            <a:chExt cx="3969362" cy="773433"/>
          </a:xfrm>
        </p:grpSpPr>
        <p:grpSp>
          <p:nvGrpSpPr>
            <p:cNvPr id="324" name="Google Shape;324;p16"/>
            <p:cNvGrpSpPr/>
            <p:nvPr/>
          </p:nvGrpSpPr>
          <p:grpSpPr>
            <a:xfrm>
              <a:off x="3183973" y="2413057"/>
              <a:ext cx="3688813" cy="773433"/>
              <a:chOff x="3183973" y="2413057"/>
              <a:chExt cx="3688813" cy="773433"/>
            </a:xfrm>
          </p:grpSpPr>
          <p:sp>
            <p:nvSpPr>
              <p:cNvPr id="325" name="Google Shape;325;p16"/>
              <p:cNvSpPr txBox="1"/>
              <p:nvPr/>
            </p:nvSpPr>
            <p:spPr>
              <a:xfrm>
                <a:off x="3183987" y="2413057"/>
                <a:ext cx="16920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Laura Garcia</a:t>
                </a:r>
                <a:endParaRPr b="1"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326" name="Google Shape;326;p16"/>
              <p:cNvSpPr txBox="1"/>
              <p:nvPr/>
            </p:nvSpPr>
            <p:spPr>
              <a:xfrm>
                <a:off x="3183987" y="2619568"/>
                <a:ext cx="3688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Position: Debate Club Advisor, Anytown High School</a:t>
                </a:r>
                <a:endParaRPr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327" name="Google Shape;327;p16"/>
              <p:cNvSpPr txBox="1"/>
              <p:nvPr/>
            </p:nvSpPr>
            <p:spPr>
              <a:xfrm>
                <a:off x="3183973" y="2826079"/>
                <a:ext cx="3688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Phone: +1 (555) 543-2109</a:t>
                </a:r>
                <a:endParaRPr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328" name="Google Shape;328;p16"/>
              <p:cNvSpPr txBox="1"/>
              <p:nvPr/>
            </p:nvSpPr>
            <p:spPr>
              <a:xfrm>
                <a:off x="3183973" y="3032590"/>
                <a:ext cx="3688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E3E3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Email: lauragarcia@example.com</a:t>
                </a:r>
                <a:endParaRPr sz="10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sp>
          <p:nvSpPr>
            <p:cNvPr id="329" name="Google Shape;329;p16"/>
            <p:cNvSpPr/>
            <p:nvPr/>
          </p:nvSpPr>
          <p:spPr>
            <a:xfrm>
              <a:off x="2903425" y="2464275"/>
              <a:ext cx="75300" cy="75300"/>
            </a:xfrm>
            <a:prstGeom prst="rect">
              <a:avLst/>
            </a:prstGeom>
            <a:solidFill>
              <a:srgbClr val="B5F2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