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Antic Didone"/>
      <p:regular r:id="rId6"/>
    </p:embeddedFont>
    <p:embeddedFont>
      <p:font typeface="Montserrat"/>
      <p:regular r:id="rId7"/>
      <p:bold r:id="rId8"/>
      <p:italic r:id="rId9"/>
      <p:boldItalic r:id="rId10"/>
    </p:embeddedFont>
    <p:embeddedFont>
      <p:font typeface="Kalnia"/>
      <p:regular r:id="rId11"/>
      <p:bold r:id="rId12"/>
    </p:embeddedFont>
    <p:embeddedFont>
      <p:font typeface="Montserrat Medium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Kalnia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MontserratMedium-regular.fntdata"/><Relationship Id="rId12" Type="http://schemas.openxmlformats.org/officeDocument/2006/relationships/font" Target="fonts/Kalni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italic.fntdata"/><Relationship Id="rId15" Type="http://schemas.openxmlformats.org/officeDocument/2006/relationships/font" Target="fonts/MontserratMedium-italic.fntdata"/><Relationship Id="rId14" Type="http://schemas.openxmlformats.org/officeDocument/2006/relationships/font" Target="fonts/MontserratMedium-bold.fntdata"/><Relationship Id="rId16" Type="http://schemas.openxmlformats.org/officeDocument/2006/relationships/font" Target="fonts/MontserratMedium-boldItalic.fntdata"/><Relationship Id="rId5" Type="http://schemas.openxmlformats.org/officeDocument/2006/relationships/slide" Target="slides/slide1.xml"/><Relationship Id="rId6" Type="http://schemas.openxmlformats.org/officeDocument/2006/relationships/font" Target="fonts/AnticDidone-regular.fntdata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352500"/>
          </a:xfrm>
          <a:prstGeom prst="rect">
            <a:avLst/>
          </a:prstGeom>
          <a:solidFill>
            <a:srgbClr val="E2DE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341250"/>
            <a:ext cx="7560000" cy="352500"/>
          </a:xfrm>
          <a:prstGeom prst="rect">
            <a:avLst/>
          </a:prstGeom>
          <a:solidFill>
            <a:srgbClr val="E2DE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1171350" y="718102"/>
            <a:ext cx="5217300" cy="808934"/>
            <a:chOff x="1171350" y="718102"/>
            <a:chExt cx="5217300" cy="808934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1171350" y="718102"/>
              <a:ext cx="52173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ALEXANDER GRAY</a:t>
              </a:r>
              <a:endParaRPr sz="31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1994400" y="1311636"/>
              <a:ext cx="3571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E1E1E"/>
                  </a:solidFill>
                  <a:latin typeface="Antic Didone"/>
                  <a:ea typeface="Antic Didone"/>
                  <a:cs typeface="Antic Didone"/>
                  <a:sym typeface="Antic Didone"/>
                </a:rPr>
                <a:t>S o f t w a r e  E n g i n e e r</a:t>
              </a:r>
              <a:endParaRPr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endParaRPr>
            </a:p>
          </p:txBody>
        </p:sp>
      </p:grpSp>
      <p:cxnSp>
        <p:nvCxnSpPr>
          <p:cNvPr id="59" name="Google Shape;59;p13"/>
          <p:cNvCxnSpPr/>
          <p:nvPr/>
        </p:nvCxnSpPr>
        <p:spPr>
          <a:xfrm>
            <a:off x="0" y="1942311"/>
            <a:ext cx="7563600" cy="0"/>
          </a:xfrm>
          <a:prstGeom prst="straightConnector1">
            <a:avLst/>
          </a:prstGeom>
          <a:noFill/>
          <a:ln cap="flat" cmpd="sng" w="19050">
            <a:solidFill>
              <a:srgbClr val="1E1E1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2719550" y="1942300"/>
            <a:ext cx="0" cy="8388600"/>
          </a:xfrm>
          <a:prstGeom prst="straightConnector1">
            <a:avLst/>
          </a:prstGeom>
          <a:noFill/>
          <a:ln cap="flat" cmpd="sng" w="19050">
            <a:solidFill>
              <a:srgbClr val="1E1E1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3240000" y="2204994"/>
            <a:ext cx="2158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rPr>
              <a:t>EXPERIENCE</a:t>
            </a:r>
            <a:endParaRPr sz="1900">
              <a:solidFill>
                <a:srgbClr val="1E1E1E"/>
              </a:solidFill>
              <a:latin typeface="Antic Didone"/>
              <a:ea typeface="Antic Didone"/>
              <a:cs typeface="Antic Didone"/>
              <a:sym typeface="Antic Didone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360000" y="2204994"/>
            <a:ext cx="2158500" cy="1078275"/>
            <a:chOff x="360000" y="2204994"/>
            <a:chExt cx="2158500" cy="1078275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360000" y="2204994"/>
              <a:ext cx="21585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900">
                  <a:solidFill>
                    <a:srgbClr val="1E1E1E"/>
                  </a:solidFill>
                  <a:latin typeface="Antic Didone"/>
                  <a:ea typeface="Antic Didone"/>
                  <a:cs typeface="Antic Didone"/>
                  <a:sym typeface="Antic Didone"/>
                </a:rPr>
                <a:t>CONTACT</a:t>
              </a:r>
              <a:endParaRPr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60000" y="26671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+44-758-1234567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360000" y="28982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alexander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gray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@email.ltd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360000" y="31293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@alexgraycode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360000" y="3890178"/>
            <a:ext cx="2158500" cy="1309272"/>
            <a:chOff x="360000" y="2204994"/>
            <a:chExt cx="2158500" cy="1309272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360000" y="2204994"/>
              <a:ext cx="21585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900">
                  <a:solidFill>
                    <a:srgbClr val="1E1E1E"/>
                  </a:solidFill>
                  <a:latin typeface="Antic Didone"/>
                  <a:ea typeface="Antic Didone"/>
                  <a:cs typeface="Antic Didone"/>
                  <a:sym typeface="Antic Didone"/>
                </a:rPr>
                <a:t>EDUCATION</a:t>
              </a:r>
              <a:endParaRPr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60000" y="26671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Computer Science, B.S.,</a:t>
              </a:r>
              <a:endParaRPr sz="1000">
                <a:solidFill>
                  <a:srgbClr val="1E1E1E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60000" y="28982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Artificial Intelligence, B.S.</a:t>
              </a:r>
              <a:endParaRPr sz="1000">
                <a:solidFill>
                  <a:srgbClr val="1E1E1E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360000" y="3129367"/>
              <a:ext cx="2158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Imperial College, London 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2021 – 2025 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GPA: 3.8/4.0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72" name="Google Shape;72;p13"/>
          <p:cNvSpPr txBox="1"/>
          <p:nvPr/>
        </p:nvSpPr>
        <p:spPr>
          <a:xfrm>
            <a:off x="360000" y="5888096"/>
            <a:ext cx="2158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rPr>
              <a:t>SKILLS</a:t>
            </a:r>
            <a:endParaRPr sz="1900">
              <a:solidFill>
                <a:srgbClr val="1E1E1E"/>
              </a:solidFill>
              <a:latin typeface="Antic Didone"/>
              <a:ea typeface="Antic Didone"/>
              <a:cs typeface="Antic Didone"/>
              <a:sym typeface="Antic Didone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380200" y="6350275"/>
            <a:ext cx="1997300" cy="1524639"/>
            <a:chOff x="380200" y="6350275"/>
            <a:chExt cx="1997300" cy="1524639"/>
          </a:xfrm>
        </p:grpSpPr>
        <p:grpSp>
          <p:nvGrpSpPr>
            <p:cNvPr id="74" name="Google Shape;74;p13"/>
            <p:cNvGrpSpPr/>
            <p:nvPr/>
          </p:nvGrpSpPr>
          <p:grpSpPr>
            <a:xfrm>
              <a:off x="380200" y="6350275"/>
              <a:ext cx="1997300" cy="153900"/>
              <a:chOff x="380200" y="6350275"/>
              <a:chExt cx="1997300" cy="1539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588600" y="6350275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Python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80200" y="639992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380200" y="6578731"/>
              <a:ext cx="1997300" cy="153900"/>
              <a:chOff x="380200" y="6578731"/>
              <a:chExt cx="1997300" cy="1539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588600" y="6578731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Java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80200" y="66283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380200" y="6807188"/>
              <a:ext cx="1997300" cy="153900"/>
              <a:chOff x="380200" y="6807188"/>
              <a:chExt cx="1997300" cy="1539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588600" y="6807188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C++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80200" y="685682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380200" y="7035644"/>
              <a:ext cx="1997300" cy="153900"/>
              <a:chOff x="380200" y="7035644"/>
              <a:chExt cx="1997300" cy="1539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588600" y="7035644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HTML/CSS/JavaScript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380200" y="70852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380200" y="7264101"/>
              <a:ext cx="1997300" cy="153900"/>
              <a:chOff x="380200" y="7264101"/>
              <a:chExt cx="1997300" cy="1539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588600" y="7264101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React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380200" y="731372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380200" y="7492557"/>
              <a:ext cx="1997300" cy="153900"/>
              <a:chOff x="380200" y="7492557"/>
              <a:chExt cx="1997300" cy="15390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588600" y="7492557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Node.js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380200" y="75421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380200" y="7721014"/>
              <a:ext cx="1997300" cy="153900"/>
              <a:chOff x="380200" y="7721014"/>
              <a:chExt cx="1997300" cy="153900"/>
            </a:xfrm>
          </p:grpSpPr>
          <p:sp>
            <p:nvSpPr>
              <p:cNvPr id="93" name="Google Shape;93;p13"/>
              <p:cNvSpPr txBox="1"/>
              <p:nvPr/>
            </p:nvSpPr>
            <p:spPr>
              <a:xfrm>
                <a:off x="588600" y="7721014"/>
                <a:ext cx="1788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SQL</a:t>
                </a:r>
                <a:endParaRPr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380200" y="7770664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5" name="Google Shape;95;p13"/>
          <p:cNvSpPr txBox="1"/>
          <p:nvPr/>
        </p:nvSpPr>
        <p:spPr>
          <a:xfrm>
            <a:off x="360000" y="8630501"/>
            <a:ext cx="2158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rPr>
              <a:t>AWARDS</a:t>
            </a:r>
            <a:endParaRPr sz="1900">
              <a:solidFill>
                <a:srgbClr val="1E1E1E"/>
              </a:solidFill>
              <a:latin typeface="Antic Didone"/>
              <a:ea typeface="Antic Didone"/>
              <a:cs typeface="Antic Didone"/>
              <a:sym typeface="Antic Didone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41225" y="9092693"/>
            <a:ext cx="2036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E1E1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Innovator Award</a:t>
            </a:r>
            <a:endParaRPr sz="1000">
              <a:solidFill>
                <a:srgbClr val="1E1E1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341225" y="9560718"/>
            <a:ext cx="2158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E1E1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Recognised for outstanding project development - Dec 2024</a:t>
            </a:r>
            <a:endParaRPr sz="1000">
              <a:solidFill>
                <a:srgbClr val="1E1E1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98" name="Google Shape;98;p13"/>
          <p:cNvGrpSpPr/>
          <p:nvPr/>
        </p:nvGrpSpPr>
        <p:grpSpPr>
          <a:xfrm>
            <a:off x="3240000" y="2667175"/>
            <a:ext cx="4056517" cy="1759364"/>
            <a:chOff x="3240000" y="2667175"/>
            <a:chExt cx="4056517" cy="1759364"/>
          </a:xfrm>
        </p:grpSpPr>
        <p:sp>
          <p:nvSpPr>
            <p:cNvPr id="99" name="Google Shape;99;p13"/>
            <p:cNvSpPr txBox="1"/>
            <p:nvPr/>
          </p:nvSpPr>
          <p:spPr>
            <a:xfrm>
              <a:off x="3240000" y="2667175"/>
              <a:ext cx="3725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Software Developer Intern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| TechNova Ltd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3240000" y="2898269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Jun 2025 – Aug 2025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3240000" y="3129375"/>
              <a:ext cx="4056517" cy="384900"/>
              <a:chOff x="3240000" y="3129375"/>
              <a:chExt cx="4056517" cy="384900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Developed a feature-rich web application using React and     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Node.js, improving client interaction efficiency by 30%.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3240000" y="3585507"/>
              <a:ext cx="4056517" cy="384900"/>
              <a:chOff x="3240000" y="3129375"/>
              <a:chExt cx="4056517" cy="384900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Automated data entry processes using Python scripts,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reducing manual errors by 40%.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3240000" y="4041639"/>
              <a:ext cx="4056517" cy="384900"/>
              <a:chOff x="3240000" y="3129375"/>
              <a:chExt cx="4056517" cy="3849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Collaborated with a team of 7 developers in an Agile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environment to deliver weekly project updates.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0" name="Google Shape;110;p13"/>
          <p:cNvGrpSpPr/>
          <p:nvPr/>
        </p:nvGrpSpPr>
        <p:grpSpPr>
          <a:xfrm>
            <a:off x="3240000" y="4727151"/>
            <a:ext cx="4056517" cy="1995793"/>
            <a:chOff x="3240000" y="4727151"/>
            <a:chExt cx="4056517" cy="1995793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3240000" y="4727151"/>
              <a:ext cx="3725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Teaching Assistant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| Imperial College London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3240000" y="4958245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Sep 2025 – Present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13" name="Google Shape;113;p13"/>
            <p:cNvGrpSpPr/>
            <p:nvPr/>
          </p:nvGrpSpPr>
          <p:grpSpPr>
            <a:xfrm>
              <a:off x="3240000" y="5189351"/>
              <a:ext cx="4056517" cy="615600"/>
              <a:chOff x="3240000" y="3129375"/>
              <a:chExt cx="4056517" cy="615600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3438217" y="3129375"/>
                <a:ext cx="3858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Mentored and supported 200+ students in Algorithms and    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Data Structures, simplifying complex topics for diverse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audiences.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3240000" y="5879047"/>
              <a:ext cx="4056517" cy="384900"/>
              <a:chOff x="3240000" y="3129375"/>
              <a:chExt cx="4056517" cy="384900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Assisted in grading assignments and hosting office hours to   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resolve student inquiries effectively.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9" name="Google Shape;119;p13"/>
            <p:cNvGrpSpPr/>
            <p:nvPr/>
          </p:nvGrpSpPr>
          <p:grpSpPr>
            <a:xfrm>
              <a:off x="3240000" y="6338044"/>
              <a:ext cx="4056517" cy="384900"/>
              <a:chOff x="3240000" y="3129375"/>
              <a:chExt cx="4056517" cy="384900"/>
            </a:xfrm>
          </p:grpSpPr>
          <p:sp>
            <p:nvSpPr>
              <p:cNvPr id="120" name="Google Shape;120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Coordinated with professors to improve curriculum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delivery based on student.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2" name="Google Shape;122;p13"/>
          <p:cNvSpPr txBox="1"/>
          <p:nvPr/>
        </p:nvSpPr>
        <p:spPr>
          <a:xfrm>
            <a:off x="3240000" y="7240804"/>
            <a:ext cx="2158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900">
                <a:solidFill>
                  <a:srgbClr val="1E1E1E"/>
                </a:solidFill>
                <a:latin typeface="Antic Didone"/>
                <a:ea typeface="Antic Didone"/>
                <a:cs typeface="Antic Didone"/>
                <a:sym typeface="Antic Didone"/>
              </a:rPr>
              <a:t>PROJECTS</a:t>
            </a:r>
            <a:endParaRPr sz="1900">
              <a:solidFill>
                <a:srgbClr val="1E1E1E"/>
              </a:solidFill>
              <a:latin typeface="Antic Didone"/>
              <a:ea typeface="Antic Didone"/>
              <a:cs typeface="Antic Didone"/>
              <a:sym typeface="Antic Didone"/>
            </a:endParaRPr>
          </a:p>
        </p:txBody>
      </p:sp>
      <p:grpSp>
        <p:nvGrpSpPr>
          <p:cNvPr id="123" name="Google Shape;123;p13"/>
          <p:cNvGrpSpPr/>
          <p:nvPr/>
        </p:nvGrpSpPr>
        <p:grpSpPr>
          <a:xfrm>
            <a:off x="3240000" y="7702985"/>
            <a:ext cx="4056517" cy="1078200"/>
            <a:chOff x="3240000" y="7702985"/>
            <a:chExt cx="4056517" cy="1078200"/>
          </a:xfrm>
        </p:grpSpPr>
        <p:sp>
          <p:nvSpPr>
            <p:cNvPr id="124" name="Google Shape;124;p13"/>
            <p:cNvSpPr txBox="1"/>
            <p:nvPr/>
          </p:nvSpPr>
          <p:spPr>
            <a:xfrm>
              <a:off x="3240000" y="7702985"/>
              <a:ext cx="3725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EcoTrail App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| Hackathon Participant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3240000" y="7934085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Mar 2024 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26" name="Google Shape;126;p13"/>
            <p:cNvGrpSpPr/>
            <p:nvPr/>
          </p:nvGrpSpPr>
          <p:grpSpPr>
            <a:xfrm>
              <a:off x="3240000" y="8165185"/>
              <a:ext cx="4056517" cy="384900"/>
              <a:chOff x="3240000" y="3129375"/>
              <a:chExt cx="4056517" cy="3849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Created a mobile application to promote eco-friendly commuting using Python and Flutter.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3240000" y="8627285"/>
              <a:ext cx="4056517" cy="153900"/>
              <a:chOff x="3240000" y="3129375"/>
              <a:chExt cx="4056517" cy="1539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3438217" y="3129375"/>
                <a:ext cx="38583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Earned Best Sustainability Project at London Hack 2024.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32" name="Google Shape;132;p13"/>
          <p:cNvGrpSpPr/>
          <p:nvPr/>
        </p:nvGrpSpPr>
        <p:grpSpPr>
          <a:xfrm>
            <a:off x="3240000" y="9090610"/>
            <a:ext cx="4056517" cy="847100"/>
            <a:chOff x="3240000" y="7702985"/>
            <a:chExt cx="4056517" cy="847100"/>
          </a:xfrm>
        </p:grpSpPr>
        <p:sp>
          <p:nvSpPr>
            <p:cNvPr id="133" name="Google Shape;133;p13"/>
            <p:cNvSpPr txBox="1"/>
            <p:nvPr/>
          </p:nvSpPr>
          <p:spPr>
            <a:xfrm>
              <a:off x="3240000" y="7702985"/>
              <a:ext cx="3725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Smart Finance Tracker </a:t>
              </a: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| Personal Project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3240000" y="7934085"/>
              <a:ext cx="21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 2024</a:t>
              </a:r>
              <a:endParaRPr sz="1000">
                <a:solidFill>
                  <a:srgbClr val="1E1E1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35" name="Google Shape;135;p13"/>
            <p:cNvGrpSpPr/>
            <p:nvPr/>
          </p:nvGrpSpPr>
          <p:grpSpPr>
            <a:xfrm>
              <a:off x="3240000" y="8165185"/>
              <a:ext cx="4056517" cy="384900"/>
              <a:chOff x="3240000" y="3129375"/>
              <a:chExt cx="4056517" cy="38490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3438217" y="3129375"/>
                <a:ext cx="3858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Built a personal finance tracker using React and Firebase to  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help users monitor expenses and savings goals.</a:t>
                </a:r>
                <a:endParaRPr sz="1000">
                  <a:solidFill>
                    <a:srgbClr val="1E1E1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3240000" y="3175475"/>
                <a:ext cx="63000" cy="54600"/>
              </a:xfrm>
              <a:prstGeom prst="hexagon">
                <a:avLst>
                  <a:gd fmla="val 28852" name="adj"/>
                  <a:gd fmla="val 115470" name="vf"/>
                </a:avLst>
              </a:prstGeom>
              <a:solidFill>
                <a:srgbClr val="1E1E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