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Yellowtail"/>
      <p:regular r:id="rId7"/>
    </p:embeddedFont>
    <p:embeddedFont>
      <p:font typeface="Teko"/>
      <p:regular r:id="rId8"/>
      <p:bold r:id="rId9"/>
    </p:embeddedFont>
    <p:embeddedFont>
      <p:font typeface="Fira Sans ExtraBold"/>
      <p:bold r:id="rId10"/>
      <p:boldItalic r:id="rId11"/>
    </p:embeddedFont>
    <p:embeddedFont>
      <p:font typeface="Fira Sans"/>
      <p:regular r:id="rId12"/>
      <p:bold r:id="rId13"/>
      <p:italic r:id="rId14"/>
      <p:boldItalic r:id="rId15"/>
    </p:embeddedFont>
    <p:embeddedFont>
      <p:font typeface="Fira Sans Light"/>
      <p:regular r:id="rId16"/>
      <p:bold r:id="rId17"/>
      <p:italic r:id="rId18"/>
      <p:boldItalic r:id="rId19"/>
    </p:embeddedFont>
    <p:embeddedFont>
      <p:font typeface="Teko Medium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97">
          <p15:clr>
            <a:srgbClr val="A4A3A4"/>
          </p15:clr>
        </p15:guide>
        <p15:guide id="2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7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ekoMedium-regular.fntdata"/><Relationship Id="rId11" Type="http://schemas.openxmlformats.org/officeDocument/2006/relationships/font" Target="fonts/FiraSansExtraBold-boldItalic.fntdata"/><Relationship Id="rId10" Type="http://schemas.openxmlformats.org/officeDocument/2006/relationships/font" Target="fonts/FiraSansExtraBold-bold.fntdata"/><Relationship Id="rId21" Type="http://schemas.openxmlformats.org/officeDocument/2006/relationships/font" Target="fonts/TekoMedium-bold.fntdata"/><Relationship Id="rId13" Type="http://schemas.openxmlformats.org/officeDocument/2006/relationships/font" Target="fonts/FiraSans-bold.fntdata"/><Relationship Id="rId12" Type="http://schemas.openxmlformats.org/officeDocument/2006/relationships/font" Target="fonts/Fira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eko-bold.fntdata"/><Relationship Id="rId15" Type="http://schemas.openxmlformats.org/officeDocument/2006/relationships/font" Target="fonts/FiraSans-boldItalic.fntdata"/><Relationship Id="rId14" Type="http://schemas.openxmlformats.org/officeDocument/2006/relationships/font" Target="fonts/FiraSans-italic.fntdata"/><Relationship Id="rId17" Type="http://schemas.openxmlformats.org/officeDocument/2006/relationships/font" Target="fonts/FiraSansLight-bold.fntdata"/><Relationship Id="rId16" Type="http://schemas.openxmlformats.org/officeDocument/2006/relationships/font" Target="fonts/FiraSa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iraSa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FiraSansLight-italic.fntdata"/><Relationship Id="rId7" Type="http://schemas.openxmlformats.org/officeDocument/2006/relationships/font" Target="fonts/Yellowtail-regular.fntdata"/><Relationship Id="rId8" Type="http://schemas.openxmlformats.org/officeDocument/2006/relationships/font" Target="fonts/Tek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0"/>
            <a:ext cx="2046515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838450" y="285750"/>
            <a:ext cx="427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>
                <a:solidFill>
                  <a:srgbClr val="3AA4AF"/>
                </a:solidFill>
                <a:latin typeface="Teko"/>
                <a:ea typeface="Teko"/>
                <a:cs typeface="Teko"/>
                <a:sym typeface="Teko"/>
              </a:rPr>
              <a:t>TAX INVOICE</a:t>
            </a:r>
            <a:endParaRPr sz="6200">
              <a:solidFill>
                <a:srgbClr val="3AA4AF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15713" y="1295425"/>
            <a:ext cx="190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ExtraBold"/>
                <a:ea typeface="Fira Sans ExtraBold"/>
                <a:cs typeface="Fira Sans ExtraBold"/>
                <a:sym typeface="Fira Sans ExtraBold"/>
              </a:rPr>
              <a:t>Wintheiser and Treutel</a:t>
            </a:r>
            <a:endParaRPr sz="1200">
              <a:latin typeface="Fira Sans ExtraBold"/>
              <a:ea typeface="Fira Sans ExtraBold"/>
              <a:cs typeface="Fira Sans ExtraBold"/>
              <a:sym typeface="Fira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5623 Schultz Curve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Lake Johnville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15721" y="2076475"/>
            <a:ext cx="1298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AA4AF"/>
                </a:solidFill>
                <a:latin typeface="Teko Medium"/>
                <a:ea typeface="Teko Medium"/>
                <a:cs typeface="Teko Medium"/>
                <a:sym typeface="Teko Medium"/>
              </a:rPr>
              <a:t>BILL TO</a:t>
            </a:r>
            <a:endParaRPr sz="1500">
              <a:solidFill>
                <a:srgbClr val="3AA4AF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15713" y="2339163"/>
            <a:ext cx="190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Sigmund Jenkins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7361 Pagac Stream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North Zackary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725500" y="2076475"/>
            <a:ext cx="1346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AA4AF"/>
                </a:solidFill>
                <a:latin typeface="Teko Medium"/>
                <a:ea typeface="Teko Medium"/>
                <a:cs typeface="Teko Medium"/>
                <a:sym typeface="Teko Medium"/>
              </a:rPr>
              <a:t>SHIP TO</a:t>
            </a:r>
            <a:endParaRPr sz="1500">
              <a:solidFill>
                <a:srgbClr val="3AA4AF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725500" y="2339163"/>
            <a:ext cx="190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John Smith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3090 Jerel Mills Apt. 701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Faheyshire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725750" y="2076475"/>
            <a:ext cx="116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AA4AF"/>
                </a:solidFill>
                <a:latin typeface="Teko Medium"/>
                <a:ea typeface="Teko Medium"/>
                <a:cs typeface="Teko Medium"/>
                <a:sym typeface="Teko Medium"/>
              </a:rPr>
              <a:t>INVOICE#</a:t>
            </a:r>
            <a:endParaRPr sz="1500">
              <a:solidFill>
                <a:srgbClr val="3AA4AF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725750" y="2276500"/>
            <a:ext cx="116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AA4AF"/>
                </a:solidFill>
                <a:latin typeface="Teko Medium"/>
                <a:ea typeface="Teko Medium"/>
                <a:cs typeface="Teko Medium"/>
                <a:sym typeface="Teko Medium"/>
              </a:rPr>
              <a:t>INVOICE DATE</a:t>
            </a:r>
            <a:endParaRPr sz="1500">
              <a:solidFill>
                <a:srgbClr val="3AA4AF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725750" y="2471763"/>
            <a:ext cx="116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AA4AF"/>
                </a:solidFill>
                <a:latin typeface="Teko Medium"/>
                <a:ea typeface="Teko Medium"/>
                <a:cs typeface="Teko Medium"/>
                <a:sym typeface="Teko Medium"/>
              </a:rPr>
              <a:t>P.O.#</a:t>
            </a:r>
            <a:endParaRPr sz="1500">
              <a:solidFill>
                <a:srgbClr val="3AA4AF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725750" y="2667025"/>
            <a:ext cx="116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AA4AF"/>
                </a:solidFill>
                <a:latin typeface="Teko Medium"/>
                <a:ea typeface="Teko Medium"/>
                <a:cs typeface="Teko Medium"/>
                <a:sym typeface="Teko Medium"/>
              </a:rPr>
              <a:t>DUE DATE </a:t>
            </a:r>
            <a:endParaRPr sz="1500">
              <a:solidFill>
                <a:srgbClr val="3AA4AF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958788" y="2109813"/>
            <a:ext cx="116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3333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US-015</a:t>
            </a:r>
            <a:endParaRPr sz="1200">
              <a:solidFill>
                <a:srgbClr val="333333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958788" y="2309838"/>
            <a:ext cx="116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3333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18/08/2025</a:t>
            </a:r>
            <a:endParaRPr sz="1200">
              <a:solidFill>
                <a:srgbClr val="333333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958788" y="2505100"/>
            <a:ext cx="116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3333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1425/2025</a:t>
            </a:r>
            <a:endParaRPr sz="1200">
              <a:solidFill>
                <a:srgbClr val="333333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958788" y="2700363"/>
            <a:ext cx="116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3333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12/05/2025</a:t>
            </a:r>
            <a:endParaRPr sz="1200">
              <a:solidFill>
                <a:srgbClr val="333333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633425" y="3424250"/>
            <a:ext cx="6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3"/>
          <p:cNvCxnSpPr/>
          <p:nvPr/>
        </p:nvCxnSpPr>
        <p:spPr>
          <a:xfrm>
            <a:off x="633425" y="3757625"/>
            <a:ext cx="6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3"/>
          <p:cNvSpPr txBox="1"/>
          <p:nvPr/>
        </p:nvSpPr>
        <p:spPr>
          <a:xfrm>
            <a:off x="634775" y="3481413"/>
            <a:ext cx="693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B77AD"/>
                </a:solidFill>
                <a:latin typeface="Teko Medium"/>
                <a:ea typeface="Teko Medium"/>
                <a:cs typeface="Teko Medium"/>
                <a:sym typeface="Teko Medium"/>
              </a:rPr>
              <a:t>QTY</a:t>
            </a:r>
            <a:endParaRPr sz="1500">
              <a:solidFill>
                <a:srgbClr val="3B77AD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301575" y="3481425"/>
            <a:ext cx="999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B77AD"/>
                </a:solidFill>
                <a:latin typeface="Teko Medium"/>
                <a:ea typeface="Teko Medium"/>
                <a:cs typeface="Teko Medium"/>
                <a:sym typeface="Teko Medium"/>
              </a:rPr>
              <a:t>DESCRIPTION</a:t>
            </a:r>
            <a:endParaRPr sz="1500">
              <a:solidFill>
                <a:srgbClr val="3B77AD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549463" y="3481425"/>
            <a:ext cx="999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B77AD"/>
                </a:solidFill>
                <a:latin typeface="Teko Medium"/>
                <a:ea typeface="Teko Medium"/>
                <a:cs typeface="Teko Medium"/>
                <a:sym typeface="Teko Medium"/>
              </a:rPr>
              <a:t>UNIT PRICE</a:t>
            </a:r>
            <a:endParaRPr sz="1500">
              <a:solidFill>
                <a:srgbClr val="3B77AD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020500" y="3481425"/>
            <a:ext cx="999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B77AD"/>
                </a:solidFill>
                <a:latin typeface="Teko Medium"/>
                <a:ea typeface="Teko Medium"/>
                <a:cs typeface="Teko Medium"/>
                <a:sym typeface="Teko Medium"/>
              </a:rPr>
              <a:t>AMOUNT</a:t>
            </a:r>
            <a:endParaRPr sz="1500">
              <a:solidFill>
                <a:srgbClr val="3B77AD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grpSp>
        <p:nvGrpSpPr>
          <p:cNvPr id="75" name="Google Shape;75;p13"/>
          <p:cNvGrpSpPr/>
          <p:nvPr/>
        </p:nvGrpSpPr>
        <p:grpSpPr>
          <a:xfrm>
            <a:off x="784175" y="3843375"/>
            <a:ext cx="6235325" cy="184800"/>
            <a:chOff x="784175" y="3843375"/>
            <a:chExt cx="6235325" cy="1848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6020500" y="3843375"/>
              <a:ext cx="9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125.00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4605347" y="3843375"/>
              <a:ext cx="771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125.00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1400186" y="3843375"/>
              <a:ext cx="2124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Suspendisse porttitor arcu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784175" y="3843375"/>
              <a:ext cx="395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784175" y="4171975"/>
            <a:ext cx="6235325" cy="184800"/>
            <a:chOff x="784175" y="3843375"/>
            <a:chExt cx="6235325" cy="1848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6020500" y="3843375"/>
              <a:ext cx="9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90.00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4605347" y="3843375"/>
              <a:ext cx="771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45.00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1400186" y="3843375"/>
              <a:ext cx="2124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Maecenas a arcu et eros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784175" y="3843375"/>
              <a:ext cx="395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2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784175" y="4500575"/>
            <a:ext cx="6235325" cy="184800"/>
            <a:chOff x="784175" y="3843375"/>
            <a:chExt cx="6235325" cy="184800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6020500" y="3843375"/>
              <a:ext cx="9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30.00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4605347" y="3843375"/>
              <a:ext cx="771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10.00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1400186" y="3843375"/>
              <a:ext cx="2124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Scelerisque sagittis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784175" y="3843375"/>
              <a:ext cx="395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3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4605347" y="4848225"/>
            <a:ext cx="2414153" cy="184800"/>
            <a:chOff x="4605347" y="3843375"/>
            <a:chExt cx="2414153" cy="18480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6020500" y="3843375"/>
              <a:ext cx="9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245.00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605347" y="3843375"/>
              <a:ext cx="771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Subtotal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305301" y="5176825"/>
            <a:ext cx="2714199" cy="184800"/>
            <a:chOff x="4305301" y="3843375"/>
            <a:chExt cx="2714199" cy="18480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6020500" y="3843375"/>
              <a:ext cx="9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15.05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305301" y="3843375"/>
              <a:ext cx="1071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Sales Tax 6.25</a:t>
              </a:r>
              <a:endPara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cxnSp>
        <p:nvCxnSpPr>
          <p:cNvPr id="96" name="Google Shape;96;p13"/>
          <p:cNvCxnSpPr/>
          <p:nvPr/>
        </p:nvCxnSpPr>
        <p:spPr>
          <a:xfrm>
            <a:off x="633425" y="4757750"/>
            <a:ext cx="6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3"/>
          <p:cNvCxnSpPr/>
          <p:nvPr/>
        </p:nvCxnSpPr>
        <p:spPr>
          <a:xfrm>
            <a:off x="4395800" y="5429250"/>
            <a:ext cx="2719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3"/>
          <p:cNvSpPr txBox="1"/>
          <p:nvPr/>
        </p:nvSpPr>
        <p:spPr>
          <a:xfrm>
            <a:off x="4373250" y="5510263"/>
            <a:ext cx="999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5F3BAD"/>
                </a:solidFill>
                <a:latin typeface="Teko"/>
                <a:ea typeface="Teko"/>
                <a:cs typeface="Teko"/>
                <a:sym typeface="Teko"/>
              </a:rPr>
              <a:t>TOTAL :</a:t>
            </a:r>
            <a:endParaRPr sz="1900">
              <a:solidFill>
                <a:srgbClr val="5F3BAD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6025263" y="5510263"/>
            <a:ext cx="999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5F3BAD"/>
                </a:solidFill>
                <a:latin typeface="Teko"/>
                <a:ea typeface="Teko"/>
                <a:cs typeface="Teko"/>
                <a:sym typeface="Teko"/>
              </a:rPr>
              <a:t>$260,05</a:t>
            </a:r>
            <a:endParaRPr sz="1900">
              <a:solidFill>
                <a:srgbClr val="5F3BAD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5324479" y="6029325"/>
            <a:ext cx="160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dk1"/>
                </a:solidFill>
                <a:latin typeface="Yellowtail"/>
                <a:ea typeface="Yellowtail"/>
                <a:cs typeface="Yellowtail"/>
                <a:sym typeface="Yellowtail"/>
              </a:rPr>
              <a:t>SigmundJ</a:t>
            </a:r>
            <a:endParaRPr sz="2900">
              <a:solidFill>
                <a:schemeClr val="dk1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4549500" y="9377375"/>
            <a:ext cx="2462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C382D1"/>
                </a:solidFill>
                <a:latin typeface="Teko Medium"/>
                <a:ea typeface="Teko Medium"/>
                <a:cs typeface="Teko Medium"/>
                <a:sym typeface="Teko Medium"/>
              </a:rPr>
              <a:t>TERMS &amp; CONDITIONS</a:t>
            </a:r>
            <a:endParaRPr sz="1500">
              <a:solidFill>
                <a:srgbClr val="C382D1"/>
              </a:solidFill>
              <a:latin typeface="Teko Medium"/>
              <a:ea typeface="Teko Medium"/>
              <a:cs typeface="Teko Medium"/>
              <a:sym typeface="Teko Medium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562350" y="9639300"/>
            <a:ext cx="344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Payment is due within 8 days</a:t>
            </a:r>
            <a:endParaRPr sz="12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Please make checks payable to: East Repair Inc.</a:t>
            </a:r>
            <a:endParaRPr sz="12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