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Lst>
  <p:sldSz cy="10692000" cx="7560000"/>
  <p:notesSz cx="6858000" cy="9144000"/>
  <p:embeddedFontLst>
    <p:embeddedFont>
      <p:font typeface="Montserrat SemiBold"/>
      <p:regular r:id="rId8"/>
      <p:bold r:id="rId9"/>
      <p:italic r:id="rId10"/>
      <p:boldItalic r:id="rId11"/>
    </p:embeddedFont>
    <p:embeddedFont>
      <p:font typeface="Montserrat"/>
      <p:regular r:id="rId12"/>
      <p:bold r:id="rId13"/>
      <p:italic r:id="rId14"/>
      <p:boldItalic r:id="rId15"/>
    </p:embeddedFont>
    <p:embeddedFont>
      <p:font typeface="Montserrat Medium"/>
      <p:regular r:id="rId16"/>
      <p:bold r:id="rId17"/>
      <p:italic r:id="rId18"/>
      <p:boldItalic r:id="rId19"/>
    </p:embeddedFont>
    <p:embeddedFont>
      <p:font typeface="Open Sans SemiBold"/>
      <p:regular r:id="rId20"/>
      <p:bold r:id="rId21"/>
      <p:italic r:id="rId22"/>
      <p:boldItalic r:id="rId23"/>
    </p:embeddedFont>
    <p:embeddedFont>
      <p:font typeface="Open Sans"/>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3">
          <p15:clr>
            <a:srgbClr val="A4A3A4"/>
          </p15:clr>
        </p15:guide>
        <p15:guide id="2" pos="340">
          <p15:clr>
            <a:srgbClr val="A4A3A4"/>
          </p15:clr>
        </p15:guide>
        <p15:guide id="3" pos="4422">
          <p15:clr>
            <a:srgbClr val="9AA0A6"/>
          </p15:clr>
        </p15:guide>
        <p15:guide id="4" orient="horz" pos="6452">
          <p15:clr>
            <a:srgbClr val="9AA0A6"/>
          </p15:clr>
        </p15:guide>
        <p15:guide id="5" pos="510">
          <p15:clr>
            <a:srgbClr val="9AA0A6"/>
          </p15:clr>
        </p15:guide>
        <p15:guide id="6" pos="2381">
          <p15:clr>
            <a:srgbClr val="9AA0A6"/>
          </p15:clr>
        </p15:guide>
        <p15:guide id="7" pos="2494">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3" orient="horz"/>
        <p:guide pos="340"/>
        <p:guide pos="4422"/>
        <p:guide pos="6452" orient="horz"/>
        <p:guide pos="510"/>
        <p:guide pos="2381"/>
        <p:guide pos="2494"/>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OpenSansSemiBold-regular.fntdata"/><Relationship Id="rId22" Type="http://schemas.openxmlformats.org/officeDocument/2006/relationships/font" Target="fonts/OpenSansSemiBold-italic.fntdata"/><Relationship Id="rId21" Type="http://schemas.openxmlformats.org/officeDocument/2006/relationships/font" Target="fonts/OpenSansSemiBold-bold.fntdata"/><Relationship Id="rId24" Type="http://schemas.openxmlformats.org/officeDocument/2006/relationships/font" Target="fonts/OpenSans-regular.fntdata"/><Relationship Id="rId23" Type="http://schemas.openxmlformats.org/officeDocument/2006/relationships/font" Target="fonts/OpenSansSemiBold-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font" Target="fonts/MontserratSemiBold-bold.fntdata"/><Relationship Id="rId26" Type="http://schemas.openxmlformats.org/officeDocument/2006/relationships/font" Target="fonts/OpenSans-italic.fntdata"/><Relationship Id="rId25" Type="http://schemas.openxmlformats.org/officeDocument/2006/relationships/font" Target="fonts/OpenSans-bold.fntdata"/><Relationship Id="rId27" Type="http://schemas.openxmlformats.org/officeDocument/2006/relationships/font" Target="fonts/OpenSans-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font" Target="fonts/MontserratSemiBold-regular.fntdata"/><Relationship Id="rId11" Type="http://schemas.openxmlformats.org/officeDocument/2006/relationships/font" Target="fonts/MontserratSemiBold-boldItalic.fntdata"/><Relationship Id="rId10" Type="http://schemas.openxmlformats.org/officeDocument/2006/relationships/font" Target="fonts/MontserratSemiBold-italic.fntdata"/><Relationship Id="rId13" Type="http://schemas.openxmlformats.org/officeDocument/2006/relationships/font" Target="fonts/Montserrat-bold.fntdata"/><Relationship Id="rId12" Type="http://schemas.openxmlformats.org/officeDocument/2006/relationships/font" Target="fonts/Montserrat-regular.fntdata"/><Relationship Id="rId15" Type="http://schemas.openxmlformats.org/officeDocument/2006/relationships/font" Target="fonts/Montserrat-boldItalic.fntdata"/><Relationship Id="rId14" Type="http://schemas.openxmlformats.org/officeDocument/2006/relationships/font" Target="fonts/Montserrat-italic.fntdata"/><Relationship Id="rId17" Type="http://schemas.openxmlformats.org/officeDocument/2006/relationships/font" Target="fonts/MontserratMedium-bold.fntdata"/><Relationship Id="rId16" Type="http://schemas.openxmlformats.org/officeDocument/2006/relationships/font" Target="fonts/MontserratMedium-regular.fntdata"/><Relationship Id="rId19" Type="http://schemas.openxmlformats.org/officeDocument/2006/relationships/font" Target="fonts/MontserratMedium-boldItalic.fntdata"/><Relationship Id="rId18" Type="http://schemas.openxmlformats.org/officeDocument/2006/relationships/font" Target="fonts/MontserratMedium-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b6ba4e1f39_0_82: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b6ba4e1f39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57712" y="1547778"/>
            <a:ext cx="7044600" cy="42669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57705" y="5891409"/>
            <a:ext cx="7044600" cy="1647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57705" y="2299346"/>
            <a:ext cx="7044600" cy="4081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257705" y="6552657"/>
            <a:ext cx="7044600" cy="27039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57705" y="4471058"/>
            <a:ext cx="7044600" cy="17499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57705" y="2395696"/>
            <a:ext cx="7044600" cy="71019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257705" y="2395696"/>
            <a:ext cx="3306900" cy="7101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3995291" y="2395696"/>
            <a:ext cx="3306900" cy="7101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57705" y="1154948"/>
            <a:ext cx="2321700" cy="15708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257705" y="2888617"/>
            <a:ext cx="2321700" cy="66090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05325" y="935745"/>
            <a:ext cx="5264700" cy="8503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780000" y="-260"/>
            <a:ext cx="3780000" cy="10692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19508" y="2563450"/>
            <a:ext cx="3344400" cy="3081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19508" y="5826865"/>
            <a:ext cx="3344400" cy="25674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083839" y="1505164"/>
            <a:ext cx="3172200" cy="76812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57705" y="8794266"/>
            <a:ext cx="4959600" cy="12579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57705" y="925091"/>
            <a:ext cx="7044600" cy="11904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57705" y="2395696"/>
            <a:ext cx="7044600" cy="71019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ru"/>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png"/><Relationship Id="rId4" Type="http://schemas.openxmlformats.org/officeDocument/2006/relationships/image" Target="../media/image13.png"/><Relationship Id="rId11" Type="http://schemas.openxmlformats.org/officeDocument/2006/relationships/image" Target="../media/image14.png"/><Relationship Id="rId10" Type="http://schemas.openxmlformats.org/officeDocument/2006/relationships/image" Target="../media/image9.png"/><Relationship Id="rId12" Type="http://schemas.openxmlformats.org/officeDocument/2006/relationships/image" Target="../media/image5.png"/><Relationship Id="rId9" Type="http://schemas.openxmlformats.org/officeDocument/2006/relationships/image" Target="../media/image10.png"/><Relationship Id="rId5" Type="http://schemas.openxmlformats.org/officeDocument/2006/relationships/image" Target="../media/image1.png"/><Relationship Id="rId6" Type="http://schemas.openxmlformats.org/officeDocument/2006/relationships/image" Target="../media/image4.png"/><Relationship Id="rId7" Type="http://schemas.openxmlformats.org/officeDocument/2006/relationships/image" Target="../media/image12.png"/><Relationship Id="rId8"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8.png"/><Relationship Id="rId5" Type="http://schemas.openxmlformats.org/officeDocument/2006/relationships/image" Target="../media/image3.png"/><Relationship Id="rId6"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nvSpPr>
        <p:spPr>
          <a:xfrm>
            <a:off x="425700" y="259500"/>
            <a:ext cx="5486400" cy="70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ru" sz="3400">
                <a:solidFill>
                  <a:srgbClr val="24285C"/>
                </a:solidFill>
                <a:latin typeface="Open Sans"/>
                <a:ea typeface="Open Sans"/>
                <a:cs typeface="Open Sans"/>
                <a:sym typeface="Open Sans"/>
              </a:rPr>
              <a:t>GUDRUN DOUGLAS</a:t>
            </a:r>
            <a:endParaRPr b="1" sz="3400">
              <a:solidFill>
                <a:srgbClr val="24285C"/>
              </a:solidFill>
              <a:latin typeface="Open Sans"/>
              <a:ea typeface="Open Sans"/>
              <a:cs typeface="Open Sans"/>
              <a:sym typeface="Open Sans"/>
            </a:endParaRPr>
          </a:p>
        </p:txBody>
      </p:sp>
      <p:sp>
        <p:nvSpPr>
          <p:cNvPr id="55" name="Google Shape;55;p13"/>
          <p:cNvSpPr txBox="1"/>
          <p:nvPr/>
        </p:nvSpPr>
        <p:spPr>
          <a:xfrm>
            <a:off x="416175" y="967500"/>
            <a:ext cx="54864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ru" sz="2100">
                <a:solidFill>
                  <a:srgbClr val="DD7125"/>
                </a:solidFill>
                <a:latin typeface="Montserrat Medium"/>
                <a:ea typeface="Montserrat Medium"/>
                <a:cs typeface="Montserrat Medium"/>
                <a:sym typeface="Montserrat Medium"/>
              </a:rPr>
              <a:t>Licensing Administrator</a:t>
            </a:r>
            <a:endParaRPr sz="2100">
              <a:solidFill>
                <a:srgbClr val="DD7125"/>
              </a:solidFill>
              <a:latin typeface="Montserrat Medium"/>
              <a:ea typeface="Montserrat Medium"/>
              <a:cs typeface="Montserrat Medium"/>
              <a:sym typeface="Montserrat Medium"/>
            </a:endParaRPr>
          </a:p>
        </p:txBody>
      </p:sp>
      <p:pic>
        <p:nvPicPr>
          <p:cNvPr id="56" name="Google Shape;56;p13"/>
          <p:cNvPicPr preferRelativeResize="0"/>
          <p:nvPr/>
        </p:nvPicPr>
        <p:blipFill>
          <a:blip r:embed="rId3">
            <a:alphaModFix/>
          </a:blip>
          <a:stretch>
            <a:fillRect/>
          </a:stretch>
        </p:blipFill>
        <p:spPr>
          <a:xfrm>
            <a:off x="5902575" y="450000"/>
            <a:ext cx="1117425" cy="1117425"/>
          </a:xfrm>
          <a:prstGeom prst="rect">
            <a:avLst/>
          </a:prstGeom>
          <a:noFill/>
          <a:ln>
            <a:noFill/>
          </a:ln>
        </p:spPr>
      </p:pic>
      <p:pic>
        <p:nvPicPr>
          <p:cNvPr id="57" name="Google Shape;57;p13"/>
          <p:cNvPicPr preferRelativeResize="0"/>
          <p:nvPr/>
        </p:nvPicPr>
        <p:blipFill rotWithShape="1">
          <a:blip r:embed="rId4">
            <a:alphaModFix/>
          </a:blip>
          <a:srcRect b="0" l="0" r="0" t="0"/>
          <a:stretch/>
        </p:blipFill>
        <p:spPr>
          <a:xfrm>
            <a:off x="516175" y="1753200"/>
            <a:ext cx="226800" cy="226800"/>
          </a:xfrm>
          <a:prstGeom prst="rect">
            <a:avLst/>
          </a:prstGeom>
          <a:noFill/>
          <a:ln>
            <a:noFill/>
          </a:ln>
        </p:spPr>
      </p:pic>
      <p:sp>
        <p:nvSpPr>
          <p:cNvPr id="58" name="Google Shape;58;p13"/>
          <p:cNvSpPr txBox="1"/>
          <p:nvPr/>
        </p:nvSpPr>
        <p:spPr>
          <a:xfrm>
            <a:off x="709638" y="1638450"/>
            <a:ext cx="10812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ru" sz="2000">
                <a:solidFill>
                  <a:srgbClr val="24285C"/>
                </a:solidFill>
                <a:latin typeface="Open Sans SemiBold"/>
                <a:ea typeface="Open Sans SemiBold"/>
                <a:cs typeface="Open Sans SemiBold"/>
                <a:sym typeface="Open Sans SemiBold"/>
              </a:rPr>
              <a:t>Profile</a:t>
            </a:r>
            <a:endParaRPr sz="2000">
              <a:solidFill>
                <a:srgbClr val="24285C"/>
              </a:solidFill>
              <a:latin typeface="Open Sans SemiBold"/>
              <a:ea typeface="Open Sans SemiBold"/>
              <a:cs typeface="Open Sans SemiBold"/>
              <a:sym typeface="Open Sans SemiBold"/>
            </a:endParaRPr>
          </a:p>
        </p:txBody>
      </p:sp>
      <p:sp>
        <p:nvSpPr>
          <p:cNvPr id="59" name="Google Shape;59;p13"/>
          <p:cNvSpPr/>
          <p:nvPr/>
        </p:nvSpPr>
        <p:spPr>
          <a:xfrm>
            <a:off x="0" y="2162175"/>
            <a:ext cx="3780000" cy="1696500"/>
          </a:xfrm>
          <a:prstGeom prst="rect">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3F3F3"/>
              </a:solidFill>
            </a:endParaRPr>
          </a:p>
        </p:txBody>
      </p:sp>
      <p:sp>
        <p:nvSpPr>
          <p:cNvPr id="60" name="Google Shape;60;p13"/>
          <p:cNvSpPr txBox="1"/>
          <p:nvPr/>
        </p:nvSpPr>
        <p:spPr>
          <a:xfrm>
            <a:off x="444750" y="2181225"/>
            <a:ext cx="3336600" cy="1644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i="1" lang="ru" sz="1200">
                <a:solidFill>
                  <a:srgbClr val="666666"/>
                </a:solidFill>
                <a:latin typeface="Montserrat"/>
                <a:ea typeface="Montserrat"/>
                <a:cs typeface="Montserrat"/>
                <a:sym typeface="Montserrat"/>
              </a:rPr>
              <a:t>Lorem ipsum dolor sit amet, consectetuer adipiscing elit, sed diam nonummy nibh euismod tincidunt ut laoreet dolore magna aliquam erat </a:t>
            </a:r>
            <a:r>
              <a:rPr i="1" lang="ru" sz="1200">
                <a:solidFill>
                  <a:srgbClr val="666666"/>
                </a:solidFill>
                <a:latin typeface="Montserrat"/>
                <a:ea typeface="Montserrat"/>
                <a:cs typeface="Montserrat"/>
                <a:sym typeface="Montserrat"/>
              </a:rPr>
              <a:t>volutpat. Ut wisi enim ad minim veniam, quis nostrud ex</a:t>
            </a:r>
            <a:r>
              <a:rPr i="1" lang="ru" sz="1200">
                <a:solidFill>
                  <a:srgbClr val="666666"/>
                </a:solidFill>
                <a:latin typeface="Montserrat"/>
                <a:ea typeface="Montserrat"/>
                <a:cs typeface="Montserrat"/>
                <a:sym typeface="Montserrat"/>
              </a:rPr>
              <a:t>erci tation ullamcorper suscipit.</a:t>
            </a:r>
            <a:endParaRPr i="1" sz="1200">
              <a:solidFill>
                <a:srgbClr val="666666"/>
              </a:solidFill>
              <a:latin typeface="Montserrat"/>
              <a:ea typeface="Montserrat"/>
              <a:cs typeface="Montserrat"/>
              <a:sym typeface="Montserrat"/>
            </a:endParaRPr>
          </a:p>
        </p:txBody>
      </p:sp>
      <p:cxnSp>
        <p:nvCxnSpPr>
          <p:cNvPr id="61" name="Google Shape;61;p13"/>
          <p:cNvCxnSpPr/>
          <p:nvPr/>
        </p:nvCxnSpPr>
        <p:spPr>
          <a:xfrm>
            <a:off x="1776425" y="1971675"/>
            <a:ext cx="2004900" cy="0"/>
          </a:xfrm>
          <a:prstGeom prst="straightConnector1">
            <a:avLst/>
          </a:prstGeom>
          <a:noFill/>
          <a:ln cap="flat" cmpd="sng" w="19050">
            <a:solidFill>
              <a:srgbClr val="24285C"/>
            </a:solidFill>
            <a:prstDash val="solid"/>
            <a:round/>
            <a:headEnd len="med" w="med" type="none"/>
            <a:tailEnd len="med" w="med" type="none"/>
          </a:ln>
        </p:spPr>
      </p:cxnSp>
      <p:pic>
        <p:nvPicPr>
          <p:cNvPr id="62" name="Google Shape;62;p13"/>
          <p:cNvPicPr preferRelativeResize="0"/>
          <p:nvPr/>
        </p:nvPicPr>
        <p:blipFill rotWithShape="1">
          <a:blip r:embed="rId5">
            <a:alphaModFix/>
          </a:blip>
          <a:srcRect b="0" l="0" r="0" t="0"/>
          <a:stretch/>
        </p:blipFill>
        <p:spPr>
          <a:xfrm>
            <a:off x="3960000" y="1753200"/>
            <a:ext cx="226800" cy="226800"/>
          </a:xfrm>
          <a:prstGeom prst="rect">
            <a:avLst/>
          </a:prstGeom>
          <a:noFill/>
          <a:ln>
            <a:noFill/>
          </a:ln>
        </p:spPr>
      </p:pic>
      <p:sp>
        <p:nvSpPr>
          <p:cNvPr id="63" name="Google Shape;63;p13"/>
          <p:cNvSpPr txBox="1"/>
          <p:nvPr/>
        </p:nvSpPr>
        <p:spPr>
          <a:xfrm>
            <a:off x="4153463" y="1638450"/>
            <a:ext cx="12663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ru" sz="2000">
                <a:solidFill>
                  <a:srgbClr val="24285C"/>
                </a:solidFill>
                <a:latin typeface="Open Sans SemiBold"/>
                <a:ea typeface="Open Sans SemiBold"/>
                <a:cs typeface="Open Sans SemiBold"/>
                <a:sym typeface="Open Sans SemiBold"/>
              </a:rPr>
              <a:t>Contact</a:t>
            </a:r>
            <a:endParaRPr sz="2000">
              <a:solidFill>
                <a:srgbClr val="24285C"/>
              </a:solidFill>
              <a:latin typeface="Open Sans SemiBold"/>
              <a:ea typeface="Open Sans SemiBold"/>
              <a:cs typeface="Open Sans SemiBold"/>
              <a:sym typeface="Open Sans SemiBold"/>
            </a:endParaRPr>
          </a:p>
        </p:txBody>
      </p:sp>
      <p:cxnSp>
        <p:nvCxnSpPr>
          <p:cNvPr id="64" name="Google Shape;64;p13"/>
          <p:cNvCxnSpPr/>
          <p:nvPr/>
        </p:nvCxnSpPr>
        <p:spPr>
          <a:xfrm>
            <a:off x="5296450" y="1971675"/>
            <a:ext cx="1723500" cy="0"/>
          </a:xfrm>
          <a:prstGeom prst="straightConnector1">
            <a:avLst/>
          </a:prstGeom>
          <a:noFill/>
          <a:ln cap="flat" cmpd="sng" w="19050">
            <a:solidFill>
              <a:srgbClr val="24285C"/>
            </a:solidFill>
            <a:prstDash val="solid"/>
            <a:round/>
            <a:headEnd len="med" w="med" type="none"/>
            <a:tailEnd len="med" w="med" type="none"/>
          </a:ln>
        </p:spPr>
      </p:cxnSp>
      <p:cxnSp>
        <p:nvCxnSpPr>
          <p:cNvPr id="65" name="Google Shape;65;p13"/>
          <p:cNvCxnSpPr/>
          <p:nvPr/>
        </p:nvCxnSpPr>
        <p:spPr>
          <a:xfrm>
            <a:off x="3967175" y="2524150"/>
            <a:ext cx="3057600" cy="0"/>
          </a:xfrm>
          <a:prstGeom prst="straightConnector1">
            <a:avLst/>
          </a:prstGeom>
          <a:noFill/>
          <a:ln cap="flat" cmpd="sng" w="19050">
            <a:solidFill>
              <a:srgbClr val="CCCCCC"/>
            </a:solidFill>
            <a:prstDash val="solid"/>
            <a:round/>
            <a:headEnd len="med" w="med" type="none"/>
            <a:tailEnd len="med" w="med" type="none"/>
          </a:ln>
        </p:spPr>
      </p:cxnSp>
      <p:sp>
        <p:nvSpPr>
          <p:cNvPr id="66" name="Google Shape;66;p13"/>
          <p:cNvSpPr txBox="1"/>
          <p:nvPr/>
        </p:nvSpPr>
        <p:spPr>
          <a:xfrm>
            <a:off x="4112400" y="2212013"/>
            <a:ext cx="15216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ru" sz="1200">
                <a:latin typeface="Montserrat"/>
                <a:ea typeface="Montserrat"/>
                <a:cs typeface="Montserrat"/>
                <a:sym typeface="Montserrat"/>
              </a:rPr>
              <a:t>New York, JS.</a:t>
            </a:r>
            <a:endParaRPr sz="1200">
              <a:latin typeface="Montserrat"/>
              <a:ea typeface="Montserrat"/>
              <a:cs typeface="Montserrat"/>
              <a:sym typeface="Montserrat"/>
            </a:endParaRPr>
          </a:p>
        </p:txBody>
      </p:sp>
      <p:pic>
        <p:nvPicPr>
          <p:cNvPr id="67" name="Google Shape;67;p13"/>
          <p:cNvPicPr preferRelativeResize="0"/>
          <p:nvPr/>
        </p:nvPicPr>
        <p:blipFill>
          <a:blip r:embed="rId6">
            <a:alphaModFix/>
          </a:blip>
          <a:stretch>
            <a:fillRect/>
          </a:stretch>
        </p:blipFill>
        <p:spPr>
          <a:xfrm>
            <a:off x="3967175" y="2296275"/>
            <a:ext cx="126000" cy="154000"/>
          </a:xfrm>
          <a:prstGeom prst="rect">
            <a:avLst/>
          </a:prstGeom>
          <a:noFill/>
          <a:ln>
            <a:noFill/>
          </a:ln>
        </p:spPr>
      </p:pic>
      <p:cxnSp>
        <p:nvCxnSpPr>
          <p:cNvPr id="68" name="Google Shape;68;p13"/>
          <p:cNvCxnSpPr/>
          <p:nvPr/>
        </p:nvCxnSpPr>
        <p:spPr>
          <a:xfrm>
            <a:off x="3967175" y="2912500"/>
            <a:ext cx="3057600" cy="0"/>
          </a:xfrm>
          <a:prstGeom prst="straightConnector1">
            <a:avLst/>
          </a:prstGeom>
          <a:noFill/>
          <a:ln cap="flat" cmpd="sng" w="19050">
            <a:solidFill>
              <a:srgbClr val="CCCCCC"/>
            </a:solidFill>
            <a:prstDash val="solid"/>
            <a:round/>
            <a:headEnd len="med" w="med" type="none"/>
            <a:tailEnd len="med" w="med" type="none"/>
          </a:ln>
        </p:spPr>
      </p:cxnSp>
      <p:sp>
        <p:nvSpPr>
          <p:cNvPr id="69" name="Google Shape;69;p13"/>
          <p:cNvSpPr txBox="1"/>
          <p:nvPr/>
        </p:nvSpPr>
        <p:spPr>
          <a:xfrm>
            <a:off x="4112400" y="2600363"/>
            <a:ext cx="14883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ru" sz="1200">
                <a:latin typeface="Montserrat"/>
                <a:ea typeface="Montserrat"/>
                <a:cs typeface="Montserrat"/>
                <a:sym typeface="Montserrat"/>
              </a:rPr>
              <a:t>(123) 456-7890</a:t>
            </a:r>
            <a:endParaRPr sz="1200">
              <a:latin typeface="Montserrat"/>
              <a:ea typeface="Montserrat"/>
              <a:cs typeface="Montserrat"/>
              <a:sym typeface="Montserrat"/>
            </a:endParaRPr>
          </a:p>
        </p:txBody>
      </p:sp>
      <p:pic>
        <p:nvPicPr>
          <p:cNvPr id="70" name="Google Shape;70;p13"/>
          <p:cNvPicPr preferRelativeResize="0"/>
          <p:nvPr/>
        </p:nvPicPr>
        <p:blipFill rotWithShape="1">
          <a:blip r:embed="rId7">
            <a:alphaModFix/>
          </a:blip>
          <a:srcRect b="5180" l="0" r="0" t="5189"/>
          <a:stretch/>
        </p:blipFill>
        <p:spPr>
          <a:xfrm>
            <a:off x="3967175" y="2684625"/>
            <a:ext cx="126000" cy="154000"/>
          </a:xfrm>
          <a:prstGeom prst="rect">
            <a:avLst/>
          </a:prstGeom>
          <a:noFill/>
          <a:ln>
            <a:noFill/>
          </a:ln>
        </p:spPr>
      </p:pic>
      <p:cxnSp>
        <p:nvCxnSpPr>
          <p:cNvPr id="71" name="Google Shape;71;p13"/>
          <p:cNvCxnSpPr/>
          <p:nvPr/>
        </p:nvCxnSpPr>
        <p:spPr>
          <a:xfrm>
            <a:off x="3967175" y="3300850"/>
            <a:ext cx="3057600" cy="0"/>
          </a:xfrm>
          <a:prstGeom prst="straightConnector1">
            <a:avLst/>
          </a:prstGeom>
          <a:noFill/>
          <a:ln cap="flat" cmpd="sng" w="19050">
            <a:solidFill>
              <a:srgbClr val="CCCCCC"/>
            </a:solidFill>
            <a:prstDash val="solid"/>
            <a:round/>
            <a:headEnd len="med" w="med" type="none"/>
            <a:tailEnd len="med" w="med" type="none"/>
          </a:ln>
        </p:spPr>
      </p:cxnSp>
      <p:sp>
        <p:nvSpPr>
          <p:cNvPr id="72" name="Google Shape;72;p13"/>
          <p:cNvSpPr txBox="1"/>
          <p:nvPr/>
        </p:nvSpPr>
        <p:spPr>
          <a:xfrm>
            <a:off x="4112400" y="2988713"/>
            <a:ext cx="16932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ru" sz="1200">
                <a:latin typeface="Montserrat"/>
                <a:ea typeface="Montserrat"/>
                <a:cs typeface="Montserrat"/>
                <a:sym typeface="Montserrat"/>
              </a:rPr>
              <a:t>mail@domain.ltd</a:t>
            </a:r>
            <a:endParaRPr sz="1200">
              <a:latin typeface="Montserrat"/>
              <a:ea typeface="Montserrat"/>
              <a:cs typeface="Montserrat"/>
              <a:sym typeface="Montserrat"/>
            </a:endParaRPr>
          </a:p>
        </p:txBody>
      </p:sp>
      <p:pic>
        <p:nvPicPr>
          <p:cNvPr id="73" name="Google Shape;73;p13"/>
          <p:cNvPicPr preferRelativeResize="0"/>
          <p:nvPr/>
        </p:nvPicPr>
        <p:blipFill rotWithShape="1">
          <a:blip r:embed="rId8">
            <a:alphaModFix/>
          </a:blip>
          <a:srcRect b="0" l="9090" r="9090" t="0"/>
          <a:stretch/>
        </p:blipFill>
        <p:spPr>
          <a:xfrm>
            <a:off x="3967175" y="3072988"/>
            <a:ext cx="165469" cy="202225"/>
          </a:xfrm>
          <a:prstGeom prst="rect">
            <a:avLst/>
          </a:prstGeom>
          <a:noFill/>
          <a:ln>
            <a:noFill/>
          </a:ln>
        </p:spPr>
      </p:pic>
      <p:cxnSp>
        <p:nvCxnSpPr>
          <p:cNvPr id="74" name="Google Shape;74;p13"/>
          <p:cNvCxnSpPr/>
          <p:nvPr/>
        </p:nvCxnSpPr>
        <p:spPr>
          <a:xfrm>
            <a:off x="3967175" y="3689200"/>
            <a:ext cx="3057600" cy="0"/>
          </a:xfrm>
          <a:prstGeom prst="straightConnector1">
            <a:avLst/>
          </a:prstGeom>
          <a:noFill/>
          <a:ln cap="flat" cmpd="sng" w="19050">
            <a:solidFill>
              <a:srgbClr val="CCCCCC"/>
            </a:solidFill>
            <a:prstDash val="solid"/>
            <a:round/>
            <a:headEnd len="med" w="med" type="none"/>
            <a:tailEnd len="med" w="med" type="none"/>
          </a:ln>
        </p:spPr>
      </p:cxnSp>
      <p:sp>
        <p:nvSpPr>
          <p:cNvPr id="75" name="Google Shape;75;p13"/>
          <p:cNvSpPr txBox="1"/>
          <p:nvPr/>
        </p:nvSpPr>
        <p:spPr>
          <a:xfrm>
            <a:off x="4112400" y="3377063"/>
            <a:ext cx="15645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ru" sz="1200">
                <a:latin typeface="Montserrat"/>
                <a:ea typeface="Montserrat"/>
                <a:cs typeface="Montserrat"/>
                <a:sym typeface="Montserrat"/>
              </a:rPr>
              <a:t>domain.ltd</a:t>
            </a:r>
            <a:endParaRPr sz="1200">
              <a:latin typeface="Montserrat"/>
              <a:ea typeface="Montserrat"/>
              <a:cs typeface="Montserrat"/>
              <a:sym typeface="Montserrat"/>
            </a:endParaRPr>
          </a:p>
        </p:txBody>
      </p:sp>
      <p:pic>
        <p:nvPicPr>
          <p:cNvPr id="76" name="Google Shape;76;p13"/>
          <p:cNvPicPr preferRelativeResize="0"/>
          <p:nvPr/>
        </p:nvPicPr>
        <p:blipFill rotWithShape="1">
          <a:blip r:embed="rId9">
            <a:alphaModFix/>
          </a:blip>
          <a:srcRect b="0" l="9090" r="9090" t="0"/>
          <a:stretch/>
        </p:blipFill>
        <p:spPr>
          <a:xfrm>
            <a:off x="3967175" y="3461339"/>
            <a:ext cx="145225" cy="177497"/>
          </a:xfrm>
          <a:prstGeom prst="rect">
            <a:avLst/>
          </a:prstGeom>
          <a:noFill/>
          <a:ln>
            <a:noFill/>
          </a:ln>
        </p:spPr>
      </p:pic>
      <p:pic>
        <p:nvPicPr>
          <p:cNvPr id="77" name="Google Shape;77;p13"/>
          <p:cNvPicPr preferRelativeResize="0"/>
          <p:nvPr/>
        </p:nvPicPr>
        <p:blipFill rotWithShape="1">
          <a:blip r:embed="rId10">
            <a:alphaModFix/>
          </a:blip>
          <a:srcRect b="0" l="0" r="0" t="0"/>
          <a:stretch/>
        </p:blipFill>
        <p:spPr>
          <a:xfrm>
            <a:off x="516175" y="4046662"/>
            <a:ext cx="226800" cy="226800"/>
          </a:xfrm>
          <a:prstGeom prst="rect">
            <a:avLst/>
          </a:prstGeom>
          <a:noFill/>
          <a:ln>
            <a:noFill/>
          </a:ln>
        </p:spPr>
      </p:pic>
      <p:sp>
        <p:nvSpPr>
          <p:cNvPr id="78" name="Google Shape;78;p13"/>
          <p:cNvSpPr txBox="1"/>
          <p:nvPr/>
        </p:nvSpPr>
        <p:spPr>
          <a:xfrm>
            <a:off x="709638" y="3931913"/>
            <a:ext cx="15216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ru" sz="2000">
                <a:solidFill>
                  <a:srgbClr val="24285C"/>
                </a:solidFill>
                <a:latin typeface="Open Sans SemiBold"/>
                <a:ea typeface="Open Sans SemiBold"/>
                <a:cs typeface="Open Sans SemiBold"/>
                <a:sym typeface="Open Sans SemiBold"/>
              </a:rPr>
              <a:t>Education</a:t>
            </a:r>
            <a:endParaRPr sz="2000">
              <a:solidFill>
                <a:srgbClr val="24285C"/>
              </a:solidFill>
              <a:latin typeface="Open Sans SemiBold"/>
              <a:ea typeface="Open Sans SemiBold"/>
              <a:cs typeface="Open Sans SemiBold"/>
              <a:sym typeface="Open Sans SemiBold"/>
            </a:endParaRPr>
          </a:p>
        </p:txBody>
      </p:sp>
      <p:cxnSp>
        <p:nvCxnSpPr>
          <p:cNvPr id="79" name="Google Shape;79;p13"/>
          <p:cNvCxnSpPr/>
          <p:nvPr/>
        </p:nvCxnSpPr>
        <p:spPr>
          <a:xfrm>
            <a:off x="2147900" y="4265138"/>
            <a:ext cx="4881600" cy="0"/>
          </a:xfrm>
          <a:prstGeom prst="straightConnector1">
            <a:avLst/>
          </a:prstGeom>
          <a:noFill/>
          <a:ln cap="flat" cmpd="sng" w="19050">
            <a:solidFill>
              <a:srgbClr val="24285C"/>
            </a:solidFill>
            <a:prstDash val="solid"/>
            <a:round/>
            <a:headEnd len="med" w="med" type="none"/>
            <a:tailEnd len="med" w="med" type="none"/>
          </a:ln>
        </p:spPr>
      </p:cxnSp>
      <p:sp>
        <p:nvSpPr>
          <p:cNvPr id="80" name="Google Shape;80;p13"/>
          <p:cNvSpPr/>
          <p:nvPr/>
        </p:nvSpPr>
        <p:spPr>
          <a:xfrm>
            <a:off x="0" y="4471913"/>
            <a:ext cx="3780000" cy="1631100"/>
          </a:xfrm>
          <a:prstGeom prst="rect">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3F3F3"/>
              </a:solidFill>
            </a:endParaRPr>
          </a:p>
        </p:txBody>
      </p:sp>
      <p:sp>
        <p:nvSpPr>
          <p:cNvPr id="81" name="Google Shape;81;p13"/>
          <p:cNvSpPr/>
          <p:nvPr/>
        </p:nvSpPr>
        <p:spPr>
          <a:xfrm>
            <a:off x="3780000" y="4471913"/>
            <a:ext cx="3780000" cy="1631100"/>
          </a:xfrm>
          <a:prstGeom prst="rect">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3F3F3"/>
              </a:solidFill>
            </a:endParaRPr>
          </a:p>
        </p:txBody>
      </p:sp>
      <p:sp>
        <p:nvSpPr>
          <p:cNvPr id="82" name="Google Shape;82;p13"/>
          <p:cNvSpPr txBox="1"/>
          <p:nvPr/>
        </p:nvSpPr>
        <p:spPr>
          <a:xfrm>
            <a:off x="439995" y="4497863"/>
            <a:ext cx="16932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ru" sz="1200">
                <a:latin typeface="Montserrat SemiBold"/>
                <a:ea typeface="Montserrat SemiBold"/>
                <a:cs typeface="Montserrat SemiBold"/>
                <a:sym typeface="Montserrat SemiBold"/>
              </a:rPr>
              <a:t>Economics</a:t>
            </a:r>
            <a:endParaRPr sz="1200">
              <a:latin typeface="Montserrat SemiBold"/>
              <a:ea typeface="Montserrat SemiBold"/>
              <a:cs typeface="Montserrat SemiBold"/>
              <a:sym typeface="Montserrat SemiBold"/>
            </a:endParaRPr>
          </a:p>
        </p:txBody>
      </p:sp>
      <p:sp>
        <p:nvSpPr>
          <p:cNvPr id="83" name="Google Shape;83;p13"/>
          <p:cNvSpPr txBox="1"/>
          <p:nvPr/>
        </p:nvSpPr>
        <p:spPr>
          <a:xfrm>
            <a:off x="440002" y="4735638"/>
            <a:ext cx="2303100" cy="548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ru" sz="1100">
                <a:solidFill>
                  <a:srgbClr val="434343"/>
                </a:solidFill>
                <a:latin typeface="Montserrat Medium"/>
                <a:ea typeface="Montserrat Medium"/>
                <a:cs typeface="Montserrat Medium"/>
                <a:sym typeface="Montserrat Medium"/>
              </a:rPr>
              <a:t>University São Judas Tadeu,</a:t>
            </a:r>
            <a:endParaRPr sz="1100">
              <a:solidFill>
                <a:srgbClr val="434343"/>
              </a:solidFill>
              <a:latin typeface="Montserrat Medium"/>
              <a:ea typeface="Montserrat Medium"/>
              <a:cs typeface="Montserrat Medium"/>
              <a:sym typeface="Montserrat Medium"/>
            </a:endParaRPr>
          </a:p>
          <a:p>
            <a:pPr indent="0" lvl="0" marL="0" rtl="0" algn="l">
              <a:lnSpc>
                <a:spcPct val="115000"/>
              </a:lnSpc>
              <a:spcBef>
                <a:spcPts val="0"/>
              </a:spcBef>
              <a:spcAft>
                <a:spcPts val="0"/>
              </a:spcAft>
              <a:buNone/>
            </a:pPr>
            <a:r>
              <a:rPr lang="ru" sz="1100">
                <a:solidFill>
                  <a:srgbClr val="434343"/>
                </a:solidFill>
                <a:latin typeface="Montserrat Medium"/>
                <a:ea typeface="Montserrat Medium"/>
                <a:cs typeface="Montserrat Medium"/>
                <a:sym typeface="Montserrat Medium"/>
              </a:rPr>
              <a:t>Sao Paulo, Brazil</a:t>
            </a:r>
            <a:endParaRPr sz="1100">
              <a:solidFill>
                <a:srgbClr val="434343"/>
              </a:solidFill>
              <a:latin typeface="Montserrat Medium"/>
              <a:ea typeface="Montserrat Medium"/>
              <a:cs typeface="Montserrat Medium"/>
              <a:sym typeface="Montserrat Medium"/>
            </a:endParaRPr>
          </a:p>
        </p:txBody>
      </p:sp>
      <p:sp>
        <p:nvSpPr>
          <p:cNvPr id="84" name="Google Shape;84;p13"/>
          <p:cNvSpPr txBox="1"/>
          <p:nvPr/>
        </p:nvSpPr>
        <p:spPr>
          <a:xfrm>
            <a:off x="440000" y="5189150"/>
            <a:ext cx="2303100" cy="869700"/>
          </a:xfrm>
          <a:prstGeom prst="rect">
            <a:avLst/>
          </a:prstGeom>
          <a:noFill/>
          <a:ln>
            <a:noFill/>
          </a:ln>
        </p:spPr>
        <p:txBody>
          <a:bodyPr anchorCtr="0" anchor="t" bIns="91425" lIns="91425" spcFirstLastPara="1" rIns="91425" wrap="square" tIns="91425">
            <a:spAutoFit/>
          </a:bodyPr>
          <a:lstStyle/>
          <a:p>
            <a:pPr indent="-153499" lvl="0" marL="269999" rtl="0" algn="l">
              <a:lnSpc>
                <a:spcPct val="115000"/>
              </a:lnSpc>
              <a:spcBef>
                <a:spcPts val="0"/>
              </a:spcBef>
              <a:spcAft>
                <a:spcPts val="0"/>
              </a:spcAft>
              <a:buClr>
                <a:srgbClr val="666666"/>
              </a:buClr>
              <a:buSzPts val="1000"/>
              <a:buFont typeface="Montserrat"/>
              <a:buChar char="●"/>
            </a:pPr>
            <a:r>
              <a:rPr lang="ru" sz="1000">
                <a:solidFill>
                  <a:srgbClr val="666666"/>
                </a:solidFill>
                <a:latin typeface="Montserrat"/>
                <a:ea typeface="Montserrat"/>
                <a:cs typeface="Montserrat"/>
                <a:sym typeface="Montserrat"/>
              </a:rPr>
              <a:t>Accounting</a:t>
            </a:r>
            <a:endParaRPr sz="1000">
              <a:solidFill>
                <a:srgbClr val="666666"/>
              </a:solidFill>
              <a:latin typeface="Montserrat"/>
              <a:ea typeface="Montserrat"/>
              <a:cs typeface="Montserrat"/>
              <a:sym typeface="Montserrat"/>
            </a:endParaRPr>
          </a:p>
          <a:p>
            <a:pPr indent="-153499" lvl="0" marL="269999" rtl="0" algn="l">
              <a:lnSpc>
                <a:spcPct val="115000"/>
              </a:lnSpc>
              <a:spcBef>
                <a:spcPts val="0"/>
              </a:spcBef>
              <a:spcAft>
                <a:spcPts val="0"/>
              </a:spcAft>
              <a:buClr>
                <a:srgbClr val="666666"/>
              </a:buClr>
              <a:buSzPts val="1000"/>
              <a:buFont typeface="Montserrat"/>
              <a:buChar char="●"/>
            </a:pPr>
            <a:r>
              <a:rPr lang="ru" sz="1000">
                <a:solidFill>
                  <a:srgbClr val="666666"/>
                </a:solidFill>
                <a:latin typeface="Montserrat"/>
                <a:ea typeface="Montserrat"/>
                <a:cs typeface="Montserrat"/>
                <a:sym typeface="Montserrat"/>
              </a:rPr>
              <a:t>Finance</a:t>
            </a:r>
            <a:endParaRPr sz="1000">
              <a:solidFill>
                <a:srgbClr val="666666"/>
              </a:solidFill>
              <a:latin typeface="Montserrat"/>
              <a:ea typeface="Montserrat"/>
              <a:cs typeface="Montserrat"/>
              <a:sym typeface="Montserrat"/>
            </a:endParaRPr>
          </a:p>
          <a:p>
            <a:pPr indent="-153499" lvl="0" marL="269999" rtl="0" algn="l">
              <a:lnSpc>
                <a:spcPct val="115000"/>
              </a:lnSpc>
              <a:spcBef>
                <a:spcPts val="0"/>
              </a:spcBef>
              <a:spcAft>
                <a:spcPts val="0"/>
              </a:spcAft>
              <a:buClr>
                <a:srgbClr val="666666"/>
              </a:buClr>
              <a:buSzPts val="1000"/>
              <a:buFont typeface="Montserrat"/>
              <a:buChar char="●"/>
            </a:pPr>
            <a:r>
              <a:rPr lang="ru" sz="1000">
                <a:solidFill>
                  <a:srgbClr val="666666"/>
                </a:solidFill>
                <a:latin typeface="Montserrat"/>
                <a:ea typeface="Montserrat"/>
                <a:cs typeface="Montserrat"/>
                <a:sym typeface="Montserrat"/>
              </a:rPr>
              <a:t>History of Economy</a:t>
            </a:r>
            <a:endParaRPr sz="1000">
              <a:solidFill>
                <a:srgbClr val="666666"/>
              </a:solidFill>
              <a:latin typeface="Montserrat"/>
              <a:ea typeface="Montserrat"/>
              <a:cs typeface="Montserrat"/>
              <a:sym typeface="Montserrat"/>
            </a:endParaRPr>
          </a:p>
          <a:p>
            <a:pPr indent="-153499" lvl="0" marL="269999" rtl="0" algn="l">
              <a:lnSpc>
                <a:spcPct val="115000"/>
              </a:lnSpc>
              <a:spcBef>
                <a:spcPts val="0"/>
              </a:spcBef>
              <a:spcAft>
                <a:spcPts val="0"/>
              </a:spcAft>
              <a:buClr>
                <a:srgbClr val="666666"/>
              </a:buClr>
              <a:buSzPts val="1000"/>
              <a:buFont typeface="Montserrat"/>
              <a:buChar char="●"/>
            </a:pPr>
            <a:r>
              <a:rPr lang="ru" sz="1000">
                <a:solidFill>
                  <a:srgbClr val="666666"/>
                </a:solidFill>
                <a:latin typeface="Montserrat"/>
                <a:ea typeface="Montserrat"/>
                <a:cs typeface="Montserrat"/>
                <a:sym typeface="Montserrat"/>
              </a:rPr>
              <a:t>Micro and Macro Economics</a:t>
            </a:r>
            <a:endParaRPr sz="1000">
              <a:solidFill>
                <a:srgbClr val="666666"/>
              </a:solidFill>
              <a:latin typeface="Montserrat"/>
              <a:ea typeface="Montserrat"/>
              <a:cs typeface="Montserrat"/>
              <a:sym typeface="Montserrat"/>
            </a:endParaRPr>
          </a:p>
        </p:txBody>
      </p:sp>
      <p:sp>
        <p:nvSpPr>
          <p:cNvPr id="85" name="Google Shape;85;p13"/>
          <p:cNvSpPr txBox="1"/>
          <p:nvPr/>
        </p:nvSpPr>
        <p:spPr>
          <a:xfrm>
            <a:off x="2846098" y="4520306"/>
            <a:ext cx="8577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ru" sz="1000">
                <a:latin typeface="Montserrat Medium"/>
                <a:ea typeface="Montserrat Medium"/>
                <a:cs typeface="Montserrat Medium"/>
                <a:sym typeface="Montserrat Medium"/>
              </a:rPr>
              <a:t>2012 - 2013</a:t>
            </a:r>
            <a:endParaRPr sz="800">
              <a:latin typeface="Montserrat Medium"/>
              <a:ea typeface="Montserrat Medium"/>
              <a:cs typeface="Montserrat Medium"/>
              <a:sym typeface="Montserrat Medium"/>
            </a:endParaRPr>
          </a:p>
        </p:txBody>
      </p:sp>
      <p:pic>
        <p:nvPicPr>
          <p:cNvPr id="86" name="Google Shape;86;p13"/>
          <p:cNvPicPr preferRelativeResize="0"/>
          <p:nvPr/>
        </p:nvPicPr>
        <p:blipFill>
          <a:blip r:embed="rId11">
            <a:alphaModFix/>
          </a:blip>
          <a:stretch>
            <a:fillRect/>
          </a:stretch>
        </p:blipFill>
        <p:spPr>
          <a:xfrm>
            <a:off x="2720100" y="4609631"/>
            <a:ext cx="126000" cy="126000"/>
          </a:xfrm>
          <a:prstGeom prst="rect">
            <a:avLst/>
          </a:prstGeom>
          <a:noFill/>
          <a:ln>
            <a:noFill/>
          </a:ln>
        </p:spPr>
      </p:pic>
      <p:sp>
        <p:nvSpPr>
          <p:cNvPr id="87" name="Google Shape;87;p13"/>
          <p:cNvSpPr txBox="1"/>
          <p:nvPr/>
        </p:nvSpPr>
        <p:spPr>
          <a:xfrm>
            <a:off x="3849951" y="4497863"/>
            <a:ext cx="20049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ru" sz="1200">
                <a:latin typeface="Montserrat SemiBold"/>
                <a:ea typeface="Montserrat SemiBold"/>
                <a:cs typeface="Montserrat SemiBold"/>
                <a:sym typeface="Montserrat SemiBold"/>
              </a:rPr>
              <a:t>Computer Network</a:t>
            </a:r>
            <a:endParaRPr sz="1200">
              <a:latin typeface="Montserrat SemiBold"/>
              <a:ea typeface="Montserrat SemiBold"/>
              <a:cs typeface="Montserrat SemiBold"/>
              <a:sym typeface="Montserrat SemiBold"/>
            </a:endParaRPr>
          </a:p>
          <a:p>
            <a:pPr indent="0" lvl="0" marL="0" rtl="0" algn="l">
              <a:spcBef>
                <a:spcPts val="0"/>
              </a:spcBef>
              <a:spcAft>
                <a:spcPts val="0"/>
              </a:spcAft>
              <a:buNone/>
            </a:pPr>
            <a:r>
              <a:rPr lang="ru" sz="1200">
                <a:latin typeface="Montserrat SemiBold"/>
                <a:ea typeface="Montserrat SemiBold"/>
                <a:cs typeface="Montserrat SemiBold"/>
                <a:sym typeface="Montserrat SemiBold"/>
              </a:rPr>
              <a:t>Technician</a:t>
            </a:r>
            <a:endParaRPr sz="1200">
              <a:latin typeface="Montserrat SemiBold"/>
              <a:ea typeface="Montserrat SemiBold"/>
              <a:cs typeface="Montserrat SemiBold"/>
              <a:sym typeface="Montserrat SemiBold"/>
            </a:endParaRPr>
          </a:p>
        </p:txBody>
      </p:sp>
      <p:sp>
        <p:nvSpPr>
          <p:cNvPr id="88" name="Google Shape;88;p13"/>
          <p:cNvSpPr txBox="1"/>
          <p:nvPr/>
        </p:nvSpPr>
        <p:spPr>
          <a:xfrm>
            <a:off x="3849950" y="4913175"/>
            <a:ext cx="2546100" cy="548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ru" sz="1100">
                <a:solidFill>
                  <a:srgbClr val="434343"/>
                </a:solidFill>
                <a:latin typeface="Montserrat Medium"/>
                <a:ea typeface="Montserrat Medium"/>
                <a:cs typeface="Montserrat Medium"/>
                <a:sym typeface="Montserrat Medium"/>
              </a:rPr>
              <a:t>Brazilian Institute of Advanced Technology, Sao Paulo, Brazil</a:t>
            </a:r>
            <a:endParaRPr sz="1100">
              <a:solidFill>
                <a:srgbClr val="434343"/>
              </a:solidFill>
              <a:latin typeface="Montserrat Medium"/>
              <a:ea typeface="Montserrat Medium"/>
              <a:cs typeface="Montserrat Medium"/>
              <a:sym typeface="Montserrat Medium"/>
            </a:endParaRPr>
          </a:p>
        </p:txBody>
      </p:sp>
      <p:sp>
        <p:nvSpPr>
          <p:cNvPr id="89" name="Google Shape;89;p13"/>
          <p:cNvSpPr txBox="1"/>
          <p:nvPr/>
        </p:nvSpPr>
        <p:spPr>
          <a:xfrm>
            <a:off x="3849950" y="5361300"/>
            <a:ext cx="2303100" cy="692700"/>
          </a:xfrm>
          <a:prstGeom prst="rect">
            <a:avLst/>
          </a:prstGeom>
          <a:noFill/>
          <a:ln>
            <a:noFill/>
          </a:ln>
        </p:spPr>
        <p:txBody>
          <a:bodyPr anchorCtr="0" anchor="t" bIns="91425" lIns="91425" spcFirstLastPara="1" rIns="91425" wrap="square" tIns="91425">
            <a:spAutoFit/>
          </a:bodyPr>
          <a:lstStyle/>
          <a:p>
            <a:pPr indent="-153499" lvl="0" marL="269999" rtl="0" algn="l">
              <a:lnSpc>
                <a:spcPct val="115000"/>
              </a:lnSpc>
              <a:spcBef>
                <a:spcPts val="0"/>
              </a:spcBef>
              <a:spcAft>
                <a:spcPts val="0"/>
              </a:spcAft>
              <a:buClr>
                <a:srgbClr val="666666"/>
              </a:buClr>
              <a:buSzPts val="1000"/>
              <a:buFont typeface="Montserrat"/>
              <a:buChar char="●"/>
            </a:pPr>
            <a:r>
              <a:rPr lang="ru" sz="1000">
                <a:solidFill>
                  <a:srgbClr val="666666"/>
                </a:solidFill>
                <a:latin typeface="Montserrat"/>
                <a:ea typeface="Montserrat"/>
                <a:cs typeface="Montserrat"/>
                <a:sym typeface="Montserrat"/>
              </a:rPr>
              <a:t>Network planning, installing and security focus</a:t>
            </a:r>
            <a:endParaRPr sz="1000">
              <a:solidFill>
                <a:srgbClr val="666666"/>
              </a:solidFill>
              <a:latin typeface="Montserrat"/>
              <a:ea typeface="Montserrat"/>
              <a:cs typeface="Montserrat"/>
              <a:sym typeface="Montserrat"/>
            </a:endParaRPr>
          </a:p>
          <a:p>
            <a:pPr indent="-153499" lvl="0" marL="269999" rtl="0" algn="l">
              <a:lnSpc>
                <a:spcPct val="115000"/>
              </a:lnSpc>
              <a:spcBef>
                <a:spcPts val="0"/>
              </a:spcBef>
              <a:spcAft>
                <a:spcPts val="0"/>
              </a:spcAft>
              <a:buClr>
                <a:srgbClr val="666666"/>
              </a:buClr>
              <a:buSzPts val="1000"/>
              <a:buFont typeface="Montserrat"/>
              <a:buChar char="●"/>
            </a:pPr>
            <a:r>
              <a:rPr lang="ru" sz="1000">
                <a:solidFill>
                  <a:srgbClr val="666666"/>
                </a:solidFill>
                <a:latin typeface="Montserrat"/>
                <a:ea typeface="Montserrat"/>
                <a:cs typeface="Montserrat"/>
                <a:sym typeface="Montserrat"/>
              </a:rPr>
              <a:t>Cisco training</a:t>
            </a:r>
            <a:endParaRPr sz="1000">
              <a:solidFill>
                <a:srgbClr val="666666"/>
              </a:solidFill>
              <a:latin typeface="Montserrat"/>
              <a:ea typeface="Montserrat"/>
              <a:cs typeface="Montserrat"/>
              <a:sym typeface="Montserrat"/>
            </a:endParaRPr>
          </a:p>
        </p:txBody>
      </p:sp>
      <p:sp>
        <p:nvSpPr>
          <p:cNvPr id="90" name="Google Shape;90;p13"/>
          <p:cNvSpPr txBox="1"/>
          <p:nvPr/>
        </p:nvSpPr>
        <p:spPr>
          <a:xfrm>
            <a:off x="6270335" y="4520306"/>
            <a:ext cx="8577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ru" sz="1000">
                <a:latin typeface="Montserrat Medium"/>
                <a:ea typeface="Montserrat Medium"/>
                <a:cs typeface="Montserrat Medium"/>
                <a:sym typeface="Montserrat Medium"/>
              </a:rPr>
              <a:t>2012 - 2013</a:t>
            </a:r>
            <a:endParaRPr sz="800">
              <a:latin typeface="Montserrat Medium"/>
              <a:ea typeface="Montserrat Medium"/>
              <a:cs typeface="Montserrat Medium"/>
              <a:sym typeface="Montserrat Medium"/>
            </a:endParaRPr>
          </a:p>
        </p:txBody>
      </p:sp>
      <p:pic>
        <p:nvPicPr>
          <p:cNvPr id="91" name="Google Shape;91;p13"/>
          <p:cNvPicPr preferRelativeResize="0"/>
          <p:nvPr/>
        </p:nvPicPr>
        <p:blipFill>
          <a:blip r:embed="rId11">
            <a:alphaModFix/>
          </a:blip>
          <a:stretch>
            <a:fillRect/>
          </a:stretch>
        </p:blipFill>
        <p:spPr>
          <a:xfrm>
            <a:off x="6144338" y="4609631"/>
            <a:ext cx="126000" cy="126000"/>
          </a:xfrm>
          <a:prstGeom prst="rect">
            <a:avLst/>
          </a:prstGeom>
          <a:noFill/>
          <a:ln>
            <a:noFill/>
          </a:ln>
        </p:spPr>
      </p:pic>
      <p:pic>
        <p:nvPicPr>
          <p:cNvPr id="92" name="Google Shape;92;p13"/>
          <p:cNvPicPr preferRelativeResize="0"/>
          <p:nvPr/>
        </p:nvPicPr>
        <p:blipFill rotWithShape="1">
          <a:blip r:embed="rId12">
            <a:alphaModFix/>
          </a:blip>
          <a:srcRect b="0" l="0" r="0" t="0"/>
          <a:stretch/>
        </p:blipFill>
        <p:spPr>
          <a:xfrm>
            <a:off x="516175" y="6295912"/>
            <a:ext cx="226800" cy="226800"/>
          </a:xfrm>
          <a:prstGeom prst="rect">
            <a:avLst/>
          </a:prstGeom>
          <a:noFill/>
          <a:ln>
            <a:noFill/>
          </a:ln>
        </p:spPr>
      </p:pic>
      <p:sp>
        <p:nvSpPr>
          <p:cNvPr id="93" name="Google Shape;93;p13"/>
          <p:cNvSpPr txBox="1"/>
          <p:nvPr/>
        </p:nvSpPr>
        <p:spPr>
          <a:xfrm>
            <a:off x="709638" y="6181163"/>
            <a:ext cx="25242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ru" sz="2000">
                <a:solidFill>
                  <a:srgbClr val="24285C"/>
                </a:solidFill>
                <a:latin typeface="Open Sans SemiBold"/>
                <a:ea typeface="Open Sans SemiBold"/>
                <a:cs typeface="Open Sans SemiBold"/>
                <a:sym typeface="Open Sans SemiBold"/>
              </a:rPr>
              <a:t>Work Experience</a:t>
            </a:r>
            <a:endParaRPr sz="2000">
              <a:solidFill>
                <a:srgbClr val="24285C"/>
              </a:solidFill>
              <a:latin typeface="Open Sans SemiBold"/>
              <a:ea typeface="Open Sans SemiBold"/>
              <a:cs typeface="Open Sans SemiBold"/>
              <a:sym typeface="Open Sans SemiBold"/>
            </a:endParaRPr>
          </a:p>
        </p:txBody>
      </p:sp>
      <p:cxnSp>
        <p:nvCxnSpPr>
          <p:cNvPr id="94" name="Google Shape;94;p13"/>
          <p:cNvCxnSpPr/>
          <p:nvPr/>
        </p:nvCxnSpPr>
        <p:spPr>
          <a:xfrm>
            <a:off x="3062300" y="6514388"/>
            <a:ext cx="3967200" cy="0"/>
          </a:xfrm>
          <a:prstGeom prst="straightConnector1">
            <a:avLst/>
          </a:prstGeom>
          <a:noFill/>
          <a:ln cap="flat" cmpd="sng" w="19050">
            <a:solidFill>
              <a:srgbClr val="24285C"/>
            </a:solidFill>
            <a:prstDash val="solid"/>
            <a:round/>
            <a:headEnd len="med" w="med" type="none"/>
            <a:tailEnd len="med" w="med" type="none"/>
          </a:ln>
        </p:spPr>
      </p:cxnSp>
      <p:sp>
        <p:nvSpPr>
          <p:cNvPr id="95" name="Google Shape;95;p13"/>
          <p:cNvSpPr/>
          <p:nvPr/>
        </p:nvSpPr>
        <p:spPr>
          <a:xfrm>
            <a:off x="0" y="6721163"/>
            <a:ext cx="3780000" cy="3489900"/>
          </a:xfrm>
          <a:prstGeom prst="rect">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3F3F3"/>
              </a:solidFill>
            </a:endParaRPr>
          </a:p>
        </p:txBody>
      </p:sp>
      <p:sp>
        <p:nvSpPr>
          <p:cNvPr id="96" name="Google Shape;96;p13"/>
          <p:cNvSpPr/>
          <p:nvPr/>
        </p:nvSpPr>
        <p:spPr>
          <a:xfrm>
            <a:off x="3780000" y="6721163"/>
            <a:ext cx="3780000" cy="3489900"/>
          </a:xfrm>
          <a:prstGeom prst="rect">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3F3F3"/>
              </a:solidFill>
            </a:endParaRPr>
          </a:p>
        </p:txBody>
      </p:sp>
      <p:sp>
        <p:nvSpPr>
          <p:cNvPr id="97" name="Google Shape;97;p13"/>
          <p:cNvSpPr txBox="1"/>
          <p:nvPr/>
        </p:nvSpPr>
        <p:spPr>
          <a:xfrm>
            <a:off x="440002" y="6737588"/>
            <a:ext cx="23271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ru" sz="1200">
                <a:latin typeface="Montserrat SemiBold"/>
                <a:ea typeface="Montserrat SemiBold"/>
                <a:cs typeface="Montserrat SemiBold"/>
                <a:sym typeface="Montserrat SemiBold"/>
              </a:rPr>
              <a:t>Barista - Catering Assistant</a:t>
            </a:r>
            <a:endParaRPr sz="1200">
              <a:latin typeface="Montserrat SemiBold"/>
              <a:ea typeface="Montserrat SemiBold"/>
              <a:cs typeface="Montserrat SemiBold"/>
              <a:sym typeface="Montserrat SemiBold"/>
            </a:endParaRPr>
          </a:p>
        </p:txBody>
      </p:sp>
      <p:sp>
        <p:nvSpPr>
          <p:cNvPr id="98" name="Google Shape;98;p13"/>
          <p:cNvSpPr txBox="1"/>
          <p:nvPr/>
        </p:nvSpPr>
        <p:spPr>
          <a:xfrm>
            <a:off x="440002" y="6975363"/>
            <a:ext cx="2303100" cy="354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ru" sz="1100">
                <a:solidFill>
                  <a:srgbClr val="434343"/>
                </a:solidFill>
                <a:latin typeface="Montserrat Medium"/>
                <a:ea typeface="Montserrat Medium"/>
                <a:cs typeface="Montserrat Medium"/>
                <a:sym typeface="Montserrat Medium"/>
              </a:rPr>
              <a:t>KSG, Dublin, Ireland</a:t>
            </a:r>
            <a:endParaRPr sz="1100">
              <a:solidFill>
                <a:srgbClr val="434343"/>
              </a:solidFill>
              <a:latin typeface="Montserrat Medium"/>
              <a:ea typeface="Montserrat Medium"/>
              <a:cs typeface="Montserrat Medium"/>
              <a:sym typeface="Montserrat Medium"/>
            </a:endParaRPr>
          </a:p>
        </p:txBody>
      </p:sp>
      <p:sp>
        <p:nvSpPr>
          <p:cNvPr id="99" name="Google Shape;99;p13"/>
          <p:cNvSpPr txBox="1"/>
          <p:nvPr/>
        </p:nvSpPr>
        <p:spPr>
          <a:xfrm>
            <a:off x="440000" y="7244525"/>
            <a:ext cx="2303100" cy="1223700"/>
          </a:xfrm>
          <a:prstGeom prst="rect">
            <a:avLst/>
          </a:prstGeom>
          <a:noFill/>
          <a:ln>
            <a:noFill/>
          </a:ln>
        </p:spPr>
        <p:txBody>
          <a:bodyPr anchorCtr="0" anchor="t" bIns="91425" lIns="91425" spcFirstLastPara="1" rIns="91425" wrap="square" tIns="91425">
            <a:spAutoFit/>
          </a:bodyPr>
          <a:lstStyle/>
          <a:p>
            <a:pPr indent="-153499" lvl="0" marL="269999" rtl="0" algn="l">
              <a:lnSpc>
                <a:spcPct val="115000"/>
              </a:lnSpc>
              <a:spcBef>
                <a:spcPts val="0"/>
              </a:spcBef>
              <a:spcAft>
                <a:spcPts val="0"/>
              </a:spcAft>
              <a:buClr>
                <a:srgbClr val="666666"/>
              </a:buClr>
              <a:buSzPts val="1000"/>
              <a:buFont typeface="Montserrat"/>
              <a:buChar char="●"/>
            </a:pPr>
            <a:r>
              <a:rPr lang="ru" sz="1000">
                <a:solidFill>
                  <a:srgbClr val="666666"/>
                </a:solidFill>
                <a:latin typeface="Montserrat"/>
                <a:ea typeface="Montserrat"/>
                <a:cs typeface="Montserrat"/>
                <a:sym typeface="Montserrat"/>
              </a:rPr>
              <a:t>Customer service</a:t>
            </a:r>
            <a:endParaRPr sz="1000">
              <a:solidFill>
                <a:srgbClr val="666666"/>
              </a:solidFill>
              <a:latin typeface="Montserrat"/>
              <a:ea typeface="Montserrat"/>
              <a:cs typeface="Montserrat"/>
              <a:sym typeface="Montserrat"/>
            </a:endParaRPr>
          </a:p>
          <a:p>
            <a:pPr indent="-153499" lvl="0" marL="269999" rtl="0" algn="l">
              <a:lnSpc>
                <a:spcPct val="115000"/>
              </a:lnSpc>
              <a:spcBef>
                <a:spcPts val="0"/>
              </a:spcBef>
              <a:spcAft>
                <a:spcPts val="0"/>
              </a:spcAft>
              <a:buClr>
                <a:srgbClr val="666666"/>
              </a:buClr>
              <a:buSzPts val="1000"/>
              <a:buFont typeface="Montserrat"/>
              <a:buChar char="●"/>
            </a:pPr>
            <a:r>
              <a:rPr lang="ru" sz="1000">
                <a:solidFill>
                  <a:srgbClr val="666666"/>
                </a:solidFill>
                <a:latin typeface="Montserrat"/>
                <a:ea typeface="Montserrat"/>
                <a:cs typeface="Montserrat"/>
                <a:sym typeface="Montserrat"/>
              </a:rPr>
              <a:t>Sales</a:t>
            </a:r>
            <a:endParaRPr sz="1000">
              <a:solidFill>
                <a:srgbClr val="666666"/>
              </a:solidFill>
              <a:latin typeface="Montserrat"/>
              <a:ea typeface="Montserrat"/>
              <a:cs typeface="Montserrat"/>
              <a:sym typeface="Montserrat"/>
            </a:endParaRPr>
          </a:p>
          <a:p>
            <a:pPr indent="-153499" lvl="0" marL="269999" rtl="0" algn="l">
              <a:lnSpc>
                <a:spcPct val="115000"/>
              </a:lnSpc>
              <a:spcBef>
                <a:spcPts val="0"/>
              </a:spcBef>
              <a:spcAft>
                <a:spcPts val="0"/>
              </a:spcAft>
              <a:buClr>
                <a:srgbClr val="666666"/>
              </a:buClr>
              <a:buSzPts val="1000"/>
              <a:buFont typeface="Montserrat"/>
              <a:buChar char="●"/>
            </a:pPr>
            <a:r>
              <a:rPr lang="ru" sz="1000">
                <a:solidFill>
                  <a:srgbClr val="666666"/>
                </a:solidFill>
                <a:latin typeface="Montserrat"/>
                <a:ea typeface="Montserrat"/>
                <a:cs typeface="Montserrat"/>
                <a:sym typeface="Montserrat"/>
              </a:rPr>
              <a:t>Coffee crafting</a:t>
            </a:r>
            <a:endParaRPr sz="1000">
              <a:solidFill>
                <a:srgbClr val="666666"/>
              </a:solidFill>
              <a:latin typeface="Montserrat"/>
              <a:ea typeface="Montserrat"/>
              <a:cs typeface="Montserrat"/>
              <a:sym typeface="Montserrat"/>
            </a:endParaRPr>
          </a:p>
          <a:p>
            <a:pPr indent="-153499" lvl="0" marL="269999" rtl="0" algn="l">
              <a:lnSpc>
                <a:spcPct val="115000"/>
              </a:lnSpc>
              <a:spcBef>
                <a:spcPts val="0"/>
              </a:spcBef>
              <a:spcAft>
                <a:spcPts val="0"/>
              </a:spcAft>
              <a:buClr>
                <a:srgbClr val="666666"/>
              </a:buClr>
              <a:buSzPts val="1000"/>
              <a:buFont typeface="Montserrat"/>
              <a:buChar char="●"/>
            </a:pPr>
            <a:r>
              <a:rPr lang="ru" sz="1000">
                <a:solidFill>
                  <a:srgbClr val="666666"/>
                </a:solidFill>
                <a:latin typeface="Montserrat"/>
                <a:ea typeface="Montserrat"/>
                <a:cs typeface="Montserrat"/>
                <a:sym typeface="Montserrat"/>
              </a:rPr>
              <a:t>Weekly stock management and orders</a:t>
            </a:r>
            <a:endParaRPr sz="1000">
              <a:solidFill>
                <a:srgbClr val="666666"/>
              </a:solidFill>
              <a:latin typeface="Montserrat"/>
              <a:ea typeface="Montserrat"/>
              <a:cs typeface="Montserrat"/>
              <a:sym typeface="Montserrat"/>
            </a:endParaRPr>
          </a:p>
          <a:p>
            <a:pPr indent="-153499" lvl="0" marL="269999" rtl="0" algn="l">
              <a:lnSpc>
                <a:spcPct val="115000"/>
              </a:lnSpc>
              <a:spcBef>
                <a:spcPts val="0"/>
              </a:spcBef>
              <a:spcAft>
                <a:spcPts val="0"/>
              </a:spcAft>
              <a:buClr>
                <a:srgbClr val="666666"/>
              </a:buClr>
              <a:buSzPts val="1000"/>
              <a:buFont typeface="Montserrat"/>
              <a:buChar char="●"/>
            </a:pPr>
            <a:r>
              <a:rPr lang="ru" sz="1000">
                <a:solidFill>
                  <a:srgbClr val="666666"/>
                </a:solidFill>
                <a:latin typeface="Montserrat"/>
                <a:ea typeface="Montserrat"/>
                <a:cs typeface="Montserrat"/>
                <a:sym typeface="Montserrat"/>
              </a:rPr>
              <a:t>Employee training</a:t>
            </a:r>
            <a:endParaRPr sz="1000">
              <a:solidFill>
                <a:srgbClr val="666666"/>
              </a:solidFill>
              <a:latin typeface="Montserrat"/>
              <a:ea typeface="Montserrat"/>
              <a:cs typeface="Montserrat"/>
              <a:sym typeface="Montserrat"/>
            </a:endParaRPr>
          </a:p>
        </p:txBody>
      </p:sp>
      <p:sp>
        <p:nvSpPr>
          <p:cNvPr id="100" name="Google Shape;100;p13"/>
          <p:cNvSpPr txBox="1"/>
          <p:nvPr/>
        </p:nvSpPr>
        <p:spPr>
          <a:xfrm>
            <a:off x="2846098" y="6774319"/>
            <a:ext cx="857700" cy="3387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ru" sz="1000">
                <a:latin typeface="Montserrat Medium"/>
                <a:ea typeface="Montserrat Medium"/>
                <a:cs typeface="Montserrat Medium"/>
                <a:sym typeface="Montserrat Medium"/>
              </a:rPr>
              <a:t>02/2017</a:t>
            </a:r>
            <a:endParaRPr sz="800">
              <a:latin typeface="Montserrat Medium"/>
              <a:ea typeface="Montserrat Medium"/>
              <a:cs typeface="Montserrat Medium"/>
              <a:sym typeface="Montserrat Medium"/>
            </a:endParaRPr>
          </a:p>
        </p:txBody>
      </p:sp>
      <p:pic>
        <p:nvPicPr>
          <p:cNvPr id="101" name="Google Shape;101;p13"/>
          <p:cNvPicPr preferRelativeResize="0"/>
          <p:nvPr/>
        </p:nvPicPr>
        <p:blipFill>
          <a:blip r:embed="rId11">
            <a:alphaModFix/>
          </a:blip>
          <a:stretch>
            <a:fillRect/>
          </a:stretch>
        </p:blipFill>
        <p:spPr>
          <a:xfrm>
            <a:off x="2939175" y="6868406"/>
            <a:ext cx="126000" cy="126000"/>
          </a:xfrm>
          <a:prstGeom prst="rect">
            <a:avLst/>
          </a:prstGeom>
          <a:noFill/>
          <a:ln>
            <a:noFill/>
          </a:ln>
        </p:spPr>
      </p:pic>
      <p:sp>
        <p:nvSpPr>
          <p:cNvPr id="102" name="Google Shape;102;p13"/>
          <p:cNvSpPr txBox="1"/>
          <p:nvPr/>
        </p:nvSpPr>
        <p:spPr>
          <a:xfrm>
            <a:off x="3849945" y="6737588"/>
            <a:ext cx="16932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ru" sz="1200">
                <a:latin typeface="Montserrat SemiBold"/>
                <a:ea typeface="Montserrat SemiBold"/>
                <a:cs typeface="Montserrat SemiBold"/>
                <a:sym typeface="Montserrat SemiBold"/>
              </a:rPr>
              <a:t>Finance and Sales</a:t>
            </a:r>
            <a:endParaRPr sz="1200">
              <a:latin typeface="Montserrat SemiBold"/>
              <a:ea typeface="Montserrat SemiBold"/>
              <a:cs typeface="Montserrat SemiBold"/>
              <a:sym typeface="Montserrat SemiBold"/>
            </a:endParaRPr>
          </a:p>
        </p:txBody>
      </p:sp>
      <p:sp>
        <p:nvSpPr>
          <p:cNvPr id="103" name="Google Shape;103;p13"/>
          <p:cNvSpPr txBox="1"/>
          <p:nvPr/>
        </p:nvSpPr>
        <p:spPr>
          <a:xfrm>
            <a:off x="3849950" y="6975363"/>
            <a:ext cx="2546100" cy="354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ru" sz="1100">
                <a:solidFill>
                  <a:srgbClr val="434343"/>
                </a:solidFill>
                <a:latin typeface="Montserrat Medium"/>
                <a:ea typeface="Montserrat Medium"/>
                <a:cs typeface="Montserrat Medium"/>
                <a:sym typeface="Montserrat Medium"/>
              </a:rPr>
              <a:t>CustumiZú, São Paulo, Brasil</a:t>
            </a:r>
            <a:endParaRPr sz="1100">
              <a:solidFill>
                <a:srgbClr val="434343"/>
              </a:solidFill>
              <a:latin typeface="Montserrat Medium"/>
              <a:ea typeface="Montserrat Medium"/>
              <a:cs typeface="Montserrat Medium"/>
              <a:sym typeface="Montserrat Medium"/>
            </a:endParaRPr>
          </a:p>
        </p:txBody>
      </p:sp>
      <p:sp>
        <p:nvSpPr>
          <p:cNvPr id="104" name="Google Shape;104;p13"/>
          <p:cNvSpPr txBox="1"/>
          <p:nvPr/>
        </p:nvSpPr>
        <p:spPr>
          <a:xfrm>
            <a:off x="3849950" y="7244525"/>
            <a:ext cx="2303100" cy="1223700"/>
          </a:xfrm>
          <a:prstGeom prst="rect">
            <a:avLst/>
          </a:prstGeom>
          <a:noFill/>
          <a:ln>
            <a:noFill/>
          </a:ln>
        </p:spPr>
        <p:txBody>
          <a:bodyPr anchorCtr="0" anchor="t" bIns="91425" lIns="91425" spcFirstLastPara="1" rIns="91425" wrap="square" tIns="91425">
            <a:spAutoFit/>
          </a:bodyPr>
          <a:lstStyle/>
          <a:p>
            <a:pPr indent="-153499" lvl="0" marL="269999" rtl="0" algn="l">
              <a:lnSpc>
                <a:spcPct val="115000"/>
              </a:lnSpc>
              <a:spcBef>
                <a:spcPts val="0"/>
              </a:spcBef>
              <a:spcAft>
                <a:spcPts val="0"/>
              </a:spcAft>
              <a:buClr>
                <a:srgbClr val="666666"/>
              </a:buClr>
              <a:buSzPts val="1000"/>
              <a:buFont typeface="Montserrat"/>
              <a:buChar char="●"/>
            </a:pPr>
            <a:r>
              <a:rPr lang="ru" sz="1000">
                <a:solidFill>
                  <a:srgbClr val="666666"/>
                </a:solidFill>
                <a:latin typeface="Montserrat"/>
                <a:ea typeface="Montserrat"/>
                <a:cs typeface="Montserrat"/>
                <a:sym typeface="Montserrat"/>
              </a:rPr>
              <a:t>Customer service</a:t>
            </a:r>
            <a:endParaRPr sz="1000">
              <a:solidFill>
                <a:srgbClr val="666666"/>
              </a:solidFill>
              <a:latin typeface="Montserrat"/>
              <a:ea typeface="Montserrat"/>
              <a:cs typeface="Montserrat"/>
              <a:sym typeface="Montserrat"/>
            </a:endParaRPr>
          </a:p>
          <a:p>
            <a:pPr indent="-153499" lvl="0" marL="269999" rtl="0" algn="l">
              <a:lnSpc>
                <a:spcPct val="115000"/>
              </a:lnSpc>
              <a:spcBef>
                <a:spcPts val="0"/>
              </a:spcBef>
              <a:spcAft>
                <a:spcPts val="0"/>
              </a:spcAft>
              <a:buClr>
                <a:srgbClr val="666666"/>
              </a:buClr>
              <a:buSzPts val="1000"/>
              <a:buFont typeface="Montserrat"/>
              <a:buChar char="●"/>
            </a:pPr>
            <a:r>
              <a:rPr lang="ru" sz="1000">
                <a:solidFill>
                  <a:srgbClr val="666666"/>
                </a:solidFill>
                <a:latin typeface="Montserrat"/>
                <a:ea typeface="Montserrat"/>
                <a:cs typeface="Montserrat"/>
                <a:sym typeface="Montserrat"/>
              </a:rPr>
              <a:t>Sales</a:t>
            </a:r>
            <a:endParaRPr sz="1000">
              <a:solidFill>
                <a:srgbClr val="666666"/>
              </a:solidFill>
              <a:latin typeface="Montserrat"/>
              <a:ea typeface="Montserrat"/>
              <a:cs typeface="Montserrat"/>
              <a:sym typeface="Montserrat"/>
            </a:endParaRPr>
          </a:p>
          <a:p>
            <a:pPr indent="-153499" lvl="0" marL="269999" rtl="0" algn="l">
              <a:lnSpc>
                <a:spcPct val="115000"/>
              </a:lnSpc>
              <a:spcBef>
                <a:spcPts val="0"/>
              </a:spcBef>
              <a:spcAft>
                <a:spcPts val="0"/>
              </a:spcAft>
              <a:buClr>
                <a:srgbClr val="666666"/>
              </a:buClr>
              <a:buSzPts val="1000"/>
              <a:buFont typeface="Montserrat"/>
              <a:buChar char="●"/>
            </a:pPr>
            <a:r>
              <a:rPr lang="ru" sz="1000">
                <a:solidFill>
                  <a:srgbClr val="666666"/>
                </a:solidFill>
                <a:latin typeface="Montserrat"/>
                <a:ea typeface="Montserrat"/>
                <a:cs typeface="Montserrat"/>
                <a:sym typeface="Montserrat"/>
              </a:rPr>
              <a:t>Coffee crafting</a:t>
            </a:r>
            <a:endParaRPr sz="1000">
              <a:solidFill>
                <a:srgbClr val="666666"/>
              </a:solidFill>
              <a:latin typeface="Montserrat"/>
              <a:ea typeface="Montserrat"/>
              <a:cs typeface="Montserrat"/>
              <a:sym typeface="Montserrat"/>
            </a:endParaRPr>
          </a:p>
          <a:p>
            <a:pPr indent="-153499" lvl="0" marL="269999" rtl="0" algn="l">
              <a:lnSpc>
                <a:spcPct val="115000"/>
              </a:lnSpc>
              <a:spcBef>
                <a:spcPts val="0"/>
              </a:spcBef>
              <a:spcAft>
                <a:spcPts val="0"/>
              </a:spcAft>
              <a:buClr>
                <a:srgbClr val="666666"/>
              </a:buClr>
              <a:buSzPts val="1000"/>
              <a:buFont typeface="Montserrat"/>
              <a:buChar char="●"/>
            </a:pPr>
            <a:r>
              <a:rPr lang="ru" sz="1000">
                <a:solidFill>
                  <a:srgbClr val="666666"/>
                </a:solidFill>
                <a:latin typeface="Montserrat"/>
                <a:ea typeface="Montserrat"/>
                <a:cs typeface="Montserrat"/>
                <a:sym typeface="Montserrat"/>
              </a:rPr>
              <a:t>Weekly stock management and orders</a:t>
            </a:r>
            <a:endParaRPr sz="1000">
              <a:solidFill>
                <a:srgbClr val="666666"/>
              </a:solidFill>
              <a:latin typeface="Montserrat"/>
              <a:ea typeface="Montserrat"/>
              <a:cs typeface="Montserrat"/>
              <a:sym typeface="Montserrat"/>
            </a:endParaRPr>
          </a:p>
          <a:p>
            <a:pPr indent="-153499" lvl="0" marL="269999" rtl="0" algn="l">
              <a:lnSpc>
                <a:spcPct val="115000"/>
              </a:lnSpc>
              <a:spcBef>
                <a:spcPts val="0"/>
              </a:spcBef>
              <a:spcAft>
                <a:spcPts val="0"/>
              </a:spcAft>
              <a:buClr>
                <a:srgbClr val="666666"/>
              </a:buClr>
              <a:buSzPts val="1000"/>
              <a:buFont typeface="Montserrat"/>
              <a:buChar char="●"/>
            </a:pPr>
            <a:r>
              <a:rPr lang="ru" sz="1000">
                <a:solidFill>
                  <a:srgbClr val="666666"/>
                </a:solidFill>
                <a:latin typeface="Montserrat"/>
                <a:ea typeface="Montserrat"/>
                <a:cs typeface="Montserrat"/>
                <a:sym typeface="Montserrat"/>
              </a:rPr>
              <a:t>Employee training</a:t>
            </a:r>
            <a:endParaRPr sz="1000">
              <a:solidFill>
                <a:srgbClr val="666666"/>
              </a:solidFill>
              <a:latin typeface="Montserrat"/>
              <a:ea typeface="Montserrat"/>
              <a:cs typeface="Montserrat"/>
              <a:sym typeface="Montserrat"/>
            </a:endParaRPr>
          </a:p>
        </p:txBody>
      </p:sp>
      <p:sp>
        <p:nvSpPr>
          <p:cNvPr id="105" name="Google Shape;105;p13"/>
          <p:cNvSpPr txBox="1"/>
          <p:nvPr/>
        </p:nvSpPr>
        <p:spPr>
          <a:xfrm>
            <a:off x="6196024" y="6774325"/>
            <a:ext cx="9321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ru" sz="1000">
                <a:latin typeface="Montserrat Medium"/>
                <a:ea typeface="Montserrat Medium"/>
                <a:cs typeface="Montserrat Medium"/>
                <a:sym typeface="Montserrat Medium"/>
              </a:rPr>
              <a:t>2015 - 2016</a:t>
            </a:r>
            <a:endParaRPr sz="800">
              <a:latin typeface="Montserrat Medium"/>
              <a:ea typeface="Montserrat Medium"/>
              <a:cs typeface="Montserrat Medium"/>
              <a:sym typeface="Montserrat Medium"/>
            </a:endParaRPr>
          </a:p>
        </p:txBody>
      </p:sp>
      <p:pic>
        <p:nvPicPr>
          <p:cNvPr id="106" name="Google Shape;106;p13"/>
          <p:cNvPicPr preferRelativeResize="0"/>
          <p:nvPr/>
        </p:nvPicPr>
        <p:blipFill>
          <a:blip r:embed="rId11">
            <a:alphaModFix/>
          </a:blip>
          <a:stretch>
            <a:fillRect/>
          </a:stretch>
        </p:blipFill>
        <p:spPr>
          <a:xfrm>
            <a:off x="6068138" y="6863644"/>
            <a:ext cx="126000" cy="126000"/>
          </a:xfrm>
          <a:prstGeom prst="rect">
            <a:avLst/>
          </a:prstGeom>
          <a:noFill/>
          <a:ln>
            <a:noFill/>
          </a:ln>
        </p:spPr>
      </p:pic>
      <p:sp>
        <p:nvSpPr>
          <p:cNvPr id="107" name="Google Shape;107;p13"/>
          <p:cNvSpPr txBox="1"/>
          <p:nvPr/>
        </p:nvSpPr>
        <p:spPr>
          <a:xfrm>
            <a:off x="440002" y="8436013"/>
            <a:ext cx="23271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ru" sz="1200">
                <a:latin typeface="Montserrat SemiBold"/>
                <a:ea typeface="Montserrat SemiBold"/>
                <a:cs typeface="Montserrat SemiBold"/>
                <a:sym typeface="Montserrat SemiBold"/>
              </a:rPr>
              <a:t>Finance Assistant</a:t>
            </a:r>
            <a:endParaRPr sz="1200">
              <a:latin typeface="Montserrat SemiBold"/>
              <a:ea typeface="Montserrat SemiBold"/>
              <a:cs typeface="Montserrat SemiBold"/>
              <a:sym typeface="Montserrat SemiBold"/>
            </a:endParaRPr>
          </a:p>
        </p:txBody>
      </p:sp>
      <p:sp>
        <p:nvSpPr>
          <p:cNvPr id="108" name="Google Shape;108;p13"/>
          <p:cNvSpPr txBox="1"/>
          <p:nvPr/>
        </p:nvSpPr>
        <p:spPr>
          <a:xfrm>
            <a:off x="440000" y="8673788"/>
            <a:ext cx="2682900" cy="354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ru" sz="1100">
                <a:solidFill>
                  <a:srgbClr val="434343"/>
                </a:solidFill>
                <a:latin typeface="Montserrat Medium"/>
                <a:ea typeface="Montserrat Medium"/>
                <a:cs typeface="Montserrat Medium"/>
                <a:sym typeface="Montserrat Medium"/>
              </a:rPr>
              <a:t>Toyo Ink Brasil, Sao Paulo, Brasil</a:t>
            </a:r>
            <a:endParaRPr sz="1100">
              <a:solidFill>
                <a:srgbClr val="434343"/>
              </a:solidFill>
              <a:latin typeface="Montserrat Medium"/>
              <a:ea typeface="Montserrat Medium"/>
              <a:cs typeface="Montserrat Medium"/>
              <a:sym typeface="Montserrat Medium"/>
            </a:endParaRPr>
          </a:p>
        </p:txBody>
      </p:sp>
      <p:sp>
        <p:nvSpPr>
          <p:cNvPr id="109" name="Google Shape;109;p13"/>
          <p:cNvSpPr txBox="1"/>
          <p:nvPr/>
        </p:nvSpPr>
        <p:spPr>
          <a:xfrm>
            <a:off x="440000" y="8942963"/>
            <a:ext cx="2941500" cy="1223700"/>
          </a:xfrm>
          <a:prstGeom prst="rect">
            <a:avLst/>
          </a:prstGeom>
          <a:noFill/>
          <a:ln>
            <a:noFill/>
          </a:ln>
        </p:spPr>
        <p:txBody>
          <a:bodyPr anchorCtr="0" anchor="t" bIns="91425" lIns="91425" spcFirstLastPara="1" rIns="91425" wrap="square" tIns="91425">
            <a:spAutoFit/>
          </a:bodyPr>
          <a:lstStyle/>
          <a:p>
            <a:pPr indent="-153499" lvl="0" marL="269999" rtl="0" algn="l">
              <a:lnSpc>
                <a:spcPct val="115000"/>
              </a:lnSpc>
              <a:spcBef>
                <a:spcPts val="0"/>
              </a:spcBef>
              <a:spcAft>
                <a:spcPts val="0"/>
              </a:spcAft>
              <a:buClr>
                <a:srgbClr val="666666"/>
              </a:buClr>
              <a:buSzPts val="1000"/>
              <a:buFont typeface="Montserrat"/>
              <a:buChar char="●"/>
            </a:pPr>
            <a:r>
              <a:rPr lang="ru" sz="1000">
                <a:solidFill>
                  <a:srgbClr val="666666"/>
                </a:solidFill>
                <a:latin typeface="Montserrat"/>
                <a:ea typeface="Montserrat"/>
                <a:cs typeface="Montserrat"/>
                <a:sym typeface="Montserrat"/>
              </a:rPr>
              <a:t>Daily interaction with Customer Service</a:t>
            </a:r>
            <a:endParaRPr sz="1000">
              <a:solidFill>
                <a:srgbClr val="666666"/>
              </a:solidFill>
              <a:latin typeface="Montserrat"/>
              <a:ea typeface="Montserrat"/>
              <a:cs typeface="Montserrat"/>
              <a:sym typeface="Montserrat"/>
            </a:endParaRPr>
          </a:p>
          <a:p>
            <a:pPr indent="-153499" lvl="0" marL="269999" rtl="0" algn="l">
              <a:lnSpc>
                <a:spcPct val="115000"/>
              </a:lnSpc>
              <a:spcBef>
                <a:spcPts val="0"/>
              </a:spcBef>
              <a:spcAft>
                <a:spcPts val="0"/>
              </a:spcAft>
              <a:buClr>
                <a:srgbClr val="666666"/>
              </a:buClr>
              <a:buSzPts val="1000"/>
              <a:buFont typeface="Montserrat"/>
              <a:buChar char="●"/>
            </a:pPr>
            <a:r>
              <a:rPr lang="ru" sz="1000">
                <a:solidFill>
                  <a:srgbClr val="666666"/>
                </a:solidFill>
                <a:latin typeface="Montserrat"/>
                <a:ea typeface="Montserrat"/>
                <a:cs typeface="Montserrat"/>
                <a:sym typeface="Montserrat"/>
              </a:rPr>
              <a:t>Responding to customer and broker inquiries</a:t>
            </a:r>
            <a:endParaRPr sz="1000">
              <a:solidFill>
                <a:srgbClr val="666666"/>
              </a:solidFill>
              <a:latin typeface="Montserrat"/>
              <a:ea typeface="Montserrat"/>
              <a:cs typeface="Montserrat"/>
              <a:sym typeface="Montserrat"/>
            </a:endParaRPr>
          </a:p>
          <a:p>
            <a:pPr indent="-153499" lvl="0" marL="269999" rtl="0" algn="l">
              <a:lnSpc>
                <a:spcPct val="115000"/>
              </a:lnSpc>
              <a:spcBef>
                <a:spcPts val="0"/>
              </a:spcBef>
              <a:spcAft>
                <a:spcPts val="0"/>
              </a:spcAft>
              <a:buClr>
                <a:srgbClr val="666666"/>
              </a:buClr>
              <a:buSzPts val="1000"/>
              <a:buFont typeface="Montserrat"/>
              <a:buChar char="●"/>
            </a:pPr>
            <a:r>
              <a:rPr lang="ru" sz="1000">
                <a:solidFill>
                  <a:srgbClr val="666666"/>
                </a:solidFill>
                <a:latin typeface="Montserrat"/>
                <a:ea typeface="Montserrat"/>
                <a:cs typeface="Montserrat"/>
                <a:sym typeface="Montserrat"/>
              </a:rPr>
              <a:t>Translation of documents from english to Portuguese</a:t>
            </a:r>
            <a:endParaRPr sz="1000">
              <a:solidFill>
                <a:srgbClr val="666666"/>
              </a:solidFill>
              <a:latin typeface="Montserrat"/>
              <a:ea typeface="Montserrat"/>
              <a:cs typeface="Montserrat"/>
              <a:sym typeface="Montserrat"/>
            </a:endParaRPr>
          </a:p>
        </p:txBody>
      </p:sp>
      <p:sp>
        <p:nvSpPr>
          <p:cNvPr id="110" name="Google Shape;110;p13"/>
          <p:cNvSpPr txBox="1"/>
          <p:nvPr/>
        </p:nvSpPr>
        <p:spPr>
          <a:xfrm>
            <a:off x="2846098" y="8453694"/>
            <a:ext cx="857700" cy="3387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ru" sz="1000">
                <a:latin typeface="Montserrat Medium"/>
                <a:ea typeface="Montserrat Medium"/>
                <a:cs typeface="Montserrat Medium"/>
                <a:sym typeface="Montserrat Medium"/>
              </a:rPr>
              <a:t>2012 - 2013</a:t>
            </a:r>
            <a:endParaRPr sz="800">
              <a:latin typeface="Montserrat Medium"/>
              <a:ea typeface="Montserrat Medium"/>
              <a:cs typeface="Montserrat Medium"/>
              <a:sym typeface="Montserrat Medium"/>
            </a:endParaRPr>
          </a:p>
        </p:txBody>
      </p:sp>
      <p:pic>
        <p:nvPicPr>
          <p:cNvPr id="111" name="Google Shape;111;p13"/>
          <p:cNvPicPr preferRelativeResize="0"/>
          <p:nvPr/>
        </p:nvPicPr>
        <p:blipFill>
          <a:blip r:embed="rId11">
            <a:alphaModFix/>
          </a:blip>
          <a:stretch>
            <a:fillRect/>
          </a:stretch>
        </p:blipFill>
        <p:spPr>
          <a:xfrm>
            <a:off x="2729625" y="8547781"/>
            <a:ext cx="126000" cy="126000"/>
          </a:xfrm>
          <a:prstGeom prst="rect">
            <a:avLst/>
          </a:prstGeom>
          <a:noFill/>
          <a:ln>
            <a:noFill/>
          </a:ln>
        </p:spPr>
      </p:pic>
      <p:sp>
        <p:nvSpPr>
          <p:cNvPr id="112" name="Google Shape;112;p13"/>
          <p:cNvSpPr txBox="1"/>
          <p:nvPr/>
        </p:nvSpPr>
        <p:spPr>
          <a:xfrm>
            <a:off x="3849945" y="8436013"/>
            <a:ext cx="16932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ru" sz="1200">
                <a:latin typeface="Montserrat SemiBold"/>
                <a:ea typeface="Montserrat SemiBold"/>
                <a:cs typeface="Montserrat SemiBold"/>
                <a:sym typeface="Montserrat SemiBold"/>
              </a:rPr>
              <a:t>Finance and Sales</a:t>
            </a:r>
            <a:endParaRPr sz="1200">
              <a:latin typeface="Montserrat SemiBold"/>
              <a:ea typeface="Montserrat SemiBold"/>
              <a:cs typeface="Montserrat SemiBold"/>
              <a:sym typeface="Montserrat SemiBold"/>
            </a:endParaRPr>
          </a:p>
        </p:txBody>
      </p:sp>
      <p:sp>
        <p:nvSpPr>
          <p:cNvPr id="113" name="Google Shape;113;p13"/>
          <p:cNvSpPr txBox="1"/>
          <p:nvPr/>
        </p:nvSpPr>
        <p:spPr>
          <a:xfrm>
            <a:off x="3849950" y="8673788"/>
            <a:ext cx="2546100" cy="354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ru" sz="1100">
                <a:solidFill>
                  <a:srgbClr val="434343"/>
                </a:solidFill>
                <a:latin typeface="Montserrat Medium"/>
                <a:ea typeface="Montserrat Medium"/>
                <a:cs typeface="Montserrat Medium"/>
                <a:sym typeface="Montserrat Medium"/>
              </a:rPr>
              <a:t>CustumiZú, São Paulo, Brasil</a:t>
            </a:r>
            <a:endParaRPr sz="1100">
              <a:solidFill>
                <a:srgbClr val="434343"/>
              </a:solidFill>
              <a:latin typeface="Montserrat Medium"/>
              <a:ea typeface="Montserrat Medium"/>
              <a:cs typeface="Montserrat Medium"/>
              <a:sym typeface="Montserrat Medium"/>
            </a:endParaRPr>
          </a:p>
        </p:txBody>
      </p:sp>
      <p:sp>
        <p:nvSpPr>
          <p:cNvPr id="114" name="Google Shape;114;p13"/>
          <p:cNvSpPr txBox="1"/>
          <p:nvPr/>
        </p:nvSpPr>
        <p:spPr>
          <a:xfrm>
            <a:off x="3849950" y="8942963"/>
            <a:ext cx="2303100" cy="1223700"/>
          </a:xfrm>
          <a:prstGeom prst="rect">
            <a:avLst/>
          </a:prstGeom>
          <a:noFill/>
          <a:ln>
            <a:noFill/>
          </a:ln>
        </p:spPr>
        <p:txBody>
          <a:bodyPr anchorCtr="0" anchor="t" bIns="91425" lIns="91425" spcFirstLastPara="1" rIns="91425" wrap="square" tIns="91425">
            <a:spAutoFit/>
          </a:bodyPr>
          <a:lstStyle/>
          <a:p>
            <a:pPr indent="-153499" lvl="0" marL="269999" rtl="0" algn="l">
              <a:lnSpc>
                <a:spcPct val="115000"/>
              </a:lnSpc>
              <a:spcBef>
                <a:spcPts val="0"/>
              </a:spcBef>
              <a:spcAft>
                <a:spcPts val="0"/>
              </a:spcAft>
              <a:buClr>
                <a:srgbClr val="666666"/>
              </a:buClr>
              <a:buSzPts val="1000"/>
              <a:buFont typeface="Montserrat"/>
              <a:buChar char="●"/>
            </a:pPr>
            <a:r>
              <a:rPr lang="ru" sz="1000">
                <a:solidFill>
                  <a:srgbClr val="666666"/>
                </a:solidFill>
                <a:latin typeface="Montserrat"/>
                <a:ea typeface="Montserrat"/>
                <a:cs typeface="Montserrat"/>
                <a:sym typeface="Montserrat"/>
              </a:rPr>
              <a:t>Customer service</a:t>
            </a:r>
            <a:endParaRPr sz="1000">
              <a:solidFill>
                <a:srgbClr val="666666"/>
              </a:solidFill>
              <a:latin typeface="Montserrat"/>
              <a:ea typeface="Montserrat"/>
              <a:cs typeface="Montserrat"/>
              <a:sym typeface="Montserrat"/>
            </a:endParaRPr>
          </a:p>
          <a:p>
            <a:pPr indent="-153499" lvl="0" marL="269999" rtl="0" algn="l">
              <a:lnSpc>
                <a:spcPct val="115000"/>
              </a:lnSpc>
              <a:spcBef>
                <a:spcPts val="0"/>
              </a:spcBef>
              <a:spcAft>
                <a:spcPts val="0"/>
              </a:spcAft>
              <a:buClr>
                <a:srgbClr val="666666"/>
              </a:buClr>
              <a:buSzPts val="1000"/>
              <a:buFont typeface="Montserrat"/>
              <a:buChar char="●"/>
            </a:pPr>
            <a:r>
              <a:rPr lang="ru" sz="1000">
                <a:solidFill>
                  <a:srgbClr val="666666"/>
                </a:solidFill>
                <a:latin typeface="Montserrat"/>
                <a:ea typeface="Montserrat"/>
                <a:cs typeface="Montserrat"/>
                <a:sym typeface="Montserrat"/>
              </a:rPr>
              <a:t>Sales</a:t>
            </a:r>
            <a:endParaRPr sz="1000">
              <a:solidFill>
                <a:srgbClr val="666666"/>
              </a:solidFill>
              <a:latin typeface="Montserrat"/>
              <a:ea typeface="Montserrat"/>
              <a:cs typeface="Montserrat"/>
              <a:sym typeface="Montserrat"/>
            </a:endParaRPr>
          </a:p>
          <a:p>
            <a:pPr indent="-153499" lvl="0" marL="269999" rtl="0" algn="l">
              <a:lnSpc>
                <a:spcPct val="115000"/>
              </a:lnSpc>
              <a:spcBef>
                <a:spcPts val="0"/>
              </a:spcBef>
              <a:spcAft>
                <a:spcPts val="0"/>
              </a:spcAft>
              <a:buClr>
                <a:srgbClr val="666666"/>
              </a:buClr>
              <a:buSzPts val="1000"/>
              <a:buFont typeface="Montserrat"/>
              <a:buChar char="●"/>
            </a:pPr>
            <a:r>
              <a:rPr lang="ru" sz="1000">
                <a:solidFill>
                  <a:srgbClr val="666666"/>
                </a:solidFill>
                <a:latin typeface="Montserrat"/>
                <a:ea typeface="Montserrat"/>
                <a:cs typeface="Montserrat"/>
                <a:sym typeface="Montserrat"/>
              </a:rPr>
              <a:t>Coffee crafting</a:t>
            </a:r>
            <a:endParaRPr sz="1000">
              <a:solidFill>
                <a:srgbClr val="666666"/>
              </a:solidFill>
              <a:latin typeface="Montserrat"/>
              <a:ea typeface="Montserrat"/>
              <a:cs typeface="Montserrat"/>
              <a:sym typeface="Montserrat"/>
            </a:endParaRPr>
          </a:p>
          <a:p>
            <a:pPr indent="-153499" lvl="0" marL="269999" rtl="0" algn="l">
              <a:lnSpc>
                <a:spcPct val="115000"/>
              </a:lnSpc>
              <a:spcBef>
                <a:spcPts val="0"/>
              </a:spcBef>
              <a:spcAft>
                <a:spcPts val="0"/>
              </a:spcAft>
              <a:buClr>
                <a:srgbClr val="666666"/>
              </a:buClr>
              <a:buSzPts val="1000"/>
              <a:buFont typeface="Montserrat"/>
              <a:buChar char="●"/>
            </a:pPr>
            <a:r>
              <a:rPr lang="ru" sz="1000">
                <a:solidFill>
                  <a:srgbClr val="666666"/>
                </a:solidFill>
                <a:latin typeface="Montserrat"/>
                <a:ea typeface="Montserrat"/>
                <a:cs typeface="Montserrat"/>
                <a:sym typeface="Montserrat"/>
              </a:rPr>
              <a:t>Weekly stock management and orders</a:t>
            </a:r>
            <a:endParaRPr sz="1000">
              <a:solidFill>
                <a:srgbClr val="666666"/>
              </a:solidFill>
              <a:latin typeface="Montserrat"/>
              <a:ea typeface="Montserrat"/>
              <a:cs typeface="Montserrat"/>
              <a:sym typeface="Montserrat"/>
            </a:endParaRPr>
          </a:p>
          <a:p>
            <a:pPr indent="0" lvl="0" marL="457200" rtl="0" algn="l">
              <a:lnSpc>
                <a:spcPct val="115000"/>
              </a:lnSpc>
              <a:spcBef>
                <a:spcPts val="0"/>
              </a:spcBef>
              <a:spcAft>
                <a:spcPts val="0"/>
              </a:spcAft>
              <a:buNone/>
            </a:pPr>
            <a:r>
              <a:t/>
            </a:r>
            <a:endParaRPr sz="1000">
              <a:solidFill>
                <a:srgbClr val="666666"/>
              </a:solidFill>
              <a:latin typeface="Montserrat"/>
              <a:ea typeface="Montserrat"/>
              <a:cs typeface="Montserrat"/>
              <a:sym typeface="Montserrat"/>
            </a:endParaRPr>
          </a:p>
        </p:txBody>
      </p:sp>
      <p:sp>
        <p:nvSpPr>
          <p:cNvPr id="115" name="Google Shape;115;p13"/>
          <p:cNvSpPr txBox="1"/>
          <p:nvPr/>
        </p:nvSpPr>
        <p:spPr>
          <a:xfrm>
            <a:off x="6196024" y="8453688"/>
            <a:ext cx="9321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ru" sz="1000">
                <a:latin typeface="Montserrat Medium"/>
                <a:ea typeface="Montserrat Medium"/>
                <a:cs typeface="Montserrat Medium"/>
                <a:sym typeface="Montserrat Medium"/>
              </a:rPr>
              <a:t>2015 - 2016</a:t>
            </a:r>
            <a:endParaRPr sz="800">
              <a:latin typeface="Montserrat Medium"/>
              <a:ea typeface="Montserrat Medium"/>
              <a:cs typeface="Montserrat Medium"/>
              <a:sym typeface="Montserrat Medium"/>
            </a:endParaRPr>
          </a:p>
        </p:txBody>
      </p:sp>
      <p:pic>
        <p:nvPicPr>
          <p:cNvPr id="116" name="Google Shape;116;p13"/>
          <p:cNvPicPr preferRelativeResize="0"/>
          <p:nvPr/>
        </p:nvPicPr>
        <p:blipFill>
          <a:blip r:embed="rId11">
            <a:alphaModFix/>
          </a:blip>
          <a:stretch>
            <a:fillRect/>
          </a:stretch>
        </p:blipFill>
        <p:spPr>
          <a:xfrm>
            <a:off x="6068138" y="8547781"/>
            <a:ext cx="126000" cy="126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pic>
        <p:nvPicPr>
          <p:cNvPr id="121" name="Google Shape;121;p14"/>
          <p:cNvPicPr preferRelativeResize="0"/>
          <p:nvPr/>
        </p:nvPicPr>
        <p:blipFill rotWithShape="1">
          <a:blip r:embed="rId3">
            <a:alphaModFix/>
          </a:blip>
          <a:srcRect b="0" l="0" r="0" t="0"/>
          <a:stretch/>
        </p:blipFill>
        <p:spPr>
          <a:xfrm>
            <a:off x="516175" y="450450"/>
            <a:ext cx="226800" cy="226800"/>
          </a:xfrm>
          <a:prstGeom prst="rect">
            <a:avLst/>
          </a:prstGeom>
          <a:noFill/>
          <a:ln>
            <a:noFill/>
          </a:ln>
        </p:spPr>
      </p:pic>
      <p:sp>
        <p:nvSpPr>
          <p:cNvPr id="122" name="Google Shape;122;p14"/>
          <p:cNvSpPr txBox="1"/>
          <p:nvPr/>
        </p:nvSpPr>
        <p:spPr>
          <a:xfrm>
            <a:off x="738219" y="335700"/>
            <a:ext cx="8382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ru" sz="2000">
                <a:solidFill>
                  <a:srgbClr val="24285C"/>
                </a:solidFill>
                <a:latin typeface="Open Sans SemiBold"/>
                <a:ea typeface="Open Sans SemiBold"/>
                <a:cs typeface="Open Sans SemiBold"/>
                <a:sym typeface="Open Sans SemiBold"/>
              </a:rPr>
              <a:t>Skills</a:t>
            </a:r>
            <a:endParaRPr sz="2000">
              <a:solidFill>
                <a:srgbClr val="24285C"/>
              </a:solidFill>
              <a:latin typeface="Open Sans SemiBold"/>
              <a:ea typeface="Open Sans SemiBold"/>
              <a:cs typeface="Open Sans SemiBold"/>
              <a:sym typeface="Open Sans SemiBold"/>
            </a:endParaRPr>
          </a:p>
        </p:txBody>
      </p:sp>
      <p:cxnSp>
        <p:nvCxnSpPr>
          <p:cNvPr id="123" name="Google Shape;123;p14"/>
          <p:cNvCxnSpPr/>
          <p:nvPr/>
        </p:nvCxnSpPr>
        <p:spPr>
          <a:xfrm>
            <a:off x="1528775" y="668925"/>
            <a:ext cx="5500800" cy="0"/>
          </a:xfrm>
          <a:prstGeom prst="straightConnector1">
            <a:avLst/>
          </a:prstGeom>
          <a:noFill/>
          <a:ln cap="flat" cmpd="sng" w="19050">
            <a:solidFill>
              <a:srgbClr val="24285C"/>
            </a:solidFill>
            <a:prstDash val="solid"/>
            <a:round/>
            <a:headEnd len="med" w="med" type="none"/>
            <a:tailEnd len="med" w="med" type="none"/>
          </a:ln>
        </p:spPr>
      </p:cxnSp>
      <p:sp>
        <p:nvSpPr>
          <p:cNvPr id="124" name="Google Shape;124;p14"/>
          <p:cNvSpPr/>
          <p:nvPr/>
        </p:nvSpPr>
        <p:spPr>
          <a:xfrm>
            <a:off x="0" y="875700"/>
            <a:ext cx="3780000" cy="1934400"/>
          </a:xfrm>
          <a:prstGeom prst="rect">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3F3F3"/>
              </a:solidFill>
            </a:endParaRPr>
          </a:p>
        </p:txBody>
      </p:sp>
      <p:sp>
        <p:nvSpPr>
          <p:cNvPr id="125" name="Google Shape;125;p14"/>
          <p:cNvSpPr/>
          <p:nvPr/>
        </p:nvSpPr>
        <p:spPr>
          <a:xfrm>
            <a:off x="3780000" y="875700"/>
            <a:ext cx="3780000" cy="1934400"/>
          </a:xfrm>
          <a:prstGeom prst="rect">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3F3F3"/>
              </a:solidFill>
            </a:endParaRPr>
          </a:p>
        </p:txBody>
      </p:sp>
      <p:sp>
        <p:nvSpPr>
          <p:cNvPr id="126" name="Google Shape;126;p14"/>
          <p:cNvSpPr txBox="1"/>
          <p:nvPr/>
        </p:nvSpPr>
        <p:spPr>
          <a:xfrm>
            <a:off x="439995" y="892125"/>
            <a:ext cx="16932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ru" sz="1200">
                <a:latin typeface="Montserrat SemiBold"/>
                <a:ea typeface="Montserrat SemiBold"/>
                <a:cs typeface="Montserrat SemiBold"/>
                <a:sym typeface="Montserrat SemiBold"/>
              </a:rPr>
              <a:t>Professional</a:t>
            </a:r>
            <a:endParaRPr sz="1200">
              <a:latin typeface="Montserrat SemiBold"/>
              <a:ea typeface="Montserrat SemiBold"/>
              <a:cs typeface="Montserrat SemiBold"/>
              <a:sym typeface="Montserrat SemiBold"/>
            </a:endParaRPr>
          </a:p>
        </p:txBody>
      </p:sp>
      <p:sp>
        <p:nvSpPr>
          <p:cNvPr id="127" name="Google Shape;127;p14"/>
          <p:cNvSpPr txBox="1"/>
          <p:nvPr/>
        </p:nvSpPr>
        <p:spPr>
          <a:xfrm>
            <a:off x="440000" y="1129900"/>
            <a:ext cx="2889000" cy="1631700"/>
          </a:xfrm>
          <a:prstGeom prst="rect">
            <a:avLst/>
          </a:prstGeom>
          <a:noFill/>
          <a:ln>
            <a:noFill/>
          </a:ln>
        </p:spPr>
        <p:txBody>
          <a:bodyPr anchorCtr="0" anchor="t" bIns="91425" lIns="91425" spcFirstLastPara="1" rIns="91425" wrap="square" tIns="91425">
            <a:spAutoFit/>
          </a:bodyPr>
          <a:lstStyle/>
          <a:p>
            <a:pPr indent="-153499" lvl="0" marL="269999" rtl="0" algn="l">
              <a:lnSpc>
                <a:spcPct val="120000"/>
              </a:lnSpc>
              <a:spcBef>
                <a:spcPts val="0"/>
              </a:spcBef>
              <a:spcAft>
                <a:spcPts val="0"/>
              </a:spcAft>
              <a:buClr>
                <a:srgbClr val="666666"/>
              </a:buClr>
              <a:buSzPts val="1000"/>
              <a:buFont typeface="Montserrat"/>
              <a:buChar char="●"/>
            </a:pPr>
            <a:r>
              <a:rPr lang="ru" sz="1000">
                <a:solidFill>
                  <a:srgbClr val="666666"/>
                </a:solidFill>
                <a:latin typeface="Montserrat"/>
                <a:ea typeface="Montserrat"/>
                <a:cs typeface="Montserrat"/>
                <a:sym typeface="Montserrat"/>
              </a:rPr>
              <a:t>Accounts Receivable and Payable</a:t>
            </a:r>
            <a:endParaRPr sz="1000">
              <a:solidFill>
                <a:srgbClr val="666666"/>
              </a:solidFill>
              <a:latin typeface="Montserrat"/>
              <a:ea typeface="Montserrat"/>
              <a:cs typeface="Montserrat"/>
              <a:sym typeface="Montserrat"/>
            </a:endParaRPr>
          </a:p>
          <a:p>
            <a:pPr indent="-153499" lvl="0" marL="269999" rtl="0" algn="l">
              <a:lnSpc>
                <a:spcPct val="120000"/>
              </a:lnSpc>
              <a:spcBef>
                <a:spcPts val="0"/>
              </a:spcBef>
              <a:spcAft>
                <a:spcPts val="0"/>
              </a:spcAft>
              <a:buClr>
                <a:srgbClr val="666666"/>
              </a:buClr>
              <a:buSzPts val="1000"/>
              <a:buFont typeface="Montserrat"/>
              <a:buChar char="●"/>
            </a:pPr>
            <a:r>
              <a:rPr lang="ru" sz="1000">
                <a:solidFill>
                  <a:srgbClr val="666666"/>
                </a:solidFill>
                <a:latin typeface="Montserrat"/>
                <a:ea typeface="Montserrat"/>
                <a:cs typeface="Montserrat"/>
                <a:sym typeface="Montserrat"/>
              </a:rPr>
              <a:t>Financial Analysis and Reporting</a:t>
            </a:r>
            <a:endParaRPr sz="1000">
              <a:solidFill>
                <a:srgbClr val="666666"/>
              </a:solidFill>
              <a:latin typeface="Montserrat"/>
              <a:ea typeface="Montserrat"/>
              <a:cs typeface="Montserrat"/>
              <a:sym typeface="Montserrat"/>
            </a:endParaRPr>
          </a:p>
          <a:p>
            <a:pPr indent="-153499" lvl="0" marL="269999" rtl="0" algn="l">
              <a:lnSpc>
                <a:spcPct val="120000"/>
              </a:lnSpc>
              <a:spcBef>
                <a:spcPts val="0"/>
              </a:spcBef>
              <a:spcAft>
                <a:spcPts val="0"/>
              </a:spcAft>
              <a:buClr>
                <a:srgbClr val="666666"/>
              </a:buClr>
              <a:buSzPts val="1000"/>
              <a:buFont typeface="Montserrat"/>
              <a:buChar char="●"/>
            </a:pPr>
            <a:r>
              <a:rPr lang="ru" sz="1000">
                <a:solidFill>
                  <a:srgbClr val="666666"/>
                </a:solidFill>
                <a:latin typeface="Montserrat"/>
                <a:ea typeface="Montserrat"/>
                <a:cs typeface="Montserrat"/>
                <a:sym typeface="Montserrat"/>
              </a:rPr>
              <a:t>IT Knowledge</a:t>
            </a:r>
            <a:endParaRPr sz="1000">
              <a:solidFill>
                <a:srgbClr val="666666"/>
              </a:solidFill>
              <a:latin typeface="Montserrat"/>
              <a:ea typeface="Montserrat"/>
              <a:cs typeface="Montserrat"/>
              <a:sym typeface="Montserrat"/>
            </a:endParaRPr>
          </a:p>
          <a:p>
            <a:pPr indent="-153499" lvl="0" marL="269999" rtl="0" algn="l">
              <a:lnSpc>
                <a:spcPct val="120000"/>
              </a:lnSpc>
              <a:spcBef>
                <a:spcPts val="0"/>
              </a:spcBef>
              <a:spcAft>
                <a:spcPts val="0"/>
              </a:spcAft>
              <a:buClr>
                <a:srgbClr val="666666"/>
              </a:buClr>
              <a:buSzPts val="1000"/>
              <a:buFont typeface="Montserrat"/>
              <a:buChar char="●"/>
            </a:pPr>
            <a:r>
              <a:rPr lang="ru" sz="1000">
                <a:solidFill>
                  <a:srgbClr val="666666"/>
                </a:solidFill>
                <a:latin typeface="Montserrat"/>
                <a:ea typeface="Montserrat"/>
                <a:cs typeface="Montserrat"/>
                <a:sym typeface="Montserrat"/>
              </a:rPr>
              <a:t>Data Analyst</a:t>
            </a:r>
            <a:endParaRPr sz="1000">
              <a:solidFill>
                <a:srgbClr val="666666"/>
              </a:solidFill>
              <a:latin typeface="Montserrat"/>
              <a:ea typeface="Montserrat"/>
              <a:cs typeface="Montserrat"/>
              <a:sym typeface="Montserrat"/>
            </a:endParaRPr>
          </a:p>
          <a:p>
            <a:pPr indent="-153499" lvl="0" marL="269999" rtl="0" algn="l">
              <a:lnSpc>
                <a:spcPct val="120000"/>
              </a:lnSpc>
              <a:spcBef>
                <a:spcPts val="0"/>
              </a:spcBef>
              <a:spcAft>
                <a:spcPts val="0"/>
              </a:spcAft>
              <a:buClr>
                <a:srgbClr val="666666"/>
              </a:buClr>
              <a:buSzPts val="1000"/>
              <a:buFont typeface="Montserrat"/>
              <a:buChar char="●"/>
            </a:pPr>
            <a:r>
              <a:rPr lang="ru" sz="1000">
                <a:solidFill>
                  <a:srgbClr val="666666"/>
                </a:solidFill>
                <a:latin typeface="Montserrat"/>
                <a:ea typeface="Montserrat"/>
                <a:cs typeface="Montserrat"/>
                <a:sym typeface="Montserrat"/>
              </a:rPr>
              <a:t>Network and Data Security</a:t>
            </a:r>
            <a:endParaRPr sz="1000">
              <a:solidFill>
                <a:srgbClr val="666666"/>
              </a:solidFill>
              <a:latin typeface="Montserrat"/>
              <a:ea typeface="Montserrat"/>
              <a:cs typeface="Montserrat"/>
              <a:sym typeface="Montserrat"/>
            </a:endParaRPr>
          </a:p>
          <a:p>
            <a:pPr indent="-153499" lvl="0" marL="269999" rtl="0" algn="l">
              <a:lnSpc>
                <a:spcPct val="120000"/>
              </a:lnSpc>
              <a:spcBef>
                <a:spcPts val="0"/>
              </a:spcBef>
              <a:spcAft>
                <a:spcPts val="0"/>
              </a:spcAft>
              <a:buClr>
                <a:srgbClr val="666666"/>
              </a:buClr>
              <a:buSzPts val="1000"/>
              <a:buFont typeface="Montserrat"/>
              <a:buChar char="●"/>
            </a:pPr>
            <a:r>
              <a:rPr lang="ru" sz="1000">
                <a:solidFill>
                  <a:srgbClr val="666666"/>
                </a:solidFill>
                <a:latin typeface="Montserrat"/>
                <a:ea typeface="Montserrat"/>
                <a:cs typeface="Montserrat"/>
                <a:sym typeface="Montserrat"/>
              </a:rPr>
              <a:t>Microsoft Office</a:t>
            </a:r>
            <a:endParaRPr sz="1000">
              <a:solidFill>
                <a:srgbClr val="666666"/>
              </a:solidFill>
              <a:latin typeface="Montserrat"/>
              <a:ea typeface="Montserrat"/>
              <a:cs typeface="Montserrat"/>
              <a:sym typeface="Montserrat"/>
            </a:endParaRPr>
          </a:p>
          <a:p>
            <a:pPr indent="-153499" lvl="0" marL="269999" rtl="0" algn="l">
              <a:lnSpc>
                <a:spcPct val="120000"/>
              </a:lnSpc>
              <a:spcBef>
                <a:spcPts val="0"/>
              </a:spcBef>
              <a:spcAft>
                <a:spcPts val="0"/>
              </a:spcAft>
              <a:buClr>
                <a:srgbClr val="666666"/>
              </a:buClr>
              <a:buSzPts val="1000"/>
              <a:buFont typeface="Montserrat"/>
              <a:buChar char="●"/>
            </a:pPr>
            <a:r>
              <a:rPr lang="ru" sz="1000">
                <a:solidFill>
                  <a:srgbClr val="666666"/>
                </a:solidFill>
                <a:latin typeface="Montserrat"/>
                <a:ea typeface="Montserrat"/>
                <a:cs typeface="Montserrat"/>
                <a:sym typeface="Montserrat"/>
              </a:rPr>
              <a:t>Sales</a:t>
            </a:r>
            <a:endParaRPr sz="1000">
              <a:solidFill>
                <a:srgbClr val="666666"/>
              </a:solidFill>
              <a:latin typeface="Montserrat"/>
              <a:ea typeface="Montserrat"/>
              <a:cs typeface="Montserrat"/>
              <a:sym typeface="Montserrat"/>
            </a:endParaRPr>
          </a:p>
          <a:p>
            <a:pPr indent="-153499" lvl="0" marL="269999" rtl="0" algn="l">
              <a:lnSpc>
                <a:spcPct val="120000"/>
              </a:lnSpc>
              <a:spcBef>
                <a:spcPts val="0"/>
              </a:spcBef>
              <a:spcAft>
                <a:spcPts val="0"/>
              </a:spcAft>
              <a:buClr>
                <a:srgbClr val="666666"/>
              </a:buClr>
              <a:buSzPts val="1000"/>
              <a:buFont typeface="Montserrat"/>
              <a:buChar char="●"/>
            </a:pPr>
            <a:r>
              <a:rPr lang="ru" sz="1000">
                <a:solidFill>
                  <a:srgbClr val="666666"/>
                </a:solidFill>
                <a:latin typeface="Montserrat"/>
                <a:ea typeface="Montserrat"/>
                <a:cs typeface="Montserrat"/>
                <a:sym typeface="Montserrat"/>
              </a:rPr>
              <a:t>Customer Service</a:t>
            </a:r>
            <a:endParaRPr sz="1000">
              <a:solidFill>
                <a:srgbClr val="666666"/>
              </a:solidFill>
              <a:latin typeface="Montserrat"/>
              <a:ea typeface="Montserrat"/>
              <a:cs typeface="Montserrat"/>
              <a:sym typeface="Montserrat"/>
            </a:endParaRPr>
          </a:p>
        </p:txBody>
      </p:sp>
      <p:sp>
        <p:nvSpPr>
          <p:cNvPr id="128" name="Google Shape;128;p14"/>
          <p:cNvSpPr txBox="1"/>
          <p:nvPr/>
        </p:nvSpPr>
        <p:spPr>
          <a:xfrm>
            <a:off x="3849945" y="892125"/>
            <a:ext cx="16932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ru" sz="1200">
                <a:latin typeface="Montserrat SemiBold"/>
                <a:ea typeface="Montserrat SemiBold"/>
                <a:cs typeface="Montserrat SemiBold"/>
                <a:sym typeface="Montserrat SemiBold"/>
              </a:rPr>
              <a:t>Languages</a:t>
            </a:r>
            <a:endParaRPr sz="1200">
              <a:latin typeface="Montserrat SemiBold"/>
              <a:ea typeface="Montserrat SemiBold"/>
              <a:cs typeface="Montserrat SemiBold"/>
              <a:sym typeface="Montserrat SemiBold"/>
            </a:endParaRPr>
          </a:p>
        </p:txBody>
      </p:sp>
      <p:sp>
        <p:nvSpPr>
          <p:cNvPr id="129" name="Google Shape;129;p14"/>
          <p:cNvSpPr txBox="1"/>
          <p:nvPr/>
        </p:nvSpPr>
        <p:spPr>
          <a:xfrm>
            <a:off x="3849950" y="1129900"/>
            <a:ext cx="1350600" cy="692700"/>
          </a:xfrm>
          <a:prstGeom prst="rect">
            <a:avLst/>
          </a:prstGeom>
          <a:noFill/>
          <a:ln>
            <a:noFill/>
          </a:ln>
        </p:spPr>
        <p:txBody>
          <a:bodyPr anchorCtr="0" anchor="t" bIns="91425" lIns="91425" spcFirstLastPara="1" rIns="91425" wrap="square" tIns="91425">
            <a:spAutoFit/>
          </a:bodyPr>
          <a:lstStyle/>
          <a:p>
            <a:pPr indent="-153499" lvl="0" marL="269999" rtl="0" algn="l">
              <a:lnSpc>
                <a:spcPct val="115000"/>
              </a:lnSpc>
              <a:spcBef>
                <a:spcPts val="0"/>
              </a:spcBef>
              <a:spcAft>
                <a:spcPts val="0"/>
              </a:spcAft>
              <a:buClr>
                <a:srgbClr val="666666"/>
              </a:buClr>
              <a:buSzPts val="1000"/>
              <a:buFont typeface="Montserrat"/>
              <a:buChar char="●"/>
            </a:pPr>
            <a:r>
              <a:rPr lang="ru" sz="1000">
                <a:solidFill>
                  <a:srgbClr val="666666"/>
                </a:solidFill>
                <a:latin typeface="Montserrat"/>
                <a:ea typeface="Montserrat"/>
                <a:cs typeface="Montserrat"/>
                <a:sym typeface="Montserrat"/>
              </a:rPr>
              <a:t>Portuguese</a:t>
            </a:r>
            <a:endParaRPr sz="1000">
              <a:solidFill>
                <a:srgbClr val="666666"/>
              </a:solidFill>
              <a:latin typeface="Montserrat"/>
              <a:ea typeface="Montserrat"/>
              <a:cs typeface="Montserrat"/>
              <a:sym typeface="Montserrat"/>
            </a:endParaRPr>
          </a:p>
          <a:p>
            <a:pPr indent="-153499" lvl="0" marL="269999" rtl="0" algn="l">
              <a:lnSpc>
                <a:spcPct val="115000"/>
              </a:lnSpc>
              <a:spcBef>
                <a:spcPts val="0"/>
              </a:spcBef>
              <a:spcAft>
                <a:spcPts val="0"/>
              </a:spcAft>
              <a:buClr>
                <a:srgbClr val="666666"/>
              </a:buClr>
              <a:buSzPts val="1000"/>
              <a:buFont typeface="Montserrat"/>
              <a:buChar char="●"/>
            </a:pPr>
            <a:r>
              <a:rPr lang="ru" sz="1000">
                <a:solidFill>
                  <a:srgbClr val="666666"/>
                </a:solidFill>
                <a:latin typeface="Montserrat"/>
                <a:ea typeface="Montserrat"/>
                <a:cs typeface="Montserrat"/>
                <a:sym typeface="Montserrat"/>
              </a:rPr>
              <a:t>English</a:t>
            </a:r>
            <a:endParaRPr sz="1000">
              <a:solidFill>
                <a:srgbClr val="666666"/>
              </a:solidFill>
              <a:latin typeface="Montserrat"/>
              <a:ea typeface="Montserrat"/>
              <a:cs typeface="Montserrat"/>
              <a:sym typeface="Montserrat"/>
            </a:endParaRPr>
          </a:p>
          <a:p>
            <a:pPr indent="-153499" lvl="0" marL="269999" rtl="0" algn="l">
              <a:lnSpc>
                <a:spcPct val="115000"/>
              </a:lnSpc>
              <a:spcBef>
                <a:spcPts val="0"/>
              </a:spcBef>
              <a:spcAft>
                <a:spcPts val="0"/>
              </a:spcAft>
              <a:buClr>
                <a:srgbClr val="666666"/>
              </a:buClr>
              <a:buSzPts val="1000"/>
              <a:buFont typeface="Montserrat"/>
              <a:buChar char="●"/>
            </a:pPr>
            <a:r>
              <a:rPr lang="ru" sz="1000">
                <a:solidFill>
                  <a:srgbClr val="666666"/>
                </a:solidFill>
                <a:latin typeface="Montserrat"/>
                <a:ea typeface="Montserrat"/>
                <a:cs typeface="Montserrat"/>
                <a:sym typeface="Montserrat"/>
              </a:rPr>
              <a:t>Spanish</a:t>
            </a:r>
            <a:endParaRPr sz="1000">
              <a:solidFill>
                <a:srgbClr val="666666"/>
              </a:solidFill>
              <a:latin typeface="Montserrat"/>
              <a:ea typeface="Montserrat"/>
              <a:cs typeface="Montserrat"/>
              <a:sym typeface="Montserrat"/>
            </a:endParaRPr>
          </a:p>
        </p:txBody>
      </p:sp>
      <p:sp>
        <p:nvSpPr>
          <p:cNvPr id="130" name="Google Shape;130;p14"/>
          <p:cNvSpPr/>
          <p:nvPr/>
        </p:nvSpPr>
        <p:spPr>
          <a:xfrm>
            <a:off x="0" y="3489525"/>
            <a:ext cx="3780000" cy="1846200"/>
          </a:xfrm>
          <a:prstGeom prst="rect">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3F3F3"/>
              </a:solidFill>
            </a:endParaRPr>
          </a:p>
        </p:txBody>
      </p:sp>
      <p:sp>
        <p:nvSpPr>
          <p:cNvPr id="131" name="Google Shape;131;p14"/>
          <p:cNvSpPr/>
          <p:nvPr/>
        </p:nvSpPr>
        <p:spPr>
          <a:xfrm>
            <a:off x="3780000" y="3489525"/>
            <a:ext cx="3780000" cy="1846200"/>
          </a:xfrm>
          <a:prstGeom prst="rect">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D9D9D9"/>
              </a:solidFill>
            </a:endParaRPr>
          </a:p>
        </p:txBody>
      </p:sp>
      <p:sp>
        <p:nvSpPr>
          <p:cNvPr id="132" name="Google Shape;132;p14"/>
          <p:cNvSpPr txBox="1"/>
          <p:nvPr/>
        </p:nvSpPr>
        <p:spPr>
          <a:xfrm>
            <a:off x="5405450" y="1129900"/>
            <a:ext cx="1833600" cy="692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ru" sz="1000">
                <a:solidFill>
                  <a:srgbClr val="666666"/>
                </a:solidFill>
                <a:latin typeface="Montserrat"/>
                <a:ea typeface="Montserrat"/>
                <a:cs typeface="Montserrat"/>
                <a:sym typeface="Montserrat"/>
              </a:rPr>
              <a:t>Native</a:t>
            </a:r>
            <a:endParaRPr sz="1000">
              <a:solidFill>
                <a:srgbClr val="666666"/>
              </a:solidFill>
              <a:latin typeface="Montserrat"/>
              <a:ea typeface="Montserrat"/>
              <a:cs typeface="Montserrat"/>
              <a:sym typeface="Montserrat"/>
            </a:endParaRPr>
          </a:p>
          <a:p>
            <a:pPr indent="0" lvl="0" marL="0" rtl="0" algn="l">
              <a:lnSpc>
                <a:spcPct val="115000"/>
              </a:lnSpc>
              <a:spcBef>
                <a:spcPts val="0"/>
              </a:spcBef>
              <a:spcAft>
                <a:spcPts val="0"/>
              </a:spcAft>
              <a:buNone/>
            </a:pPr>
            <a:r>
              <a:rPr lang="ru" sz="1000">
                <a:solidFill>
                  <a:srgbClr val="666666"/>
                </a:solidFill>
                <a:latin typeface="Montserrat"/>
                <a:ea typeface="Montserrat"/>
                <a:cs typeface="Montserrat"/>
                <a:sym typeface="Montserrat"/>
              </a:rPr>
              <a:t>Fluent (speaking,writing)</a:t>
            </a:r>
            <a:endParaRPr sz="1000">
              <a:solidFill>
                <a:srgbClr val="666666"/>
              </a:solidFill>
              <a:latin typeface="Montserrat"/>
              <a:ea typeface="Montserrat"/>
              <a:cs typeface="Montserrat"/>
              <a:sym typeface="Montserrat"/>
            </a:endParaRPr>
          </a:p>
          <a:p>
            <a:pPr indent="0" lvl="0" marL="0" rtl="0" algn="l">
              <a:lnSpc>
                <a:spcPct val="115000"/>
              </a:lnSpc>
              <a:spcBef>
                <a:spcPts val="0"/>
              </a:spcBef>
              <a:spcAft>
                <a:spcPts val="0"/>
              </a:spcAft>
              <a:buNone/>
            </a:pPr>
            <a:r>
              <a:rPr lang="ru" sz="1000">
                <a:solidFill>
                  <a:srgbClr val="666666"/>
                </a:solidFill>
                <a:latin typeface="Montserrat"/>
                <a:ea typeface="Montserrat"/>
                <a:cs typeface="Montserrat"/>
                <a:sym typeface="Montserrat"/>
              </a:rPr>
              <a:t>Limited</a:t>
            </a:r>
            <a:endParaRPr sz="1000">
              <a:solidFill>
                <a:srgbClr val="666666"/>
              </a:solidFill>
              <a:latin typeface="Montserrat"/>
              <a:ea typeface="Montserrat"/>
              <a:cs typeface="Montserrat"/>
              <a:sym typeface="Montserrat"/>
            </a:endParaRPr>
          </a:p>
        </p:txBody>
      </p:sp>
      <p:sp>
        <p:nvSpPr>
          <p:cNvPr id="133" name="Google Shape;133;p14"/>
          <p:cNvSpPr txBox="1"/>
          <p:nvPr/>
        </p:nvSpPr>
        <p:spPr>
          <a:xfrm>
            <a:off x="3849945" y="1771600"/>
            <a:ext cx="16932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ru" sz="1200">
                <a:latin typeface="Montserrat SemiBold"/>
                <a:ea typeface="Montserrat SemiBold"/>
                <a:cs typeface="Montserrat SemiBold"/>
                <a:sym typeface="Montserrat SemiBold"/>
              </a:rPr>
              <a:t>Strengths</a:t>
            </a:r>
            <a:endParaRPr sz="1200">
              <a:latin typeface="Montserrat SemiBold"/>
              <a:ea typeface="Montserrat SemiBold"/>
              <a:cs typeface="Montserrat SemiBold"/>
              <a:sym typeface="Montserrat SemiBold"/>
            </a:endParaRPr>
          </a:p>
        </p:txBody>
      </p:sp>
      <p:sp>
        <p:nvSpPr>
          <p:cNvPr id="134" name="Google Shape;134;p14"/>
          <p:cNvSpPr txBox="1"/>
          <p:nvPr/>
        </p:nvSpPr>
        <p:spPr>
          <a:xfrm>
            <a:off x="3849950" y="2009375"/>
            <a:ext cx="1350600" cy="692700"/>
          </a:xfrm>
          <a:prstGeom prst="rect">
            <a:avLst/>
          </a:prstGeom>
          <a:noFill/>
          <a:ln>
            <a:noFill/>
          </a:ln>
        </p:spPr>
        <p:txBody>
          <a:bodyPr anchorCtr="0" anchor="t" bIns="91425" lIns="91425" spcFirstLastPara="1" rIns="91425" wrap="square" tIns="91425">
            <a:spAutoFit/>
          </a:bodyPr>
          <a:lstStyle/>
          <a:p>
            <a:pPr indent="-153499" lvl="0" marL="269999" rtl="0" algn="l">
              <a:lnSpc>
                <a:spcPct val="115000"/>
              </a:lnSpc>
              <a:spcBef>
                <a:spcPts val="0"/>
              </a:spcBef>
              <a:spcAft>
                <a:spcPts val="0"/>
              </a:spcAft>
              <a:buClr>
                <a:srgbClr val="666666"/>
              </a:buClr>
              <a:buSzPts val="1000"/>
              <a:buFont typeface="Montserrat"/>
              <a:buChar char="●"/>
            </a:pPr>
            <a:r>
              <a:rPr lang="ru" sz="1000">
                <a:solidFill>
                  <a:srgbClr val="666666"/>
                </a:solidFill>
                <a:latin typeface="Montserrat"/>
                <a:ea typeface="Montserrat"/>
                <a:cs typeface="Montserrat"/>
                <a:sym typeface="Montserrat"/>
              </a:rPr>
              <a:t>Adapting</a:t>
            </a:r>
            <a:endParaRPr sz="1000">
              <a:solidFill>
                <a:srgbClr val="666666"/>
              </a:solidFill>
              <a:latin typeface="Montserrat"/>
              <a:ea typeface="Montserrat"/>
              <a:cs typeface="Montserrat"/>
              <a:sym typeface="Montserrat"/>
            </a:endParaRPr>
          </a:p>
          <a:p>
            <a:pPr indent="-153499" lvl="0" marL="269999" rtl="0" algn="l">
              <a:lnSpc>
                <a:spcPct val="115000"/>
              </a:lnSpc>
              <a:spcBef>
                <a:spcPts val="0"/>
              </a:spcBef>
              <a:spcAft>
                <a:spcPts val="0"/>
              </a:spcAft>
              <a:buClr>
                <a:srgbClr val="666666"/>
              </a:buClr>
              <a:buSzPts val="1000"/>
              <a:buFont typeface="Montserrat"/>
              <a:buChar char="●"/>
            </a:pPr>
            <a:r>
              <a:rPr lang="ru" sz="1000">
                <a:solidFill>
                  <a:srgbClr val="666666"/>
                </a:solidFill>
                <a:latin typeface="Montserrat"/>
                <a:ea typeface="Montserrat"/>
                <a:cs typeface="Montserrat"/>
                <a:sym typeface="Montserrat"/>
              </a:rPr>
              <a:t>Accuracy</a:t>
            </a:r>
            <a:endParaRPr sz="1000">
              <a:solidFill>
                <a:srgbClr val="666666"/>
              </a:solidFill>
              <a:latin typeface="Montserrat"/>
              <a:ea typeface="Montserrat"/>
              <a:cs typeface="Montserrat"/>
              <a:sym typeface="Montserrat"/>
            </a:endParaRPr>
          </a:p>
          <a:p>
            <a:pPr indent="-153499" lvl="0" marL="269999" rtl="0" algn="l">
              <a:lnSpc>
                <a:spcPct val="115000"/>
              </a:lnSpc>
              <a:spcBef>
                <a:spcPts val="0"/>
              </a:spcBef>
              <a:spcAft>
                <a:spcPts val="0"/>
              </a:spcAft>
              <a:buClr>
                <a:srgbClr val="666666"/>
              </a:buClr>
              <a:buSzPts val="1000"/>
              <a:buFont typeface="Montserrat"/>
              <a:buChar char="●"/>
            </a:pPr>
            <a:r>
              <a:rPr lang="ru" sz="1000">
                <a:solidFill>
                  <a:srgbClr val="666666"/>
                </a:solidFill>
                <a:latin typeface="Montserrat"/>
                <a:ea typeface="Montserrat"/>
                <a:cs typeface="Montserrat"/>
                <a:sym typeface="Montserrat"/>
              </a:rPr>
              <a:t>Willpower</a:t>
            </a:r>
            <a:endParaRPr sz="1000">
              <a:solidFill>
                <a:srgbClr val="666666"/>
              </a:solidFill>
              <a:latin typeface="Montserrat"/>
              <a:ea typeface="Montserrat"/>
              <a:cs typeface="Montserrat"/>
              <a:sym typeface="Montserrat"/>
            </a:endParaRPr>
          </a:p>
        </p:txBody>
      </p:sp>
      <p:sp>
        <p:nvSpPr>
          <p:cNvPr id="135" name="Google Shape;135;p14"/>
          <p:cNvSpPr txBox="1"/>
          <p:nvPr/>
        </p:nvSpPr>
        <p:spPr>
          <a:xfrm>
            <a:off x="5152925" y="2009375"/>
            <a:ext cx="1350600" cy="515700"/>
          </a:xfrm>
          <a:prstGeom prst="rect">
            <a:avLst/>
          </a:prstGeom>
          <a:noFill/>
          <a:ln>
            <a:noFill/>
          </a:ln>
        </p:spPr>
        <p:txBody>
          <a:bodyPr anchorCtr="0" anchor="t" bIns="91425" lIns="91425" spcFirstLastPara="1" rIns="91425" wrap="square" tIns="91425">
            <a:spAutoFit/>
          </a:bodyPr>
          <a:lstStyle/>
          <a:p>
            <a:pPr indent="-153499" lvl="0" marL="269999" rtl="0" algn="l">
              <a:lnSpc>
                <a:spcPct val="115000"/>
              </a:lnSpc>
              <a:spcBef>
                <a:spcPts val="0"/>
              </a:spcBef>
              <a:spcAft>
                <a:spcPts val="0"/>
              </a:spcAft>
              <a:buClr>
                <a:srgbClr val="666666"/>
              </a:buClr>
              <a:buSzPts val="1000"/>
              <a:buFont typeface="Montserrat"/>
              <a:buChar char="●"/>
            </a:pPr>
            <a:r>
              <a:rPr lang="ru" sz="1000">
                <a:solidFill>
                  <a:srgbClr val="666666"/>
                </a:solidFill>
                <a:latin typeface="Montserrat"/>
                <a:ea typeface="Montserrat"/>
                <a:cs typeface="Montserrat"/>
                <a:sym typeface="Montserrat"/>
              </a:rPr>
              <a:t>Warmth</a:t>
            </a:r>
            <a:endParaRPr sz="1000">
              <a:solidFill>
                <a:srgbClr val="666666"/>
              </a:solidFill>
              <a:latin typeface="Montserrat"/>
              <a:ea typeface="Montserrat"/>
              <a:cs typeface="Montserrat"/>
              <a:sym typeface="Montserrat"/>
            </a:endParaRPr>
          </a:p>
          <a:p>
            <a:pPr indent="-153499" lvl="0" marL="269999" rtl="0" algn="l">
              <a:lnSpc>
                <a:spcPct val="115000"/>
              </a:lnSpc>
              <a:spcBef>
                <a:spcPts val="0"/>
              </a:spcBef>
              <a:spcAft>
                <a:spcPts val="0"/>
              </a:spcAft>
              <a:buClr>
                <a:srgbClr val="666666"/>
              </a:buClr>
              <a:buSzPts val="1000"/>
              <a:buFont typeface="Montserrat"/>
              <a:buChar char="●"/>
            </a:pPr>
            <a:r>
              <a:rPr lang="ru" sz="1000">
                <a:solidFill>
                  <a:srgbClr val="666666"/>
                </a:solidFill>
                <a:latin typeface="Montserrat"/>
                <a:ea typeface="Montserrat"/>
                <a:cs typeface="Montserrat"/>
                <a:sym typeface="Montserrat"/>
              </a:rPr>
              <a:t>Goal Oriented</a:t>
            </a:r>
            <a:endParaRPr sz="1000">
              <a:solidFill>
                <a:srgbClr val="666666"/>
              </a:solidFill>
              <a:latin typeface="Montserrat"/>
              <a:ea typeface="Montserrat"/>
              <a:cs typeface="Montserrat"/>
              <a:sym typeface="Montserrat"/>
            </a:endParaRPr>
          </a:p>
        </p:txBody>
      </p:sp>
      <p:pic>
        <p:nvPicPr>
          <p:cNvPr id="136" name="Google Shape;136;p14"/>
          <p:cNvPicPr preferRelativeResize="0"/>
          <p:nvPr/>
        </p:nvPicPr>
        <p:blipFill rotWithShape="1">
          <a:blip r:embed="rId4">
            <a:alphaModFix/>
          </a:blip>
          <a:srcRect b="0" l="0" r="0" t="0"/>
          <a:stretch/>
        </p:blipFill>
        <p:spPr>
          <a:xfrm>
            <a:off x="516175" y="2994300"/>
            <a:ext cx="226800" cy="226800"/>
          </a:xfrm>
          <a:prstGeom prst="rect">
            <a:avLst/>
          </a:prstGeom>
          <a:noFill/>
          <a:ln>
            <a:noFill/>
          </a:ln>
        </p:spPr>
      </p:pic>
      <p:sp>
        <p:nvSpPr>
          <p:cNvPr id="137" name="Google Shape;137;p14"/>
          <p:cNvSpPr txBox="1"/>
          <p:nvPr/>
        </p:nvSpPr>
        <p:spPr>
          <a:xfrm>
            <a:off x="709638" y="2879550"/>
            <a:ext cx="25242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ru" sz="2000">
                <a:solidFill>
                  <a:srgbClr val="24285C"/>
                </a:solidFill>
                <a:latin typeface="Open Sans SemiBold"/>
                <a:ea typeface="Open Sans SemiBold"/>
                <a:cs typeface="Open Sans SemiBold"/>
                <a:sym typeface="Open Sans SemiBold"/>
              </a:rPr>
              <a:t>Hobbies</a:t>
            </a:r>
            <a:endParaRPr sz="2000">
              <a:solidFill>
                <a:srgbClr val="24285C"/>
              </a:solidFill>
              <a:latin typeface="Open Sans SemiBold"/>
              <a:ea typeface="Open Sans SemiBold"/>
              <a:cs typeface="Open Sans SemiBold"/>
              <a:sym typeface="Open Sans SemiBold"/>
            </a:endParaRPr>
          </a:p>
        </p:txBody>
      </p:sp>
      <p:cxnSp>
        <p:nvCxnSpPr>
          <p:cNvPr id="138" name="Google Shape;138;p14"/>
          <p:cNvCxnSpPr/>
          <p:nvPr/>
        </p:nvCxnSpPr>
        <p:spPr>
          <a:xfrm>
            <a:off x="1947875" y="3212775"/>
            <a:ext cx="1833600" cy="0"/>
          </a:xfrm>
          <a:prstGeom prst="straightConnector1">
            <a:avLst/>
          </a:prstGeom>
          <a:noFill/>
          <a:ln cap="flat" cmpd="sng" w="19050">
            <a:solidFill>
              <a:srgbClr val="24285C"/>
            </a:solidFill>
            <a:prstDash val="solid"/>
            <a:round/>
            <a:headEnd len="med" w="med" type="none"/>
            <a:tailEnd len="med" w="med" type="none"/>
          </a:ln>
        </p:spPr>
      </p:cxnSp>
      <p:pic>
        <p:nvPicPr>
          <p:cNvPr id="139" name="Google Shape;139;p14"/>
          <p:cNvPicPr preferRelativeResize="0"/>
          <p:nvPr/>
        </p:nvPicPr>
        <p:blipFill rotWithShape="1">
          <a:blip r:embed="rId5">
            <a:alphaModFix/>
          </a:blip>
          <a:srcRect b="0" l="0" r="0" t="0"/>
          <a:stretch/>
        </p:blipFill>
        <p:spPr>
          <a:xfrm>
            <a:off x="3960000" y="2994300"/>
            <a:ext cx="226800" cy="226800"/>
          </a:xfrm>
          <a:prstGeom prst="rect">
            <a:avLst/>
          </a:prstGeom>
          <a:noFill/>
          <a:ln>
            <a:noFill/>
          </a:ln>
        </p:spPr>
      </p:pic>
      <p:sp>
        <p:nvSpPr>
          <p:cNvPr id="140" name="Google Shape;140;p14"/>
          <p:cNvSpPr txBox="1"/>
          <p:nvPr/>
        </p:nvSpPr>
        <p:spPr>
          <a:xfrm>
            <a:off x="4229669" y="2879550"/>
            <a:ext cx="12519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ru" sz="2000">
                <a:solidFill>
                  <a:srgbClr val="24285C"/>
                </a:solidFill>
                <a:latin typeface="Open Sans SemiBold"/>
                <a:ea typeface="Open Sans SemiBold"/>
                <a:cs typeface="Open Sans SemiBold"/>
                <a:sym typeface="Open Sans SemiBold"/>
              </a:rPr>
              <a:t>Awards</a:t>
            </a:r>
            <a:endParaRPr sz="2000">
              <a:solidFill>
                <a:srgbClr val="24285C"/>
              </a:solidFill>
              <a:latin typeface="Open Sans SemiBold"/>
              <a:ea typeface="Open Sans SemiBold"/>
              <a:cs typeface="Open Sans SemiBold"/>
              <a:sym typeface="Open Sans SemiBold"/>
            </a:endParaRPr>
          </a:p>
        </p:txBody>
      </p:sp>
      <p:cxnSp>
        <p:nvCxnSpPr>
          <p:cNvPr id="141" name="Google Shape;141;p14"/>
          <p:cNvCxnSpPr/>
          <p:nvPr/>
        </p:nvCxnSpPr>
        <p:spPr>
          <a:xfrm>
            <a:off x="5391700" y="3212775"/>
            <a:ext cx="1637700" cy="0"/>
          </a:xfrm>
          <a:prstGeom prst="straightConnector1">
            <a:avLst/>
          </a:prstGeom>
          <a:noFill/>
          <a:ln cap="flat" cmpd="sng" w="19050">
            <a:solidFill>
              <a:srgbClr val="24285C"/>
            </a:solidFill>
            <a:prstDash val="solid"/>
            <a:round/>
            <a:headEnd len="med" w="med" type="none"/>
            <a:tailEnd len="med" w="med" type="none"/>
          </a:ln>
        </p:spPr>
      </p:cxnSp>
      <p:sp>
        <p:nvSpPr>
          <p:cNvPr id="142" name="Google Shape;142;p14"/>
          <p:cNvSpPr txBox="1"/>
          <p:nvPr/>
        </p:nvSpPr>
        <p:spPr>
          <a:xfrm>
            <a:off x="440000" y="3524538"/>
            <a:ext cx="2303100" cy="1077300"/>
          </a:xfrm>
          <a:prstGeom prst="rect">
            <a:avLst/>
          </a:prstGeom>
          <a:noFill/>
          <a:ln>
            <a:noFill/>
          </a:ln>
        </p:spPr>
        <p:txBody>
          <a:bodyPr anchorCtr="0" anchor="t" bIns="91425" lIns="91425" spcFirstLastPara="1" rIns="91425" wrap="square" tIns="91425">
            <a:spAutoFit/>
          </a:bodyPr>
          <a:lstStyle/>
          <a:p>
            <a:pPr indent="-153499" lvl="0" marL="269999" rtl="0" algn="l">
              <a:lnSpc>
                <a:spcPct val="120000"/>
              </a:lnSpc>
              <a:spcBef>
                <a:spcPts val="0"/>
              </a:spcBef>
              <a:spcAft>
                <a:spcPts val="0"/>
              </a:spcAft>
              <a:buClr>
                <a:srgbClr val="666666"/>
              </a:buClr>
              <a:buSzPts val="1000"/>
              <a:buFont typeface="Montserrat"/>
              <a:buChar char="●"/>
            </a:pPr>
            <a:r>
              <a:rPr lang="ru" sz="1000">
                <a:solidFill>
                  <a:srgbClr val="666666"/>
                </a:solidFill>
                <a:latin typeface="Montserrat"/>
                <a:ea typeface="Montserrat"/>
                <a:cs typeface="Montserrat"/>
                <a:sym typeface="Montserrat"/>
              </a:rPr>
              <a:t>Exploring distant lands</a:t>
            </a:r>
            <a:endParaRPr sz="1000">
              <a:solidFill>
                <a:srgbClr val="666666"/>
              </a:solidFill>
              <a:latin typeface="Montserrat"/>
              <a:ea typeface="Montserrat"/>
              <a:cs typeface="Montserrat"/>
              <a:sym typeface="Montserrat"/>
            </a:endParaRPr>
          </a:p>
          <a:p>
            <a:pPr indent="-153499" lvl="0" marL="269999" rtl="0" algn="l">
              <a:lnSpc>
                <a:spcPct val="120000"/>
              </a:lnSpc>
              <a:spcBef>
                <a:spcPts val="0"/>
              </a:spcBef>
              <a:spcAft>
                <a:spcPts val="0"/>
              </a:spcAft>
              <a:buClr>
                <a:srgbClr val="666666"/>
              </a:buClr>
              <a:buSzPts val="1000"/>
              <a:buFont typeface="Montserrat"/>
              <a:buChar char="●"/>
            </a:pPr>
            <a:r>
              <a:rPr lang="ru" sz="1000">
                <a:solidFill>
                  <a:srgbClr val="666666"/>
                </a:solidFill>
                <a:latin typeface="Montserrat"/>
                <a:ea typeface="Montserrat"/>
                <a:cs typeface="Montserrat"/>
                <a:sym typeface="Montserrat"/>
              </a:rPr>
              <a:t>Getting lost in a good book</a:t>
            </a:r>
            <a:endParaRPr sz="1000">
              <a:solidFill>
                <a:srgbClr val="666666"/>
              </a:solidFill>
              <a:latin typeface="Montserrat"/>
              <a:ea typeface="Montserrat"/>
              <a:cs typeface="Montserrat"/>
              <a:sym typeface="Montserrat"/>
            </a:endParaRPr>
          </a:p>
          <a:p>
            <a:pPr indent="-153499" lvl="0" marL="269999" rtl="0" algn="l">
              <a:lnSpc>
                <a:spcPct val="120000"/>
              </a:lnSpc>
              <a:spcBef>
                <a:spcPts val="0"/>
              </a:spcBef>
              <a:spcAft>
                <a:spcPts val="0"/>
              </a:spcAft>
              <a:buClr>
                <a:srgbClr val="666666"/>
              </a:buClr>
              <a:buSzPts val="1000"/>
              <a:buFont typeface="Montserrat"/>
              <a:buChar char="●"/>
            </a:pPr>
            <a:r>
              <a:rPr lang="ru" sz="1000">
                <a:solidFill>
                  <a:srgbClr val="666666"/>
                </a:solidFill>
                <a:latin typeface="Montserrat"/>
                <a:ea typeface="Montserrat"/>
                <a:cs typeface="Montserrat"/>
                <a:sym typeface="Montserrat"/>
              </a:rPr>
              <a:t>Capturing moments</a:t>
            </a:r>
            <a:endParaRPr sz="1000">
              <a:solidFill>
                <a:srgbClr val="666666"/>
              </a:solidFill>
              <a:latin typeface="Montserrat"/>
              <a:ea typeface="Montserrat"/>
              <a:cs typeface="Montserrat"/>
              <a:sym typeface="Montserrat"/>
            </a:endParaRPr>
          </a:p>
          <a:p>
            <a:pPr indent="-153499" lvl="0" marL="269999" rtl="0" algn="l">
              <a:lnSpc>
                <a:spcPct val="120000"/>
              </a:lnSpc>
              <a:spcBef>
                <a:spcPts val="0"/>
              </a:spcBef>
              <a:spcAft>
                <a:spcPts val="0"/>
              </a:spcAft>
              <a:buClr>
                <a:srgbClr val="666666"/>
              </a:buClr>
              <a:buSzPts val="1000"/>
              <a:buFont typeface="Montserrat"/>
              <a:buChar char="●"/>
            </a:pPr>
            <a:r>
              <a:rPr lang="ru" sz="1000">
                <a:solidFill>
                  <a:srgbClr val="666666"/>
                </a:solidFill>
                <a:latin typeface="Montserrat"/>
                <a:ea typeface="Montserrat"/>
                <a:cs typeface="Montserrat"/>
                <a:sym typeface="Montserrat"/>
              </a:rPr>
              <a:t>Feeling the music</a:t>
            </a:r>
            <a:endParaRPr sz="1000">
              <a:solidFill>
                <a:srgbClr val="666666"/>
              </a:solidFill>
              <a:latin typeface="Montserrat"/>
              <a:ea typeface="Montserrat"/>
              <a:cs typeface="Montserrat"/>
              <a:sym typeface="Montserrat"/>
            </a:endParaRPr>
          </a:p>
          <a:p>
            <a:pPr indent="-153499" lvl="0" marL="269999" rtl="0" algn="l">
              <a:lnSpc>
                <a:spcPct val="120000"/>
              </a:lnSpc>
              <a:spcBef>
                <a:spcPts val="0"/>
              </a:spcBef>
              <a:spcAft>
                <a:spcPts val="0"/>
              </a:spcAft>
              <a:buClr>
                <a:srgbClr val="666666"/>
              </a:buClr>
              <a:buSzPts val="1000"/>
              <a:buFont typeface="Montserrat"/>
              <a:buChar char="●"/>
            </a:pPr>
            <a:r>
              <a:rPr lang="ru" sz="1000">
                <a:solidFill>
                  <a:srgbClr val="666666"/>
                </a:solidFill>
                <a:latin typeface="Montserrat"/>
                <a:ea typeface="Montserrat"/>
                <a:cs typeface="Montserrat"/>
                <a:sym typeface="Montserrat"/>
              </a:rPr>
              <a:t>Every kind of sport</a:t>
            </a:r>
            <a:endParaRPr sz="1000">
              <a:solidFill>
                <a:srgbClr val="666666"/>
              </a:solidFill>
              <a:latin typeface="Montserrat"/>
              <a:ea typeface="Montserrat"/>
              <a:cs typeface="Montserrat"/>
              <a:sym typeface="Montserrat"/>
            </a:endParaRPr>
          </a:p>
        </p:txBody>
      </p:sp>
      <p:sp>
        <p:nvSpPr>
          <p:cNvPr id="143" name="Google Shape;143;p14"/>
          <p:cNvSpPr txBox="1"/>
          <p:nvPr/>
        </p:nvSpPr>
        <p:spPr>
          <a:xfrm>
            <a:off x="3849952" y="3524550"/>
            <a:ext cx="23271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ru" sz="1200">
                <a:latin typeface="Open Sans SemiBold"/>
                <a:ea typeface="Open Sans SemiBold"/>
                <a:cs typeface="Open Sans SemiBold"/>
                <a:sym typeface="Open Sans SemiBold"/>
              </a:rPr>
              <a:t>ARC Award, City Bank</a:t>
            </a:r>
            <a:endParaRPr sz="1200">
              <a:latin typeface="Open Sans SemiBold"/>
              <a:ea typeface="Open Sans SemiBold"/>
              <a:cs typeface="Open Sans SemiBold"/>
              <a:sym typeface="Open Sans SemiBold"/>
            </a:endParaRPr>
          </a:p>
        </p:txBody>
      </p:sp>
      <p:sp>
        <p:nvSpPr>
          <p:cNvPr id="144" name="Google Shape;144;p14"/>
          <p:cNvSpPr txBox="1"/>
          <p:nvPr/>
        </p:nvSpPr>
        <p:spPr>
          <a:xfrm>
            <a:off x="3849950" y="3762325"/>
            <a:ext cx="2546100" cy="354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ru" sz="1100">
                <a:solidFill>
                  <a:srgbClr val="434343"/>
                </a:solidFill>
                <a:latin typeface="Montserrat Medium"/>
                <a:ea typeface="Montserrat Medium"/>
                <a:cs typeface="Montserrat Medium"/>
                <a:sym typeface="Montserrat Medium"/>
              </a:rPr>
              <a:t>CustumiZú, São Paulo, Brasil</a:t>
            </a:r>
            <a:endParaRPr sz="1100">
              <a:solidFill>
                <a:srgbClr val="434343"/>
              </a:solidFill>
              <a:latin typeface="Montserrat Medium"/>
              <a:ea typeface="Montserrat Medium"/>
              <a:cs typeface="Montserrat Medium"/>
              <a:sym typeface="Montserrat Medium"/>
            </a:endParaRPr>
          </a:p>
        </p:txBody>
      </p:sp>
      <p:sp>
        <p:nvSpPr>
          <p:cNvPr id="145" name="Google Shape;145;p14"/>
          <p:cNvSpPr txBox="1"/>
          <p:nvPr/>
        </p:nvSpPr>
        <p:spPr>
          <a:xfrm>
            <a:off x="3849950" y="4070350"/>
            <a:ext cx="3179700" cy="1223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ru" sz="1000">
                <a:solidFill>
                  <a:srgbClr val="666666"/>
                </a:solidFill>
                <a:latin typeface="Montserrat"/>
                <a:ea typeface="Montserrat"/>
                <a:cs typeface="Montserrat"/>
                <a:sym typeface="Montserrat"/>
              </a:rPr>
              <a:t>Recognized as best performer for successful completion of process improvements on stopping the duplicates swift messages from agent bank and internal source system which was feeding in recon system and reduction of unknown accounts in recon system.</a:t>
            </a:r>
            <a:endParaRPr sz="1000">
              <a:solidFill>
                <a:srgbClr val="666666"/>
              </a:solidFill>
              <a:latin typeface="Montserrat"/>
              <a:ea typeface="Montserrat"/>
              <a:cs typeface="Montserrat"/>
              <a:sym typeface="Montserrat"/>
            </a:endParaRPr>
          </a:p>
        </p:txBody>
      </p:sp>
      <p:sp>
        <p:nvSpPr>
          <p:cNvPr id="146" name="Google Shape;146;p14"/>
          <p:cNvSpPr/>
          <p:nvPr/>
        </p:nvSpPr>
        <p:spPr>
          <a:xfrm>
            <a:off x="0" y="5976250"/>
            <a:ext cx="3780000" cy="2241600"/>
          </a:xfrm>
          <a:prstGeom prst="rect">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3F3F3"/>
              </a:solidFill>
            </a:endParaRPr>
          </a:p>
        </p:txBody>
      </p:sp>
      <p:sp>
        <p:nvSpPr>
          <p:cNvPr id="147" name="Google Shape;147;p14"/>
          <p:cNvSpPr/>
          <p:nvPr/>
        </p:nvSpPr>
        <p:spPr>
          <a:xfrm>
            <a:off x="3780000" y="5976250"/>
            <a:ext cx="3780000" cy="2241600"/>
          </a:xfrm>
          <a:prstGeom prst="rect">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D9D9D9"/>
              </a:solidFill>
            </a:endParaRPr>
          </a:p>
        </p:txBody>
      </p:sp>
      <p:pic>
        <p:nvPicPr>
          <p:cNvPr id="148" name="Google Shape;148;p14"/>
          <p:cNvPicPr preferRelativeResize="0"/>
          <p:nvPr/>
        </p:nvPicPr>
        <p:blipFill rotWithShape="1">
          <a:blip r:embed="rId6">
            <a:alphaModFix/>
          </a:blip>
          <a:srcRect b="0" l="0" r="0" t="0"/>
          <a:stretch/>
        </p:blipFill>
        <p:spPr>
          <a:xfrm>
            <a:off x="516175" y="5522200"/>
            <a:ext cx="226800" cy="226800"/>
          </a:xfrm>
          <a:prstGeom prst="rect">
            <a:avLst/>
          </a:prstGeom>
          <a:noFill/>
          <a:ln>
            <a:noFill/>
          </a:ln>
        </p:spPr>
      </p:pic>
      <p:sp>
        <p:nvSpPr>
          <p:cNvPr id="149" name="Google Shape;149;p14"/>
          <p:cNvSpPr txBox="1"/>
          <p:nvPr/>
        </p:nvSpPr>
        <p:spPr>
          <a:xfrm>
            <a:off x="709638" y="5407450"/>
            <a:ext cx="25242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ru" sz="2000">
                <a:solidFill>
                  <a:srgbClr val="24285C"/>
                </a:solidFill>
                <a:latin typeface="Open Sans SemiBold"/>
                <a:ea typeface="Open Sans SemiBold"/>
                <a:cs typeface="Open Sans SemiBold"/>
                <a:sym typeface="Open Sans SemiBold"/>
              </a:rPr>
              <a:t>Reference</a:t>
            </a:r>
            <a:endParaRPr sz="2000">
              <a:solidFill>
                <a:srgbClr val="24285C"/>
              </a:solidFill>
              <a:latin typeface="Open Sans SemiBold"/>
              <a:ea typeface="Open Sans SemiBold"/>
              <a:cs typeface="Open Sans SemiBold"/>
              <a:sym typeface="Open Sans SemiBold"/>
            </a:endParaRPr>
          </a:p>
        </p:txBody>
      </p:sp>
      <p:cxnSp>
        <p:nvCxnSpPr>
          <p:cNvPr id="150" name="Google Shape;150;p14"/>
          <p:cNvCxnSpPr/>
          <p:nvPr/>
        </p:nvCxnSpPr>
        <p:spPr>
          <a:xfrm>
            <a:off x="2219325" y="5735913"/>
            <a:ext cx="4791000" cy="0"/>
          </a:xfrm>
          <a:prstGeom prst="straightConnector1">
            <a:avLst/>
          </a:prstGeom>
          <a:noFill/>
          <a:ln cap="flat" cmpd="sng" w="19050">
            <a:solidFill>
              <a:srgbClr val="24285C"/>
            </a:solidFill>
            <a:prstDash val="solid"/>
            <a:round/>
            <a:headEnd len="med" w="med" type="none"/>
            <a:tailEnd len="med" w="med" type="none"/>
          </a:ln>
        </p:spPr>
      </p:cxnSp>
      <p:sp>
        <p:nvSpPr>
          <p:cNvPr id="151" name="Google Shape;151;p14"/>
          <p:cNvSpPr txBox="1"/>
          <p:nvPr/>
        </p:nvSpPr>
        <p:spPr>
          <a:xfrm>
            <a:off x="3849952" y="5995300"/>
            <a:ext cx="23271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ru" sz="1200">
                <a:solidFill>
                  <a:schemeClr val="dk1"/>
                </a:solidFill>
                <a:latin typeface="Open Sans SemiBold"/>
                <a:ea typeface="Open Sans SemiBold"/>
                <a:cs typeface="Open Sans SemiBold"/>
                <a:sym typeface="Open Sans SemiBold"/>
              </a:rPr>
              <a:t>Layne Medhurst</a:t>
            </a:r>
            <a:endParaRPr sz="1200">
              <a:latin typeface="Open Sans SemiBold"/>
              <a:ea typeface="Open Sans SemiBold"/>
              <a:cs typeface="Open Sans SemiBold"/>
              <a:sym typeface="Open Sans SemiBold"/>
            </a:endParaRPr>
          </a:p>
        </p:txBody>
      </p:sp>
      <p:sp>
        <p:nvSpPr>
          <p:cNvPr id="152" name="Google Shape;152;p14"/>
          <p:cNvSpPr txBox="1"/>
          <p:nvPr/>
        </p:nvSpPr>
        <p:spPr>
          <a:xfrm>
            <a:off x="3849950" y="6233075"/>
            <a:ext cx="2546100" cy="354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ru" sz="1100">
                <a:solidFill>
                  <a:srgbClr val="434343"/>
                </a:solidFill>
                <a:latin typeface="Montserrat Medium"/>
                <a:ea typeface="Montserrat Medium"/>
                <a:cs typeface="Montserrat Medium"/>
                <a:sym typeface="Montserrat Medium"/>
              </a:rPr>
              <a:t>Account Manager</a:t>
            </a:r>
            <a:endParaRPr sz="1100">
              <a:solidFill>
                <a:srgbClr val="434343"/>
              </a:solidFill>
              <a:latin typeface="Montserrat Medium"/>
              <a:ea typeface="Montserrat Medium"/>
              <a:cs typeface="Montserrat Medium"/>
              <a:sym typeface="Montserrat Medium"/>
            </a:endParaRPr>
          </a:p>
        </p:txBody>
      </p:sp>
      <p:sp>
        <p:nvSpPr>
          <p:cNvPr id="153" name="Google Shape;153;p14"/>
          <p:cNvSpPr txBox="1"/>
          <p:nvPr/>
        </p:nvSpPr>
        <p:spPr>
          <a:xfrm>
            <a:off x="3849950" y="6498575"/>
            <a:ext cx="1755600" cy="515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ru" sz="1000">
                <a:solidFill>
                  <a:srgbClr val="666666"/>
                </a:solidFill>
                <a:latin typeface="Montserrat"/>
                <a:ea typeface="Montserrat"/>
                <a:cs typeface="Montserrat"/>
                <a:sym typeface="Montserrat"/>
              </a:rPr>
              <a:t>323-120-4264</a:t>
            </a:r>
            <a:endParaRPr sz="1000">
              <a:solidFill>
                <a:srgbClr val="666666"/>
              </a:solidFill>
              <a:latin typeface="Montserrat"/>
              <a:ea typeface="Montserrat"/>
              <a:cs typeface="Montserrat"/>
              <a:sym typeface="Montserrat"/>
            </a:endParaRPr>
          </a:p>
          <a:p>
            <a:pPr indent="0" lvl="0" marL="0" rtl="0" algn="l">
              <a:lnSpc>
                <a:spcPct val="115000"/>
              </a:lnSpc>
              <a:spcBef>
                <a:spcPts val="0"/>
              </a:spcBef>
              <a:spcAft>
                <a:spcPts val="0"/>
              </a:spcAft>
              <a:buNone/>
            </a:pPr>
            <a:r>
              <a:rPr lang="ru" sz="1000">
                <a:solidFill>
                  <a:srgbClr val="666666"/>
                </a:solidFill>
                <a:latin typeface="Montserrat"/>
                <a:ea typeface="Montserrat"/>
                <a:cs typeface="Montserrat"/>
                <a:sym typeface="Montserrat"/>
              </a:rPr>
              <a:t>blick.nolan@metz.info</a:t>
            </a:r>
            <a:endParaRPr sz="1000">
              <a:solidFill>
                <a:srgbClr val="666666"/>
              </a:solidFill>
              <a:latin typeface="Montserrat"/>
              <a:ea typeface="Montserrat"/>
              <a:cs typeface="Montserrat"/>
              <a:sym typeface="Montserrat"/>
            </a:endParaRPr>
          </a:p>
        </p:txBody>
      </p:sp>
      <p:sp>
        <p:nvSpPr>
          <p:cNvPr id="154" name="Google Shape;154;p14"/>
          <p:cNvSpPr txBox="1"/>
          <p:nvPr/>
        </p:nvSpPr>
        <p:spPr>
          <a:xfrm>
            <a:off x="439989" y="5995300"/>
            <a:ext cx="23271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ru" sz="1200">
                <a:solidFill>
                  <a:schemeClr val="dk1"/>
                </a:solidFill>
                <a:latin typeface="Open Sans SemiBold"/>
                <a:ea typeface="Open Sans SemiBold"/>
                <a:cs typeface="Open Sans SemiBold"/>
                <a:sym typeface="Open Sans SemiBold"/>
              </a:rPr>
              <a:t>Mrs. Abbie Hoppe</a:t>
            </a:r>
            <a:endParaRPr sz="1200">
              <a:latin typeface="Open Sans SemiBold"/>
              <a:ea typeface="Open Sans SemiBold"/>
              <a:cs typeface="Open Sans SemiBold"/>
              <a:sym typeface="Open Sans SemiBold"/>
            </a:endParaRPr>
          </a:p>
        </p:txBody>
      </p:sp>
      <p:sp>
        <p:nvSpPr>
          <p:cNvPr id="155" name="Google Shape;155;p14"/>
          <p:cNvSpPr txBox="1"/>
          <p:nvPr/>
        </p:nvSpPr>
        <p:spPr>
          <a:xfrm>
            <a:off x="439987" y="6233075"/>
            <a:ext cx="2546100" cy="354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ru" sz="1100">
                <a:solidFill>
                  <a:srgbClr val="434343"/>
                </a:solidFill>
                <a:latin typeface="Montserrat Medium"/>
                <a:ea typeface="Montserrat Medium"/>
                <a:cs typeface="Montserrat Medium"/>
                <a:sym typeface="Montserrat Medium"/>
              </a:rPr>
              <a:t>Account Executive</a:t>
            </a:r>
            <a:endParaRPr sz="1100">
              <a:solidFill>
                <a:srgbClr val="434343"/>
              </a:solidFill>
              <a:latin typeface="Montserrat Medium"/>
              <a:ea typeface="Montserrat Medium"/>
              <a:cs typeface="Montserrat Medium"/>
              <a:sym typeface="Montserrat Medium"/>
            </a:endParaRPr>
          </a:p>
        </p:txBody>
      </p:sp>
      <p:sp>
        <p:nvSpPr>
          <p:cNvPr id="156" name="Google Shape;156;p14"/>
          <p:cNvSpPr txBox="1"/>
          <p:nvPr/>
        </p:nvSpPr>
        <p:spPr>
          <a:xfrm>
            <a:off x="440002" y="6498575"/>
            <a:ext cx="2017500" cy="515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ru" sz="1000">
                <a:solidFill>
                  <a:srgbClr val="666666"/>
                </a:solidFill>
                <a:latin typeface="Montserrat"/>
                <a:ea typeface="Montserrat"/>
                <a:cs typeface="Montserrat"/>
                <a:sym typeface="Montserrat"/>
              </a:rPr>
              <a:t>391-480-4487</a:t>
            </a:r>
            <a:endParaRPr sz="1000">
              <a:solidFill>
                <a:srgbClr val="666666"/>
              </a:solidFill>
              <a:latin typeface="Montserrat"/>
              <a:ea typeface="Montserrat"/>
              <a:cs typeface="Montserrat"/>
              <a:sym typeface="Montserrat"/>
            </a:endParaRPr>
          </a:p>
          <a:p>
            <a:pPr indent="0" lvl="0" marL="0" rtl="0" algn="l">
              <a:lnSpc>
                <a:spcPct val="115000"/>
              </a:lnSpc>
              <a:spcBef>
                <a:spcPts val="0"/>
              </a:spcBef>
              <a:spcAft>
                <a:spcPts val="0"/>
              </a:spcAft>
              <a:buNone/>
            </a:pPr>
            <a:r>
              <a:rPr lang="ru" sz="1000">
                <a:solidFill>
                  <a:srgbClr val="666666"/>
                </a:solidFill>
                <a:latin typeface="Montserrat"/>
                <a:ea typeface="Montserrat"/>
                <a:cs typeface="Montserrat"/>
                <a:sym typeface="Montserrat"/>
              </a:rPr>
              <a:t>jaron.yundt@krajcik.com</a:t>
            </a:r>
            <a:endParaRPr sz="1000">
              <a:solidFill>
                <a:srgbClr val="666666"/>
              </a:solidFill>
              <a:latin typeface="Montserrat"/>
              <a:ea typeface="Montserrat"/>
              <a:cs typeface="Montserrat"/>
              <a:sym typeface="Montserrat"/>
            </a:endParaRPr>
          </a:p>
        </p:txBody>
      </p:sp>
      <p:sp>
        <p:nvSpPr>
          <p:cNvPr id="157" name="Google Shape;157;p14"/>
          <p:cNvSpPr txBox="1"/>
          <p:nvPr/>
        </p:nvSpPr>
        <p:spPr>
          <a:xfrm>
            <a:off x="3849952" y="7143050"/>
            <a:ext cx="23271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ru" sz="1200">
                <a:solidFill>
                  <a:schemeClr val="dk1"/>
                </a:solidFill>
                <a:latin typeface="Open Sans SemiBold"/>
                <a:ea typeface="Open Sans SemiBold"/>
                <a:cs typeface="Open Sans SemiBold"/>
                <a:sym typeface="Open Sans SemiBold"/>
              </a:rPr>
              <a:t>Ines Leffler</a:t>
            </a:r>
            <a:endParaRPr sz="1200">
              <a:latin typeface="Open Sans SemiBold"/>
              <a:ea typeface="Open Sans SemiBold"/>
              <a:cs typeface="Open Sans SemiBold"/>
              <a:sym typeface="Open Sans SemiBold"/>
            </a:endParaRPr>
          </a:p>
        </p:txBody>
      </p:sp>
      <p:sp>
        <p:nvSpPr>
          <p:cNvPr id="158" name="Google Shape;158;p14"/>
          <p:cNvSpPr txBox="1"/>
          <p:nvPr/>
        </p:nvSpPr>
        <p:spPr>
          <a:xfrm>
            <a:off x="3849950" y="7380825"/>
            <a:ext cx="2546100" cy="354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ru" sz="1100">
                <a:solidFill>
                  <a:srgbClr val="434343"/>
                </a:solidFill>
                <a:latin typeface="Montserrat Medium"/>
                <a:ea typeface="Montserrat Medium"/>
                <a:cs typeface="Montserrat Medium"/>
                <a:sym typeface="Montserrat Medium"/>
              </a:rPr>
              <a:t>Account Executive</a:t>
            </a:r>
            <a:endParaRPr sz="1100">
              <a:solidFill>
                <a:srgbClr val="434343"/>
              </a:solidFill>
              <a:latin typeface="Montserrat Medium"/>
              <a:ea typeface="Montserrat Medium"/>
              <a:cs typeface="Montserrat Medium"/>
              <a:sym typeface="Montserrat Medium"/>
            </a:endParaRPr>
          </a:p>
        </p:txBody>
      </p:sp>
      <p:sp>
        <p:nvSpPr>
          <p:cNvPr id="159" name="Google Shape;159;p14"/>
          <p:cNvSpPr txBox="1"/>
          <p:nvPr/>
        </p:nvSpPr>
        <p:spPr>
          <a:xfrm>
            <a:off x="3849950" y="7646325"/>
            <a:ext cx="1755600" cy="515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ru" sz="1000">
                <a:solidFill>
                  <a:srgbClr val="666666"/>
                </a:solidFill>
                <a:latin typeface="Montserrat"/>
                <a:ea typeface="Montserrat"/>
                <a:cs typeface="Montserrat"/>
                <a:sym typeface="Montserrat"/>
              </a:rPr>
              <a:t>323-120-4264</a:t>
            </a:r>
            <a:endParaRPr sz="1000">
              <a:solidFill>
                <a:srgbClr val="666666"/>
              </a:solidFill>
              <a:latin typeface="Montserrat"/>
              <a:ea typeface="Montserrat"/>
              <a:cs typeface="Montserrat"/>
              <a:sym typeface="Montserrat"/>
            </a:endParaRPr>
          </a:p>
          <a:p>
            <a:pPr indent="0" lvl="0" marL="0" rtl="0" algn="l">
              <a:lnSpc>
                <a:spcPct val="115000"/>
              </a:lnSpc>
              <a:spcBef>
                <a:spcPts val="0"/>
              </a:spcBef>
              <a:spcAft>
                <a:spcPts val="0"/>
              </a:spcAft>
              <a:buNone/>
            </a:pPr>
            <a:r>
              <a:rPr lang="ru" sz="1000">
                <a:solidFill>
                  <a:srgbClr val="666666"/>
                </a:solidFill>
                <a:latin typeface="Montserrat"/>
                <a:ea typeface="Montserrat"/>
                <a:cs typeface="Montserrat"/>
                <a:sym typeface="Montserrat"/>
              </a:rPr>
              <a:t>blick.nolan@metz.info</a:t>
            </a:r>
            <a:endParaRPr sz="1000">
              <a:solidFill>
                <a:srgbClr val="666666"/>
              </a:solidFill>
              <a:latin typeface="Montserrat"/>
              <a:ea typeface="Montserrat"/>
              <a:cs typeface="Montserrat"/>
              <a:sym typeface="Montserrat"/>
            </a:endParaRPr>
          </a:p>
        </p:txBody>
      </p:sp>
      <p:sp>
        <p:nvSpPr>
          <p:cNvPr id="160" name="Google Shape;160;p14"/>
          <p:cNvSpPr txBox="1"/>
          <p:nvPr/>
        </p:nvSpPr>
        <p:spPr>
          <a:xfrm>
            <a:off x="439989" y="7143050"/>
            <a:ext cx="23271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ru" sz="1200">
                <a:solidFill>
                  <a:schemeClr val="dk1"/>
                </a:solidFill>
                <a:latin typeface="Open Sans SemiBold"/>
                <a:ea typeface="Open Sans SemiBold"/>
                <a:cs typeface="Open Sans SemiBold"/>
                <a:sym typeface="Open Sans SemiBold"/>
              </a:rPr>
              <a:t>Bell O'Hara</a:t>
            </a:r>
            <a:endParaRPr sz="1200">
              <a:latin typeface="Open Sans SemiBold"/>
              <a:ea typeface="Open Sans SemiBold"/>
              <a:cs typeface="Open Sans SemiBold"/>
              <a:sym typeface="Open Sans SemiBold"/>
            </a:endParaRPr>
          </a:p>
        </p:txBody>
      </p:sp>
      <p:sp>
        <p:nvSpPr>
          <p:cNvPr id="161" name="Google Shape;161;p14"/>
          <p:cNvSpPr txBox="1"/>
          <p:nvPr/>
        </p:nvSpPr>
        <p:spPr>
          <a:xfrm>
            <a:off x="439987" y="7380825"/>
            <a:ext cx="25461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ru" sz="1100">
                <a:solidFill>
                  <a:srgbClr val="434343"/>
                </a:solidFill>
                <a:latin typeface="Montserrat Medium"/>
                <a:ea typeface="Montserrat Medium"/>
                <a:cs typeface="Montserrat Medium"/>
                <a:sym typeface="Montserrat Medium"/>
              </a:rPr>
              <a:t>Licensing Administrator</a:t>
            </a:r>
            <a:endParaRPr sz="1100">
              <a:solidFill>
                <a:srgbClr val="434343"/>
              </a:solidFill>
              <a:latin typeface="Montserrat Medium"/>
              <a:ea typeface="Montserrat Medium"/>
              <a:cs typeface="Montserrat Medium"/>
              <a:sym typeface="Montserrat Medium"/>
            </a:endParaRPr>
          </a:p>
        </p:txBody>
      </p:sp>
      <p:sp>
        <p:nvSpPr>
          <p:cNvPr id="162" name="Google Shape;162;p14"/>
          <p:cNvSpPr txBox="1"/>
          <p:nvPr/>
        </p:nvSpPr>
        <p:spPr>
          <a:xfrm>
            <a:off x="440002" y="7646325"/>
            <a:ext cx="2017500" cy="515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ru" sz="1000">
                <a:solidFill>
                  <a:srgbClr val="666666"/>
                </a:solidFill>
                <a:latin typeface="Montserrat"/>
                <a:ea typeface="Montserrat"/>
                <a:cs typeface="Montserrat"/>
                <a:sym typeface="Montserrat"/>
              </a:rPr>
              <a:t>391-480-4487</a:t>
            </a:r>
            <a:endParaRPr sz="1000">
              <a:solidFill>
                <a:srgbClr val="666666"/>
              </a:solidFill>
              <a:latin typeface="Montserrat"/>
              <a:ea typeface="Montserrat"/>
              <a:cs typeface="Montserrat"/>
              <a:sym typeface="Montserrat"/>
            </a:endParaRPr>
          </a:p>
          <a:p>
            <a:pPr indent="0" lvl="0" marL="0" rtl="0" algn="l">
              <a:lnSpc>
                <a:spcPct val="115000"/>
              </a:lnSpc>
              <a:spcBef>
                <a:spcPts val="0"/>
              </a:spcBef>
              <a:spcAft>
                <a:spcPts val="0"/>
              </a:spcAft>
              <a:buNone/>
            </a:pPr>
            <a:r>
              <a:rPr lang="ru" sz="1000">
                <a:solidFill>
                  <a:srgbClr val="666666"/>
                </a:solidFill>
                <a:latin typeface="Montserrat"/>
                <a:ea typeface="Montserrat"/>
                <a:cs typeface="Montserrat"/>
                <a:sym typeface="Montserrat"/>
              </a:rPr>
              <a:t>jaron.yundt@krajcik.com</a:t>
            </a:r>
            <a:endParaRPr sz="1000">
              <a:solidFill>
                <a:srgbClr val="666666"/>
              </a:solidFill>
              <a:latin typeface="Montserrat"/>
              <a:ea typeface="Montserrat"/>
              <a:cs typeface="Montserrat"/>
              <a:sym typeface="Montserrat"/>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