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oppins"/>
      <p:regular r:id="rId7"/>
      <p:bold r:id="rId8"/>
      <p:italic r:id="rId9"/>
      <p:boldItalic r:id="rId10"/>
    </p:embeddedFont>
    <p:embeddedFont>
      <p:font typeface="Poppins Medium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535">
          <p15:clr>
            <a:srgbClr val="A4A3A4"/>
          </p15:clr>
        </p15:guide>
        <p15:guide id="3" pos="22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535"/>
        <p:guide pos="22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Medium-regular.fntdata"/><Relationship Id="rId10" Type="http://schemas.openxmlformats.org/officeDocument/2006/relationships/font" Target="fonts/Poppins-boldItalic.fntdata"/><Relationship Id="rId13" Type="http://schemas.openxmlformats.org/officeDocument/2006/relationships/font" Target="fonts/PoppinsMedium-italic.fntdata"/><Relationship Id="rId12" Type="http://schemas.openxmlformats.org/officeDocument/2006/relationships/font" Target="fonts/PoppinsMedium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italic.fntdata"/><Relationship Id="rId14" Type="http://schemas.openxmlformats.org/officeDocument/2006/relationships/font" Target="fonts/Poppins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6305550"/>
            <a:ext cx="7560000" cy="3400500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0" y="361950"/>
            <a:ext cx="3448172" cy="1581229"/>
          </a:xfrm>
          <a:custGeom>
            <a:rect b="b" l="l" r="r" t="t"/>
            <a:pathLst>
              <a:path extrusionOk="0" h="64343" w="137350">
                <a:moveTo>
                  <a:pt x="0" y="64343"/>
                </a:moveTo>
                <a:lnTo>
                  <a:pt x="116205" y="64343"/>
                </a:lnTo>
                <a:lnTo>
                  <a:pt x="137350" y="335"/>
                </a:lnTo>
                <a:lnTo>
                  <a:pt x="0" y="0"/>
                </a:lnTo>
                <a:close/>
              </a:path>
            </a:pathLst>
          </a:custGeom>
          <a:solidFill>
            <a:srgbClr val="2FBDB9"/>
          </a:solidFill>
          <a:ln>
            <a:noFill/>
          </a:ln>
        </p:spPr>
      </p:sp>
      <p:grpSp>
        <p:nvGrpSpPr>
          <p:cNvPr id="56" name="Google Shape;56;p13"/>
          <p:cNvGrpSpPr/>
          <p:nvPr/>
        </p:nvGrpSpPr>
        <p:grpSpPr>
          <a:xfrm>
            <a:off x="347675" y="566738"/>
            <a:ext cx="2743200" cy="1124025"/>
            <a:chOff x="347675" y="566738"/>
            <a:chExt cx="2743200" cy="1124025"/>
          </a:xfrm>
        </p:grpSpPr>
        <p:grpSp>
          <p:nvGrpSpPr>
            <p:cNvPr id="57" name="Google Shape;57;p13"/>
            <p:cNvGrpSpPr/>
            <p:nvPr/>
          </p:nvGrpSpPr>
          <p:grpSpPr>
            <a:xfrm>
              <a:off x="347675" y="566738"/>
              <a:ext cx="2743200" cy="970813"/>
              <a:chOff x="347675" y="566738"/>
              <a:chExt cx="2743200" cy="970813"/>
            </a:xfrm>
          </p:grpSpPr>
          <p:sp>
            <p:nvSpPr>
              <p:cNvPr id="58" name="Google Shape;58;p13"/>
              <p:cNvSpPr txBox="1"/>
              <p:nvPr/>
            </p:nvSpPr>
            <p:spPr>
              <a:xfrm>
                <a:off x="347675" y="566738"/>
                <a:ext cx="2743200" cy="738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48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SURVEY</a:t>
                </a:r>
                <a:endParaRPr>
                  <a:solidFill>
                    <a:schemeClr val="lt1"/>
                  </a:solidFill>
                </a:endParaRPr>
              </a:p>
            </p:txBody>
          </p:sp>
          <p:sp>
            <p:nvSpPr>
              <p:cNvPr id="59" name="Google Shape;59;p13"/>
              <p:cNvSpPr txBox="1"/>
              <p:nvPr/>
            </p:nvSpPr>
            <p:spPr>
              <a:xfrm>
                <a:off x="347675" y="1214450"/>
                <a:ext cx="2743200" cy="32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1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T E M P L A T E</a:t>
                </a:r>
                <a:endParaRPr sz="21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60" name="Google Shape;60;p13"/>
            <p:cNvSpPr/>
            <p:nvPr/>
          </p:nvSpPr>
          <p:spPr>
            <a:xfrm>
              <a:off x="361950" y="1643063"/>
              <a:ext cx="976200" cy="477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13"/>
          <p:cNvSpPr/>
          <p:nvPr/>
        </p:nvSpPr>
        <p:spPr>
          <a:xfrm>
            <a:off x="0" y="10348913"/>
            <a:ext cx="6601275" cy="347775"/>
          </a:xfrm>
          <a:custGeom>
            <a:rect b="b" l="l" r="r" t="t"/>
            <a:pathLst>
              <a:path extrusionOk="0" h="13911" w="264051">
                <a:moveTo>
                  <a:pt x="0" y="13911"/>
                </a:moveTo>
                <a:lnTo>
                  <a:pt x="259556" y="13907"/>
                </a:lnTo>
                <a:lnTo>
                  <a:pt x="264051" y="72"/>
                </a:lnTo>
                <a:lnTo>
                  <a:pt x="0" y="0"/>
                </a:lnTo>
                <a:close/>
              </a:path>
            </a:pathLst>
          </a:custGeom>
          <a:solidFill>
            <a:srgbClr val="2FBDB9"/>
          </a:solidFill>
          <a:ln>
            <a:noFill/>
          </a:ln>
        </p:spPr>
      </p:sp>
      <p:sp>
        <p:nvSpPr>
          <p:cNvPr id="62" name="Google Shape;62;p13"/>
          <p:cNvSpPr/>
          <p:nvPr/>
        </p:nvSpPr>
        <p:spPr>
          <a:xfrm>
            <a:off x="6581775" y="10347788"/>
            <a:ext cx="978225" cy="347775"/>
          </a:xfrm>
          <a:custGeom>
            <a:rect b="b" l="l" r="r" t="t"/>
            <a:pathLst>
              <a:path extrusionOk="0" h="13911" w="39129">
                <a:moveTo>
                  <a:pt x="39129" y="13911"/>
                </a:moveTo>
                <a:lnTo>
                  <a:pt x="0" y="13856"/>
                </a:lnTo>
                <a:lnTo>
                  <a:pt x="4477" y="45"/>
                </a:lnTo>
                <a:lnTo>
                  <a:pt x="39129" y="0"/>
                </a:lnTo>
                <a:close/>
              </a:path>
            </a:pathLst>
          </a:custGeom>
          <a:solidFill>
            <a:srgbClr val="2FBDB9"/>
          </a:solidFill>
          <a:ln>
            <a:noFill/>
          </a:ln>
        </p:spPr>
      </p:sp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9688" y="361950"/>
            <a:ext cx="4525071" cy="15812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4" name="Google Shape;64;p13"/>
          <p:cNvGrpSpPr/>
          <p:nvPr/>
        </p:nvGrpSpPr>
        <p:grpSpPr>
          <a:xfrm>
            <a:off x="347675" y="2276475"/>
            <a:ext cx="2721769" cy="184800"/>
            <a:chOff x="347675" y="2276475"/>
            <a:chExt cx="2721769" cy="184800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347675" y="2276475"/>
              <a:ext cx="1909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Poppins"/>
                  <a:ea typeface="Poppins"/>
                  <a:cs typeface="Poppins"/>
                  <a:sym typeface="Poppins"/>
                </a:rPr>
                <a:t>Date of Work Performed: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66" name="Google Shape;66;p13"/>
            <p:cNvCxnSpPr/>
            <p:nvPr/>
          </p:nvCxnSpPr>
          <p:spPr>
            <a:xfrm rot="10800000">
              <a:off x="2288244" y="2424125"/>
              <a:ext cx="781200" cy="0"/>
            </a:xfrm>
            <a:prstGeom prst="straightConnector1">
              <a:avLst/>
            </a:prstGeom>
            <a:noFill/>
            <a:ln cap="flat" cmpd="sng" w="19050">
              <a:solidFill>
                <a:srgbClr val="E3E7E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7" name="Google Shape;67;p13"/>
          <p:cNvGrpSpPr/>
          <p:nvPr/>
        </p:nvGrpSpPr>
        <p:grpSpPr>
          <a:xfrm>
            <a:off x="3233750" y="2276475"/>
            <a:ext cx="3967150" cy="184800"/>
            <a:chOff x="357200" y="2276475"/>
            <a:chExt cx="3967150" cy="184800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357200" y="2276475"/>
              <a:ext cx="1909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Poppins"/>
                  <a:ea typeface="Poppins"/>
                  <a:cs typeface="Poppins"/>
                  <a:sym typeface="Poppins"/>
                </a:rPr>
                <a:t>Type of Work Performed:</a:t>
              </a:r>
              <a:endParaRPr sz="1200"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69" name="Google Shape;69;p13"/>
            <p:cNvCxnSpPr/>
            <p:nvPr/>
          </p:nvCxnSpPr>
          <p:spPr>
            <a:xfrm rot="10800000">
              <a:off x="2297850" y="2424125"/>
              <a:ext cx="2026500" cy="0"/>
            </a:xfrm>
            <a:prstGeom prst="straightConnector1">
              <a:avLst/>
            </a:prstGeom>
            <a:noFill/>
            <a:ln cap="flat" cmpd="sng" w="19050">
              <a:solidFill>
                <a:srgbClr val="E3E7E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0" name="Google Shape;70;p13"/>
          <p:cNvSpPr txBox="1"/>
          <p:nvPr/>
        </p:nvSpPr>
        <p:spPr>
          <a:xfrm>
            <a:off x="352425" y="2790838"/>
            <a:ext cx="2743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latin typeface="Poppins"/>
                <a:ea typeface="Poppins"/>
                <a:cs typeface="Poppins"/>
                <a:sym typeface="Poppins"/>
              </a:rPr>
              <a:t>PLEASE, RATE YOUR EXPERIENCE</a:t>
            </a:r>
            <a:endParaRPr b="1"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691225" y="2790850"/>
            <a:ext cx="890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"/>
                <a:ea typeface="Poppins"/>
                <a:cs typeface="Poppins"/>
                <a:sym typeface="Poppins"/>
              </a:rPr>
              <a:t>NOT VERY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5634206" y="2790850"/>
            <a:ext cx="890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"/>
                <a:ea typeface="Poppins"/>
                <a:cs typeface="Poppins"/>
                <a:sym typeface="Poppins"/>
              </a:rPr>
              <a:t>NEUTRAL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6577188" y="2790850"/>
            <a:ext cx="890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"/>
                <a:ea typeface="Poppins"/>
                <a:cs typeface="Poppins"/>
                <a:sym typeface="Poppins"/>
              </a:rPr>
              <a:t>VERY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74" name="Google Shape;74;p13"/>
          <p:cNvGrpSpPr/>
          <p:nvPr/>
        </p:nvGrpSpPr>
        <p:grpSpPr>
          <a:xfrm>
            <a:off x="0" y="3095625"/>
            <a:ext cx="7560000" cy="533400"/>
            <a:chOff x="0" y="3095625"/>
            <a:chExt cx="7560000" cy="533400"/>
          </a:xfrm>
        </p:grpSpPr>
        <p:sp>
          <p:nvSpPr>
            <p:cNvPr id="75" name="Google Shape;75;p13"/>
            <p:cNvSpPr/>
            <p:nvPr/>
          </p:nvSpPr>
          <p:spPr>
            <a:xfrm>
              <a:off x="0" y="3095625"/>
              <a:ext cx="7560000" cy="533400"/>
            </a:xfrm>
            <a:prstGeom prst="rect">
              <a:avLst/>
            </a:prstGeom>
            <a:solidFill>
              <a:srgbClr val="E7F5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352425" y="3295700"/>
              <a:ext cx="4152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Poppins"/>
                  <a:ea typeface="Poppins"/>
                  <a:cs typeface="Poppins"/>
                  <a:sym typeface="Poppins"/>
                </a:rPr>
                <a:t>How satisfied are you with the work performed?</a:t>
              </a:r>
              <a:endParaRPr sz="1200">
                <a:solidFill>
                  <a:srgbClr val="231F2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77" name="Google Shape;77;p13"/>
            <p:cNvGrpSpPr/>
            <p:nvPr/>
          </p:nvGrpSpPr>
          <p:grpSpPr>
            <a:xfrm>
              <a:off x="4906300" y="3239325"/>
              <a:ext cx="246000" cy="246000"/>
              <a:chOff x="4906300" y="3239325"/>
              <a:chExt cx="246000" cy="246000"/>
            </a:xfrm>
          </p:grpSpPr>
          <p:sp>
            <p:nvSpPr>
              <p:cNvPr id="78" name="Google Shape;78;p13"/>
              <p:cNvSpPr/>
              <p:nvPr/>
            </p:nvSpPr>
            <p:spPr>
              <a:xfrm>
                <a:off x="4906300" y="3239325"/>
                <a:ext cx="246000" cy="246000"/>
              </a:xfrm>
              <a:prstGeom prst="ellipse">
                <a:avLst/>
              </a:prstGeom>
              <a:solidFill>
                <a:srgbClr val="FFFFFF"/>
              </a:solidFill>
              <a:ln cap="flat" cmpd="sng" w="19050">
                <a:solidFill>
                  <a:srgbClr val="DCF0E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4924450" y="3285375"/>
                <a:ext cx="20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6F7878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1</a:t>
                </a:r>
                <a:endParaRPr sz="1000">
                  <a:solidFill>
                    <a:srgbClr val="6F7878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5411125" y="3239325"/>
              <a:ext cx="246000" cy="246000"/>
              <a:chOff x="4906300" y="3239325"/>
              <a:chExt cx="246000" cy="246000"/>
            </a:xfrm>
          </p:grpSpPr>
          <p:sp>
            <p:nvSpPr>
              <p:cNvPr id="81" name="Google Shape;81;p13"/>
              <p:cNvSpPr/>
              <p:nvPr/>
            </p:nvSpPr>
            <p:spPr>
              <a:xfrm>
                <a:off x="4906300" y="3239325"/>
                <a:ext cx="246000" cy="246000"/>
              </a:xfrm>
              <a:prstGeom prst="ellipse">
                <a:avLst/>
              </a:prstGeom>
              <a:solidFill>
                <a:srgbClr val="FFFFFF"/>
              </a:solidFill>
              <a:ln cap="flat" cmpd="sng" w="19050">
                <a:solidFill>
                  <a:srgbClr val="DCF0E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4924450" y="3285375"/>
                <a:ext cx="20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6F7878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2</a:t>
                </a:r>
                <a:endParaRPr sz="1000">
                  <a:solidFill>
                    <a:srgbClr val="6F7878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83" name="Google Shape;83;p13"/>
            <p:cNvGrpSpPr/>
            <p:nvPr/>
          </p:nvGrpSpPr>
          <p:grpSpPr>
            <a:xfrm>
              <a:off x="5915950" y="3239325"/>
              <a:ext cx="246000" cy="246000"/>
              <a:chOff x="4906300" y="3239325"/>
              <a:chExt cx="246000" cy="246000"/>
            </a:xfrm>
          </p:grpSpPr>
          <p:sp>
            <p:nvSpPr>
              <p:cNvPr id="84" name="Google Shape;84;p13"/>
              <p:cNvSpPr/>
              <p:nvPr/>
            </p:nvSpPr>
            <p:spPr>
              <a:xfrm>
                <a:off x="4906300" y="3239325"/>
                <a:ext cx="246000" cy="246000"/>
              </a:xfrm>
              <a:prstGeom prst="ellipse">
                <a:avLst/>
              </a:prstGeom>
              <a:solidFill>
                <a:srgbClr val="FFFFFF"/>
              </a:solidFill>
              <a:ln cap="flat" cmpd="sng" w="19050">
                <a:solidFill>
                  <a:srgbClr val="DCF0E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4924450" y="3285375"/>
                <a:ext cx="20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6F7878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3</a:t>
                </a:r>
                <a:endParaRPr sz="1000">
                  <a:solidFill>
                    <a:srgbClr val="6F7878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86" name="Google Shape;86;p13"/>
            <p:cNvGrpSpPr/>
            <p:nvPr/>
          </p:nvGrpSpPr>
          <p:grpSpPr>
            <a:xfrm>
              <a:off x="6401713" y="3239325"/>
              <a:ext cx="246000" cy="246000"/>
              <a:chOff x="4906300" y="3239325"/>
              <a:chExt cx="246000" cy="246000"/>
            </a:xfrm>
          </p:grpSpPr>
          <p:sp>
            <p:nvSpPr>
              <p:cNvPr id="87" name="Google Shape;87;p13"/>
              <p:cNvSpPr/>
              <p:nvPr/>
            </p:nvSpPr>
            <p:spPr>
              <a:xfrm>
                <a:off x="4906300" y="3239325"/>
                <a:ext cx="246000" cy="246000"/>
              </a:xfrm>
              <a:prstGeom prst="ellipse">
                <a:avLst/>
              </a:prstGeom>
              <a:solidFill>
                <a:srgbClr val="FFFFFF"/>
              </a:solidFill>
              <a:ln cap="flat" cmpd="sng" w="19050">
                <a:solidFill>
                  <a:srgbClr val="DCF0E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Google Shape;88;p13"/>
              <p:cNvSpPr txBox="1"/>
              <p:nvPr/>
            </p:nvSpPr>
            <p:spPr>
              <a:xfrm>
                <a:off x="4924450" y="3285375"/>
                <a:ext cx="20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6F7878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4</a:t>
                </a:r>
                <a:endParaRPr sz="1000">
                  <a:solidFill>
                    <a:srgbClr val="6F7878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89" name="Google Shape;89;p13"/>
            <p:cNvGrpSpPr/>
            <p:nvPr/>
          </p:nvGrpSpPr>
          <p:grpSpPr>
            <a:xfrm>
              <a:off x="6899388" y="3239325"/>
              <a:ext cx="246000" cy="246000"/>
              <a:chOff x="4906300" y="3239325"/>
              <a:chExt cx="246000" cy="246000"/>
            </a:xfrm>
          </p:grpSpPr>
          <p:sp>
            <p:nvSpPr>
              <p:cNvPr id="90" name="Google Shape;90;p13"/>
              <p:cNvSpPr/>
              <p:nvPr/>
            </p:nvSpPr>
            <p:spPr>
              <a:xfrm>
                <a:off x="4906300" y="3239325"/>
                <a:ext cx="246000" cy="246000"/>
              </a:xfrm>
              <a:prstGeom prst="ellipse">
                <a:avLst/>
              </a:prstGeom>
              <a:solidFill>
                <a:srgbClr val="FFFFFF"/>
              </a:solidFill>
              <a:ln cap="flat" cmpd="sng" w="19050">
                <a:solidFill>
                  <a:srgbClr val="DCF0E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13"/>
              <p:cNvSpPr txBox="1"/>
              <p:nvPr/>
            </p:nvSpPr>
            <p:spPr>
              <a:xfrm>
                <a:off x="4924450" y="3285375"/>
                <a:ext cx="20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6F7878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5</a:t>
                </a:r>
                <a:endParaRPr sz="1000">
                  <a:solidFill>
                    <a:srgbClr val="6F7878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</p:grpSp>
      <p:grpSp>
        <p:nvGrpSpPr>
          <p:cNvPr id="92" name="Google Shape;92;p13"/>
          <p:cNvGrpSpPr/>
          <p:nvPr/>
        </p:nvGrpSpPr>
        <p:grpSpPr>
          <a:xfrm>
            <a:off x="352425" y="3788175"/>
            <a:ext cx="6792963" cy="246000"/>
            <a:chOff x="352425" y="3772725"/>
            <a:chExt cx="6792963" cy="246000"/>
          </a:xfrm>
        </p:grpSpPr>
        <p:sp>
          <p:nvSpPr>
            <p:cNvPr id="93" name="Google Shape;93;p13"/>
            <p:cNvSpPr txBox="1"/>
            <p:nvPr/>
          </p:nvSpPr>
          <p:spPr>
            <a:xfrm>
              <a:off x="352425" y="3803325"/>
              <a:ext cx="4152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Poppins"/>
                  <a:ea typeface="Poppins"/>
                  <a:cs typeface="Poppins"/>
                  <a:sym typeface="Poppins"/>
                </a:rPr>
                <a:t>How likely are you to use our services again?</a:t>
              </a:r>
              <a:endParaRPr sz="1200">
                <a:solidFill>
                  <a:srgbClr val="231F2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4906300" y="3772725"/>
              <a:ext cx="246000" cy="246000"/>
            </a:xfrm>
            <a:prstGeom prst="ellipse">
              <a:avLst/>
            </a:prstGeom>
            <a:solidFill>
              <a:srgbClr val="FFFFFF"/>
            </a:solidFill>
            <a:ln cap="flat" cmpd="sng" w="19050">
              <a:solidFill>
                <a:srgbClr val="DCF0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5411125" y="3772725"/>
              <a:ext cx="246000" cy="246000"/>
            </a:xfrm>
            <a:prstGeom prst="ellipse">
              <a:avLst/>
            </a:prstGeom>
            <a:solidFill>
              <a:srgbClr val="FFFFFF"/>
            </a:solidFill>
            <a:ln cap="flat" cmpd="sng" w="19050">
              <a:solidFill>
                <a:srgbClr val="DCF0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5915950" y="3772725"/>
              <a:ext cx="246000" cy="246000"/>
            </a:xfrm>
            <a:prstGeom prst="ellipse">
              <a:avLst/>
            </a:prstGeom>
            <a:solidFill>
              <a:srgbClr val="FFFFFF"/>
            </a:solidFill>
            <a:ln cap="flat" cmpd="sng" w="19050">
              <a:solidFill>
                <a:srgbClr val="DCF0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6401713" y="3772725"/>
              <a:ext cx="246000" cy="246000"/>
            </a:xfrm>
            <a:prstGeom prst="ellipse">
              <a:avLst/>
            </a:prstGeom>
            <a:solidFill>
              <a:srgbClr val="FFFFFF"/>
            </a:solidFill>
            <a:ln cap="flat" cmpd="sng" w="19050">
              <a:solidFill>
                <a:srgbClr val="DCF0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6899388" y="3772725"/>
              <a:ext cx="246000" cy="246000"/>
            </a:xfrm>
            <a:prstGeom prst="ellipse">
              <a:avLst/>
            </a:prstGeom>
            <a:solidFill>
              <a:srgbClr val="FFFFFF"/>
            </a:solidFill>
            <a:ln cap="flat" cmpd="sng" w="19050">
              <a:solidFill>
                <a:srgbClr val="DCF0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0" y="4193325"/>
            <a:ext cx="7560000" cy="533400"/>
            <a:chOff x="0" y="4190613"/>
            <a:chExt cx="7560000" cy="533400"/>
          </a:xfrm>
        </p:grpSpPr>
        <p:sp>
          <p:nvSpPr>
            <p:cNvPr id="100" name="Google Shape;100;p13"/>
            <p:cNvSpPr/>
            <p:nvPr/>
          </p:nvSpPr>
          <p:spPr>
            <a:xfrm>
              <a:off x="0" y="4190613"/>
              <a:ext cx="7560000" cy="533400"/>
            </a:xfrm>
            <a:prstGeom prst="rect">
              <a:avLst/>
            </a:prstGeom>
            <a:solidFill>
              <a:srgbClr val="E7F5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1" name="Google Shape;101;p13"/>
            <p:cNvGrpSpPr/>
            <p:nvPr/>
          </p:nvGrpSpPr>
          <p:grpSpPr>
            <a:xfrm>
              <a:off x="352425" y="4272663"/>
              <a:ext cx="6792963" cy="369300"/>
              <a:chOff x="352425" y="4286300"/>
              <a:chExt cx="6792963" cy="369300"/>
            </a:xfrm>
          </p:grpSpPr>
          <p:sp>
            <p:nvSpPr>
              <p:cNvPr id="102" name="Google Shape;102;p13"/>
              <p:cNvSpPr txBox="1"/>
              <p:nvPr/>
            </p:nvSpPr>
            <p:spPr>
              <a:xfrm>
                <a:off x="352425" y="4286300"/>
                <a:ext cx="41529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How likely are you to recommend our services to </a:t>
                </a:r>
                <a:endParaRPr sz="1200">
                  <a:solidFill>
                    <a:srgbClr val="231F2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friend and family?</a:t>
                </a:r>
                <a:endParaRPr sz="1200">
                  <a:solidFill>
                    <a:srgbClr val="231F2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4906300" y="4347950"/>
                <a:ext cx="246000" cy="246000"/>
              </a:xfrm>
              <a:prstGeom prst="ellipse">
                <a:avLst/>
              </a:prstGeom>
              <a:solidFill>
                <a:srgbClr val="FFFFFF"/>
              </a:solidFill>
              <a:ln cap="flat" cmpd="sng" w="19050">
                <a:solidFill>
                  <a:srgbClr val="DCF0E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13"/>
              <p:cNvSpPr/>
              <p:nvPr/>
            </p:nvSpPr>
            <p:spPr>
              <a:xfrm>
                <a:off x="5411125" y="4347950"/>
                <a:ext cx="246000" cy="246000"/>
              </a:xfrm>
              <a:prstGeom prst="ellipse">
                <a:avLst/>
              </a:prstGeom>
              <a:solidFill>
                <a:srgbClr val="FFFFFF"/>
              </a:solidFill>
              <a:ln cap="flat" cmpd="sng" w="19050">
                <a:solidFill>
                  <a:srgbClr val="DCF0E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13"/>
              <p:cNvSpPr/>
              <p:nvPr/>
            </p:nvSpPr>
            <p:spPr>
              <a:xfrm>
                <a:off x="5915950" y="4347950"/>
                <a:ext cx="246000" cy="246000"/>
              </a:xfrm>
              <a:prstGeom prst="ellipse">
                <a:avLst/>
              </a:prstGeom>
              <a:solidFill>
                <a:srgbClr val="FFFFFF"/>
              </a:solidFill>
              <a:ln cap="flat" cmpd="sng" w="19050">
                <a:solidFill>
                  <a:srgbClr val="DCF0E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3"/>
              <p:cNvSpPr/>
              <p:nvPr/>
            </p:nvSpPr>
            <p:spPr>
              <a:xfrm>
                <a:off x="6401713" y="4347950"/>
                <a:ext cx="246000" cy="246000"/>
              </a:xfrm>
              <a:prstGeom prst="ellipse">
                <a:avLst/>
              </a:prstGeom>
              <a:solidFill>
                <a:srgbClr val="FFFFFF"/>
              </a:solidFill>
              <a:ln cap="flat" cmpd="sng" w="19050">
                <a:solidFill>
                  <a:srgbClr val="DCF0E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13"/>
              <p:cNvSpPr/>
              <p:nvPr/>
            </p:nvSpPr>
            <p:spPr>
              <a:xfrm>
                <a:off x="6899388" y="4347950"/>
                <a:ext cx="246000" cy="246000"/>
              </a:xfrm>
              <a:prstGeom prst="ellipse">
                <a:avLst/>
              </a:prstGeom>
              <a:solidFill>
                <a:srgbClr val="FFFFFF"/>
              </a:solidFill>
              <a:ln cap="flat" cmpd="sng" w="19050">
                <a:solidFill>
                  <a:srgbClr val="DCF0E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08" name="Google Shape;108;p13"/>
          <p:cNvGrpSpPr/>
          <p:nvPr/>
        </p:nvGrpSpPr>
        <p:grpSpPr>
          <a:xfrm>
            <a:off x="352425" y="4885875"/>
            <a:ext cx="6792963" cy="369300"/>
            <a:chOff x="352425" y="4901050"/>
            <a:chExt cx="6792963" cy="369300"/>
          </a:xfrm>
        </p:grpSpPr>
        <p:sp>
          <p:nvSpPr>
            <p:cNvPr id="109" name="Google Shape;109;p13"/>
            <p:cNvSpPr txBox="1"/>
            <p:nvPr/>
          </p:nvSpPr>
          <p:spPr>
            <a:xfrm>
              <a:off x="352425" y="4901050"/>
              <a:ext cx="4152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200">
                  <a:solidFill>
                    <a:srgbClr val="231F20"/>
                  </a:solidFill>
                  <a:latin typeface="Poppins"/>
                  <a:ea typeface="Poppins"/>
                  <a:cs typeface="Poppins"/>
                  <a:sym typeface="Poppins"/>
                </a:rPr>
                <a:t>How well did we answer your product/experience</a:t>
              </a:r>
              <a:endParaRPr sz="1200">
                <a:solidFill>
                  <a:srgbClr val="231F20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Poppins"/>
                  <a:ea typeface="Poppins"/>
                  <a:cs typeface="Poppins"/>
                  <a:sym typeface="Poppins"/>
                </a:rPr>
                <a:t>questions?</a:t>
              </a:r>
              <a:endParaRPr sz="1200">
                <a:solidFill>
                  <a:srgbClr val="231F2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906300" y="4962700"/>
              <a:ext cx="246000" cy="246000"/>
            </a:xfrm>
            <a:prstGeom prst="ellipse">
              <a:avLst/>
            </a:prstGeom>
            <a:solidFill>
              <a:srgbClr val="FFFFFF"/>
            </a:solidFill>
            <a:ln cap="flat" cmpd="sng" w="19050">
              <a:solidFill>
                <a:srgbClr val="DCF0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5411125" y="4962700"/>
              <a:ext cx="246000" cy="246000"/>
            </a:xfrm>
            <a:prstGeom prst="ellipse">
              <a:avLst/>
            </a:prstGeom>
            <a:solidFill>
              <a:srgbClr val="FFFFFF"/>
            </a:solidFill>
            <a:ln cap="flat" cmpd="sng" w="19050">
              <a:solidFill>
                <a:srgbClr val="DCF0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5915950" y="4962700"/>
              <a:ext cx="246000" cy="246000"/>
            </a:xfrm>
            <a:prstGeom prst="ellipse">
              <a:avLst/>
            </a:prstGeom>
            <a:solidFill>
              <a:srgbClr val="FFFFFF"/>
            </a:solidFill>
            <a:ln cap="flat" cmpd="sng" w="19050">
              <a:solidFill>
                <a:srgbClr val="DCF0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6401713" y="4962700"/>
              <a:ext cx="246000" cy="246000"/>
            </a:xfrm>
            <a:prstGeom prst="ellipse">
              <a:avLst/>
            </a:prstGeom>
            <a:solidFill>
              <a:srgbClr val="FFFFFF"/>
            </a:solidFill>
            <a:ln cap="flat" cmpd="sng" w="19050">
              <a:solidFill>
                <a:srgbClr val="DCF0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6899388" y="4962700"/>
              <a:ext cx="246000" cy="246000"/>
            </a:xfrm>
            <a:prstGeom prst="ellipse">
              <a:avLst/>
            </a:prstGeom>
            <a:solidFill>
              <a:srgbClr val="FFFFFF"/>
            </a:solidFill>
            <a:ln cap="flat" cmpd="sng" w="19050">
              <a:solidFill>
                <a:srgbClr val="DCF0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3"/>
          <p:cNvGrpSpPr/>
          <p:nvPr/>
        </p:nvGrpSpPr>
        <p:grpSpPr>
          <a:xfrm>
            <a:off x="0" y="5414325"/>
            <a:ext cx="7560000" cy="533400"/>
            <a:chOff x="0" y="5414325"/>
            <a:chExt cx="7560000" cy="533400"/>
          </a:xfrm>
        </p:grpSpPr>
        <p:sp>
          <p:nvSpPr>
            <p:cNvPr id="116" name="Google Shape;116;p13"/>
            <p:cNvSpPr/>
            <p:nvPr/>
          </p:nvSpPr>
          <p:spPr>
            <a:xfrm>
              <a:off x="0" y="5414325"/>
              <a:ext cx="7560000" cy="533400"/>
            </a:xfrm>
            <a:prstGeom prst="rect">
              <a:avLst/>
            </a:prstGeom>
            <a:solidFill>
              <a:srgbClr val="E7F5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7" name="Google Shape;117;p13"/>
            <p:cNvGrpSpPr/>
            <p:nvPr/>
          </p:nvGrpSpPr>
          <p:grpSpPr>
            <a:xfrm>
              <a:off x="352425" y="5496375"/>
              <a:ext cx="6792963" cy="369300"/>
              <a:chOff x="352425" y="5705913"/>
              <a:chExt cx="6792963" cy="369300"/>
            </a:xfrm>
          </p:grpSpPr>
          <p:sp>
            <p:nvSpPr>
              <p:cNvPr id="118" name="Google Shape;118;p13"/>
              <p:cNvSpPr txBox="1"/>
              <p:nvPr/>
            </p:nvSpPr>
            <p:spPr>
              <a:xfrm>
                <a:off x="352425" y="5705913"/>
                <a:ext cx="41529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How satisfied are you with the amount of time</a:t>
                </a:r>
                <a:endParaRPr sz="1200">
                  <a:solidFill>
                    <a:srgbClr val="231F2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it took to resolve your issue?</a:t>
                </a:r>
                <a:endParaRPr sz="1200">
                  <a:solidFill>
                    <a:srgbClr val="231F2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9" name="Google Shape;119;p13"/>
              <p:cNvSpPr/>
              <p:nvPr/>
            </p:nvSpPr>
            <p:spPr>
              <a:xfrm>
                <a:off x="4906300" y="5767563"/>
                <a:ext cx="246000" cy="246000"/>
              </a:xfrm>
              <a:prstGeom prst="ellipse">
                <a:avLst/>
              </a:prstGeom>
              <a:solidFill>
                <a:srgbClr val="FFFFFF"/>
              </a:solidFill>
              <a:ln cap="flat" cmpd="sng" w="19050">
                <a:solidFill>
                  <a:srgbClr val="DCF0E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5411125" y="5767563"/>
                <a:ext cx="246000" cy="246000"/>
              </a:xfrm>
              <a:prstGeom prst="ellipse">
                <a:avLst/>
              </a:prstGeom>
              <a:solidFill>
                <a:srgbClr val="FFFFFF"/>
              </a:solidFill>
              <a:ln cap="flat" cmpd="sng" w="19050">
                <a:solidFill>
                  <a:srgbClr val="DCF0E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13"/>
              <p:cNvSpPr/>
              <p:nvPr/>
            </p:nvSpPr>
            <p:spPr>
              <a:xfrm>
                <a:off x="5915950" y="5767563"/>
                <a:ext cx="246000" cy="246000"/>
              </a:xfrm>
              <a:prstGeom prst="ellipse">
                <a:avLst/>
              </a:prstGeom>
              <a:solidFill>
                <a:srgbClr val="FFFFFF"/>
              </a:solidFill>
              <a:ln cap="flat" cmpd="sng" w="19050">
                <a:solidFill>
                  <a:srgbClr val="DCF0E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13"/>
              <p:cNvSpPr/>
              <p:nvPr/>
            </p:nvSpPr>
            <p:spPr>
              <a:xfrm>
                <a:off x="6401713" y="5767563"/>
                <a:ext cx="246000" cy="246000"/>
              </a:xfrm>
              <a:prstGeom prst="ellipse">
                <a:avLst/>
              </a:prstGeom>
              <a:solidFill>
                <a:srgbClr val="FFFFFF"/>
              </a:solidFill>
              <a:ln cap="flat" cmpd="sng" w="19050">
                <a:solidFill>
                  <a:srgbClr val="DCF0E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13"/>
              <p:cNvSpPr/>
              <p:nvPr/>
            </p:nvSpPr>
            <p:spPr>
              <a:xfrm>
                <a:off x="6899388" y="5767563"/>
                <a:ext cx="246000" cy="246000"/>
              </a:xfrm>
              <a:prstGeom prst="ellipse">
                <a:avLst/>
              </a:prstGeom>
              <a:solidFill>
                <a:srgbClr val="FFFFFF"/>
              </a:solidFill>
              <a:ln cap="flat" cmpd="sng" w="19050">
                <a:solidFill>
                  <a:srgbClr val="DCF0E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4" name="Google Shape;124;p13"/>
          <p:cNvSpPr/>
          <p:nvPr/>
        </p:nvSpPr>
        <p:spPr>
          <a:xfrm>
            <a:off x="360450" y="6638925"/>
            <a:ext cx="6839100" cy="2721900"/>
          </a:xfrm>
          <a:prstGeom prst="roundRect">
            <a:avLst>
              <a:gd fmla="val 5599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3"/>
          <p:cNvSpPr txBox="1"/>
          <p:nvPr/>
        </p:nvSpPr>
        <p:spPr>
          <a:xfrm>
            <a:off x="581025" y="6790875"/>
            <a:ext cx="2952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14042"/>
                </a:solidFill>
                <a:latin typeface="Poppins"/>
                <a:ea typeface="Poppins"/>
                <a:cs typeface="Poppins"/>
                <a:sym typeface="Poppins"/>
              </a:rPr>
              <a:t>Additional Comments:</a:t>
            </a:r>
            <a:endParaRPr sz="1200">
              <a:solidFill>
                <a:srgbClr val="41404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26" name="Google Shape;126;p13"/>
          <p:cNvGrpSpPr/>
          <p:nvPr/>
        </p:nvGrpSpPr>
        <p:grpSpPr>
          <a:xfrm>
            <a:off x="361950" y="9886500"/>
            <a:ext cx="6835950" cy="184800"/>
            <a:chOff x="361950" y="9886500"/>
            <a:chExt cx="6835950" cy="184800"/>
          </a:xfrm>
        </p:grpSpPr>
        <p:sp>
          <p:nvSpPr>
            <p:cNvPr id="127" name="Google Shape;127;p13"/>
            <p:cNvSpPr txBox="1"/>
            <p:nvPr/>
          </p:nvSpPr>
          <p:spPr>
            <a:xfrm>
              <a:off x="2578425" y="9886500"/>
              <a:ext cx="2403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231F20"/>
                  </a:solidFill>
                  <a:latin typeface="Poppins"/>
                  <a:ea typeface="Poppins"/>
                  <a:cs typeface="Poppins"/>
                  <a:sym typeface="Poppins"/>
                </a:rPr>
                <a:t>THANK YOU FOR YOUR TIME</a:t>
              </a:r>
              <a:endParaRPr b="1" sz="1200">
                <a:solidFill>
                  <a:srgbClr val="231F2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128" name="Google Shape;128;p13"/>
            <p:cNvCxnSpPr/>
            <p:nvPr/>
          </p:nvCxnSpPr>
          <p:spPr>
            <a:xfrm>
              <a:off x="361950" y="9978900"/>
              <a:ext cx="2047800" cy="0"/>
            </a:xfrm>
            <a:prstGeom prst="straightConnector1">
              <a:avLst/>
            </a:prstGeom>
            <a:noFill/>
            <a:ln cap="flat" cmpd="sng" w="19050">
              <a:solidFill>
                <a:srgbClr val="E3E7E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9" name="Google Shape;129;p13"/>
            <p:cNvCxnSpPr/>
            <p:nvPr/>
          </p:nvCxnSpPr>
          <p:spPr>
            <a:xfrm>
              <a:off x="5150100" y="9978900"/>
              <a:ext cx="2047800" cy="0"/>
            </a:xfrm>
            <a:prstGeom prst="straightConnector1">
              <a:avLst/>
            </a:prstGeom>
            <a:noFill/>
            <a:ln cap="flat" cmpd="sng" w="19050">
              <a:solidFill>
                <a:srgbClr val="E3E7E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