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ntic Didone"/>
      <p:regular r:id="rId7"/>
    </p:embeddedFont>
    <p:embeddedFont>
      <p:font typeface="EB Garamond ExtraBold"/>
      <p:bold r:id="rId8"/>
      <p:boldItalic r:id="rId9"/>
    </p:embeddedFont>
    <p:embeddedFont>
      <p:font typeface="Birthstone Bounc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BirthstoneBounce-regular.fntdata"/><Relationship Id="rId9" Type="http://schemas.openxmlformats.org/officeDocument/2006/relationships/font" Target="fonts/EBGaramond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nticDidone-regular.fntdata"/><Relationship Id="rId8" Type="http://schemas.openxmlformats.org/officeDocument/2006/relationships/font" Target="fonts/EBGaramond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72"/>
            <a:ext cx="7560003" cy="10692672"/>
            <a:chOff x="0" y="-72"/>
            <a:chExt cx="7560003" cy="10692672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0" y="-72"/>
              <a:ext cx="7560000" cy="10692072"/>
              <a:chOff x="0" y="-72"/>
              <a:chExt cx="7560000" cy="10692072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0" y="0"/>
                <a:ext cx="7560000" cy="10692000"/>
              </a:xfrm>
              <a:prstGeom prst="rect">
                <a:avLst/>
              </a:prstGeom>
              <a:solidFill>
                <a:srgbClr val="0F10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7" name="Google Shape;57;p13"/>
              <p:cNvPicPr preferRelativeResize="0"/>
              <p:nvPr/>
            </p:nvPicPr>
            <p:blipFill rotWithShape="1">
              <a:blip r:embed="rId3">
                <a:alphaModFix/>
              </a:blip>
              <a:srcRect b="59148" l="0" r="0" t="0"/>
              <a:stretch/>
            </p:blipFill>
            <p:spPr>
              <a:xfrm>
                <a:off x="0" y="-72"/>
                <a:ext cx="7559997" cy="27325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8" name="Google Shape;58;p13"/>
            <p:cNvGrpSpPr/>
            <p:nvPr/>
          </p:nvGrpSpPr>
          <p:grpSpPr>
            <a:xfrm>
              <a:off x="0" y="7969772"/>
              <a:ext cx="7560003" cy="2722828"/>
              <a:chOff x="0" y="7969772"/>
              <a:chExt cx="7560003" cy="2722828"/>
            </a:xfrm>
          </p:grpSpPr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4">
                <a:alphaModFix/>
              </a:blip>
              <a:srcRect b="396" l="396" r="396" t="56483"/>
              <a:stretch/>
            </p:blipFill>
            <p:spPr>
              <a:xfrm>
                <a:off x="0" y="7969772"/>
                <a:ext cx="7560003" cy="27228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13"/>
              <p:cNvPicPr preferRelativeResize="0"/>
              <p:nvPr/>
            </p:nvPicPr>
            <p:blipFill rotWithShape="1">
              <a:blip r:embed="rId5">
                <a:alphaModFix/>
              </a:blip>
              <a:srcRect b="228" l="228" r="228" t="228"/>
              <a:stretch/>
            </p:blipFill>
            <p:spPr>
              <a:xfrm>
                <a:off x="0" y="9127447"/>
                <a:ext cx="7560003" cy="15651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1" name="Google Shape;61;p13"/>
          <p:cNvSpPr txBox="1"/>
          <p:nvPr/>
        </p:nvSpPr>
        <p:spPr>
          <a:xfrm>
            <a:off x="1167600" y="4698085"/>
            <a:ext cx="522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C29666"/>
                </a:solidFill>
                <a:latin typeface="Antic Didone"/>
                <a:ea typeface="Antic Didone"/>
                <a:cs typeface="Antic Didone"/>
                <a:sym typeface="Antic Didone"/>
              </a:rPr>
              <a:t>Please join us to celebrate</a:t>
            </a:r>
            <a:endParaRPr sz="2000">
              <a:solidFill>
                <a:srgbClr val="C29666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257000" y="5170193"/>
            <a:ext cx="5046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300">
                <a:solidFill>
                  <a:srgbClr val="C29666"/>
                </a:solidFill>
                <a:latin typeface="Birthstone Bounce"/>
                <a:ea typeface="Birthstone Bounce"/>
                <a:cs typeface="Birthstone Bounce"/>
                <a:sym typeface="Birthstone Bounce"/>
              </a:rPr>
              <a:t>Michael Anderson</a:t>
            </a:r>
            <a:endParaRPr sz="5300">
              <a:solidFill>
                <a:srgbClr val="C29666"/>
              </a:solidFill>
              <a:latin typeface="Birthstone Bounce"/>
              <a:ea typeface="Birthstone Bounce"/>
              <a:cs typeface="Birthstone Bounce"/>
              <a:sym typeface="Birthstone Bounc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167600" y="6226519"/>
            <a:ext cx="522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C29666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40TH BIRTHDAY</a:t>
            </a:r>
            <a:endParaRPr sz="2200">
              <a:solidFill>
                <a:srgbClr val="C29666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167600" y="6806467"/>
            <a:ext cx="52248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C29666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SAT  |   FEB 17   |   3PM</a:t>
            </a:r>
            <a:endParaRPr sz="3100">
              <a:solidFill>
                <a:srgbClr val="C29666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167600" y="7472885"/>
            <a:ext cx="522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C29666"/>
                </a:solidFill>
                <a:latin typeface="Antic Didone"/>
                <a:ea typeface="Antic Didone"/>
                <a:cs typeface="Antic Didone"/>
                <a:sym typeface="Antic Didone"/>
              </a:rPr>
              <a:t>The Anderson Residence, 456 Oakwood Lane</a:t>
            </a:r>
            <a:endParaRPr sz="2000">
              <a:solidFill>
                <a:srgbClr val="C29666"/>
              </a:solidFill>
              <a:latin typeface="Antic Didone"/>
              <a:ea typeface="Antic Didone"/>
              <a:cs typeface="Antic Didone"/>
              <a:sym typeface="Antic Did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C29666"/>
                </a:solidFill>
                <a:latin typeface="Antic Didone"/>
                <a:ea typeface="Antic Didone"/>
                <a:cs typeface="Antic Didone"/>
                <a:sym typeface="Antic Didone"/>
              </a:rPr>
              <a:t>Charleston, SC 29412</a:t>
            </a:r>
            <a:endParaRPr sz="2000">
              <a:solidFill>
                <a:srgbClr val="C29666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167600" y="8316105"/>
            <a:ext cx="522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C29666"/>
                </a:solidFill>
                <a:latin typeface="Antic Didone"/>
                <a:ea typeface="Antic Didone"/>
                <a:cs typeface="Antic Didone"/>
                <a:sym typeface="Antic Didone"/>
              </a:rPr>
              <a:t>Kindly RSVP by February 10th to</a:t>
            </a:r>
            <a:endParaRPr sz="1200">
              <a:solidFill>
                <a:srgbClr val="C29666"/>
              </a:solidFill>
              <a:latin typeface="Antic Didone"/>
              <a:ea typeface="Antic Didone"/>
              <a:cs typeface="Antic Didone"/>
              <a:sym typeface="Antic Did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C29666"/>
                </a:solidFill>
                <a:latin typeface="Antic Didone"/>
                <a:ea typeface="Antic Didone"/>
                <a:cs typeface="Antic Didone"/>
                <a:sym typeface="Antic Didone"/>
              </a:rPr>
              <a:t>Sarah at </a:t>
            </a:r>
            <a:r>
              <a:rPr lang="uk" sz="1200">
                <a:solidFill>
                  <a:srgbClr val="C29666"/>
                </a:solidFill>
                <a:latin typeface="Antic Didone"/>
                <a:ea typeface="Antic Didone"/>
                <a:cs typeface="Antic Didone"/>
                <a:sym typeface="Antic Didone"/>
              </a:rPr>
              <a:t>(</a:t>
            </a:r>
            <a:r>
              <a:rPr lang="uk" sz="1200">
                <a:solidFill>
                  <a:srgbClr val="C29666"/>
                </a:solidFill>
                <a:latin typeface="Antic Didone"/>
                <a:ea typeface="Antic Didone"/>
                <a:cs typeface="Antic Didone"/>
                <a:sym typeface="Antic Didone"/>
              </a:rPr>
              <a:t>843</a:t>
            </a:r>
            <a:r>
              <a:rPr lang="uk" sz="1200">
                <a:solidFill>
                  <a:srgbClr val="C29666"/>
                </a:solidFill>
                <a:latin typeface="Antic Didone"/>
                <a:ea typeface="Antic Didone"/>
                <a:cs typeface="Antic Didone"/>
                <a:sym typeface="Antic Didone"/>
              </a:rPr>
              <a:t>)</a:t>
            </a:r>
            <a:r>
              <a:rPr lang="uk" sz="1200">
                <a:solidFill>
                  <a:srgbClr val="C29666"/>
                </a:solidFill>
                <a:latin typeface="Antic Didone"/>
                <a:ea typeface="Antic Didone"/>
                <a:cs typeface="Antic Didone"/>
                <a:sym typeface="Antic Didone"/>
              </a:rPr>
              <a:t> 678-9012</a:t>
            </a:r>
            <a:endParaRPr sz="1200">
              <a:solidFill>
                <a:srgbClr val="C29666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924151" y="2657112"/>
            <a:ext cx="5864098" cy="2054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E2C78E"/>
                    </a:gs>
                    <a:gs pos="50000">
                      <a:srgbClr val="CFB47D"/>
                    </a:gs>
                    <a:gs pos="100000">
                      <a:srgbClr val="B39966"/>
                    </a:gs>
                  </a:gsLst>
                  <a:lin ang="5400012" scaled="0"/>
                </a:gradFill>
                <a:latin typeface="Birthstone Bounce"/>
              </a:rPr>
              <a:t>Surprise!</a:t>
            </a:r>
          </a:p>
        </p:txBody>
      </p:sp>
      <p:sp>
        <p:nvSpPr>
          <p:cNvPr id="68" name="Google Shape;68;p13"/>
          <p:cNvSpPr/>
          <p:nvPr/>
        </p:nvSpPr>
        <p:spPr>
          <a:xfrm>
            <a:off x="2643550" y="2401000"/>
            <a:ext cx="2272901" cy="349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E2C78E"/>
                    </a:gs>
                    <a:gs pos="50000">
                      <a:srgbClr val="CFB47D"/>
                    </a:gs>
                    <a:gs pos="100000">
                      <a:srgbClr val="B39966"/>
                    </a:gs>
                  </a:gsLst>
                  <a:lin ang="5400012" scaled="0"/>
                </a:gradFill>
                <a:latin typeface="Antic Didone"/>
              </a:rPr>
              <a:t>Shhh... it’s 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