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Rubik Light"/>
      <p:regular r:id="rId7"/>
      <p:bold r:id="rId8"/>
      <p:italic r:id="rId9"/>
      <p:boldItalic r:id="rId10"/>
    </p:embeddedFont>
    <p:embeddedFont>
      <p:font typeface="Rubik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2DF5B6B-C932-4B62-B95C-C734C558AF9B}">
  <a:tblStyle styleId="{12DF5B6B-C932-4B62-B95C-C734C558AF9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ubik-regular.fntdata"/><Relationship Id="rId10" Type="http://schemas.openxmlformats.org/officeDocument/2006/relationships/font" Target="fonts/RubikLight-boldItalic.fntdata"/><Relationship Id="rId13" Type="http://schemas.openxmlformats.org/officeDocument/2006/relationships/font" Target="fonts/Rubik-italic.fntdata"/><Relationship Id="rId12" Type="http://schemas.openxmlformats.org/officeDocument/2006/relationships/font" Target="fonts/Rubik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RubikLight-italic.fntdata"/><Relationship Id="rId14" Type="http://schemas.openxmlformats.org/officeDocument/2006/relationships/font" Target="fonts/Rubik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ubikLight-regular.fntdata"/><Relationship Id="rId8" Type="http://schemas.openxmlformats.org/officeDocument/2006/relationships/font" Target="fonts/Rubik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d8cf5f65ea_1_4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d8cf5f65ea_1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4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7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2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6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6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6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6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6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5380750" y="275136"/>
            <a:ext cx="5082600" cy="270900"/>
          </a:xfrm>
          <a:prstGeom prst="round2SameRect">
            <a:avLst>
              <a:gd fmla="val 48379" name="adj1"/>
              <a:gd fmla="val 0" name="adj2"/>
            </a:avLst>
          </a:prstGeom>
          <a:solidFill>
            <a:srgbClr val="FFDDA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228525" y="5721975"/>
            <a:ext cx="4887600" cy="270900"/>
          </a:xfrm>
          <a:prstGeom prst="round2SameRect">
            <a:avLst>
              <a:gd fmla="val 44629" name="adj1"/>
              <a:gd fmla="val 0" name="adj2"/>
            </a:avLst>
          </a:prstGeom>
          <a:solidFill>
            <a:srgbClr val="C7E6F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28525" y="4273525"/>
            <a:ext cx="4887600" cy="275400"/>
          </a:xfrm>
          <a:prstGeom prst="round2SameRect">
            <a:avLst>
              <a:gd fmla="val 35134" name="adj1"/>
              <a:gd fmla="val 0" name="adj2"/>
            </a:avLst>
          </a:prstGeom>
          <a:solidFill>
            <a:srgbClr val="F0C5C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28525" y="2601675"/>
            <a:ext cx="4887600" cy="270900"/>
          </a:xfrm>
          <a:prstGeom prst="round2SameRect">
            <a:avLst>
              <a:gd fmla="val 45151" name="adj1"/>
              <a:gd fmla="val 0" name="adj2"/>
            </a:avLst>
          </a:prstGeom>
          <a:solidFill>
            <a:srgbClr val="E8ECB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33225" y="928707"/>
            <a:ext cx="4878600" cy="270900"/>
          </a:xfrm>
          <a:prstGeom prst="round2SameRect">
            <a:avLst>
              <a:gd fmla="val 46816" name="adj1"/>
              <a:gd fmla="val 0" name="adj2"/>
            </a:avLst>
          </a:prstGeom>
          <a:solidFill>
            <a:srgbClr val="FFDDA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28600" y="929275"/>
            <a:ext cx="4887600" cy="1564200"/>
          </a:xfrm>
          <a:prstGeom prst="roundRect">
            <a:avLst>
              <a:gd fmla="val 8065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208925" y="259650"/>
            <a:ext cx="4344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chemeClr val="dk1"/>
                </a:solidFill>
                <a:latin typeface="Rubik Light"/>
                <a:ea typeface="Rubik Light"/>
                <a:cs typeface="Rubik Light"/>
                <a:sym typeface="Rubik Light"/>
              </a:rPr>
              <a:t>2026 SUMMER PLANNER</a:t>
            </a:r>
            <a:endParaRPr sz="2800">
              <a:solidFill>
                <a:schemeClr val="dk1"/>
              </a:solidFill>
              <a:latin typeface="Rubik Light"/>
              <a:ea typeface="Rubik Light"/>
              <a:cs typeface="Rubik Light"/>
              <a:sym typeface="Rubik Light"/>
            </a:endParaRPr>
          </a:p>
        </p:txBody>
      </p:sp>
      <p:graphicFrame>
        <p:nvGraphicFramePr>
          <p:cNvPr id="61" name="Google Shape;61;p13"/>
          <p:cNvGraphicFramePr/>
          <p:nvPr/>
        </p:nvGraphicFramePr>
        <p:xfrm>
          <a:off x="349525" y="1228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{12DF5B6B-C932-4B62-B95C-C734C558AF9B}</a:tableStyleId>
              </a:tblPr>
              <a:tblGrid>
                <a:gridCol w="4653675"/>
              </a:tblGrid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4/27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5/4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5/11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5/18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5/25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2" name="Google Shape;62;p13"/>
          <p:cNvSpPr/>
          <p:nvPr/>
        </p:nvSpPr>
        <p:spPr>
          <a:xfrm>
            <a:off x="228600" y="2601664"/>
            <a:ext cx="4887600" cy="1564200"/>
          </a:xfrm>
          <a:prstGeom prst="roundRect">
            <a:avLst>
              <a:gd fmla="val 8065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63" name="Google Shape;63;p13"/>
          <p:cNvGraphicFramePr/>
          <p:nvPr/>
        </p:nvGraphicFramePr>
        <p:xfrm>
          <a:off x="349525" y="2904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{12DF5B6B-C932-4B62-B95C-C734C558AF9B}</a:tableStyleId>
              </a:tblPr>
              <a:tblGrid>
                <a:gridCol w="4653675"/>
              </a:tblGrid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chemeClr val="dk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6/1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6/8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6/15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6/22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6/29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4" name="Google Shape;64;p13"/>
          <p:cNvSpPr/>
          <p:nvPr/>
        </p:nvSpPr>
        <p:spPr>
          <a:xfrm>
            <a:off x="228600" y="4273522"/>
            <a:ext cx="4887600" cy="1340700"/>
          </a:xfrm>
          <a:prstGeom prst="roundRect">
            <a:avLst>
              <a:gd fmla="val 8065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65" name="Google Shape;65;p13"/>
          <p:cNvGraphicFramePr/>
          <p:nvPr/>
        </p:nvGraphicFramePr>
        <p:xfrm>
          <a:off x="349525" y="45764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{12DF5B6B-C932-4B62-B95C-C734C558AF9B}</a:tableStyleId>
              </a:tblPr>
              <a:tblGrid>
                <a:gridCol w="4653675"/>
              </a:tblGrid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7/6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7/13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7/20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7/27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6" name="Google Shape;66;p13"/>
          <p:cNvSpPr/>
          <p:nvPr/>
        </p:nvSpPr>
        <p:spPr>
          <a:xfrm>
            <a:off x="228600" y="5721861"/>
            <a:ext cx="4887600" cy="1564200"/>
          </a:xfrm>
          <a:prstGeom prst="roundRect">
            <a:avLst>
              <a:gd fmla="val 8065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67" name="Google Shape;67;p13"/>
          <p:cNvGraphicFramePr/>
          <p:nvPr/>
        </p:nvGraphicFramePr>
        <p:xfrm>
          <a:off x="349525" y="602468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{12DF5B6B-C932-4B62-B95C-C734C558AF9B}</a:tableStyleId>
              </a:tblPr>
              <a:tblGrid>
                <a:gridCol w="4653675"/>
              </a:tblGrid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8/3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8/10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 8/17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8/24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latin typeface="Rubik"/>
                          <a:ea typeface="Rubik"/>
                          <a:cs typeface="Rubik"/>
                          <a:sym typeface="Rubik"/>
                        </a:rPr>
                        <a:t>Week of 8/31</a:t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8" name="Google Shape;68;p13"/>
          <p:cNvSpPr/>
          <p:nvPr/>
        </p:nvSpPr>
        <p:spPr>
          <a:xfrm>
            <a:off x="5380750" y="274450"/>
            <a:ext cx="5082600" cy="7011600"/>
          </a:xfrm>
          <a:prstGeom prst="roundRect">
            <a:avLst>
              <a:gd fmla="val 2320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69" name="Google Shape;69;p13"/>
          <p:cNvGraphicFramePr/>
          <p:nvPr/>
        </p:nvGraphicFramePr>
        <p:xfrm>
          <a:off x="5650800" y="67133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{12DF5B6B-C932-4B62-B95C-C734C558AF9B}</a:tableStyleId>
              </a:tblPr>
              <a:tblGrid>
                <a:gridCol w="2175325"/>
                <a:gridCol w="245700"/>
                <a:gridCol w="2121475"/>
              </a:tblGrid>
              <a:tr h="322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Which destinations are you considering this summer?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What type of trips excite you the most (beach, mountains, city)?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0" name="Google Shape;70;p13"/>
          <p:cNvGraphicFramePr/>
          <p:nvPr/>
        </p:nvGraphicFramePr>
        <p:xfrm>
          <a:off x="5650800" y="29822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{12DF5B6B-C932-4B62-B95C-C734C558AF9B}</a:tableStyleId>
              </a:tblPr>
              <a:tblGrid>
                <a:gridCol w="2175325"/>
                <a:gridCol w="245700"/>
                <a:gridCol w="2121475"/>
              </a:tblGrid>
              <a:tr h="322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What activities would you like to try during your travels?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What experiences or events do you want to include in your trip?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1" name="Google Shape;71;p13"/>
          <p:cNvGraphicFramePr/>
          <p:nvPr/>
        </p:nvGraphicFramePr>
        <p:xfrm>
          <a:off x="5650800" y="526373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{12DF5B6B-C932-4B62-B95C-C734C558AF9B}</a:tableStyleId>
              </a:tblPr>
              <a:tblGrid>
                <a:gridCol w="2175325"/>
                <a:gridCol w="245700"/>
                <a:gridCol w="2121475"/>
              </a:tblGrid>
              <a:tr h="3227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Packing essentials: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Important bookings: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5ED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FE889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5ED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FE889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5ED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FE889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5ED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FE889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5ED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FE889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5ED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FE889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5175"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5ED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2857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FE889"/>
                        </a:buClr>
                        <a:buSzPts val="900"/>
                        <a:buFont typeface="Rubik"/>
                        <a:buChar char="●"/>
                      </a:pPr>
                      <a:r>
                        <a:t/>
                      </a:r>
                      <a:endParaRPr sz="9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>
                          <a:alpha val="0"/>
                        </a:scheme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72" name="Google Shape;72;p13" title="12q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85925" y="177800"/>
            <a:ext cx="730275" cy="66845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3"/>
          <p:cNvSpPr txBox="1"/>
          <p:nvPr/>
        </p:nvSpPr>
        <p:spPr>
          <a:xfrm>
            <a:off x="349525" y="966301"/>
            <a:ext cx="21021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May</a:t>
            </a:r>
            <a:endParaRPr sz="2285">
              <a:solidFill>
                <a:schemeClr val="dk2"/>
              </a:solidFill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349525" y="2637075"/>
            <a:ext cx="21021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June</a:t>
            </a:r>
            <a:endParaRPr sz="2285">
              <a:solidFill>
                <a:schemeClr val="dk2"/>
              </a:solidFill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349525" y="4311175"/>
            <a:ext cx="21021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July</a:t>
            </a:r>
            <a:endParaRPr sz="1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349525" y="5757375"/>
            <a:ext cx="21021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August</a:t>
            </a:r>
            <a:endParaRPr sz="13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5650800" y="315118"/>
            <a:ext cx="21021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 Space to Brainstorm</a:t>
            </a:r>
            <a:endParaRPr sz="2285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