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692000" cx="7560000"/>
  <p:notesSz cx="6858000" cy="9144000"/>
  <p:embeddedFontLst>
    <p:embeddedFont>
      <p:font typeface="Montserrat"/>
      <p:regular r:id="rId6"/>
      <p:bold r:id="rId7"/>
      <p:italic r:id="rId8"/>
      <p:boldItalic r:id="rId9"/>
    </p:embeddedFont>
    <p:embeddedFont>
      <p:font typeface="Montserrat Medium"/>
      <p:regular r:id="rId10"/>
      <p:bold r:id="rId11"/>
      <p:italic r:id="rId12"/>
      <p:boldItalic r:id="rId13"/>
    </p:embeddedFont>
    <p:embeddedFont>
      <p:font typeface="Montserrat Light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Medium-bold.fntdata"/><Relationship Id="rId10" Type="http://schemas.openxmlformats.org/officeDocument/2006/relationships/font" Target="fonts/MontserratMedium-regular.fntdata"/><Relationship Id="rId13" Type="http://schemas.openxmlformats.org/officeDocument/2006/relationships/font" Target="fonts/MontserratMedium-boldItalic.fntdata"/><Relationship Id="rId12" Type="http://schemas.openxmlformats.org/officeDocument/2006/relationships/font" Target="fonts/MontserratMedium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ontserrat-boldItalic.fntdata"/><Relationship Id="rId15" Type="http://schemas.openxmlformats.org/officeDocument/2006/relationships/font" Target="fonts/MontserratLight-bold.fntdata"/><Relationship Id="rId14" Type="http://schemas.openxmlformats.org/officeDocument/2006/relationships/font" Target="fonts/MontserratLight-regular.fntdata"/><Relationship Id="rId17" Type="http://schemas.openxmlformats.org/officeDocument/2006/relationships/font" Target="fonts/MontserratLight-boldItalic.fntdata"/><Relationship Id="rId16" Type="http://schemas.openxmlformats.org/officeDocument/2006/relationships/font" Target="fonts/MontserratLight-italic.fntdata"/><Relationship Id="rId5" Type="http://schemas.openxmlformats.org/officeDocument/2006/relationships/slide" Target="slides/slide1.xml"/><Relationship Id="rId6" Type="http://schemas.openxmlformats.org/officeDocument/2006/relationships/font" Target="fonts/Montserrat-regular.fntdata"/><Relationship Id="rId7" Type="http://schemas.openxmlformats.org/officeDocument/2006/relationships/font" Target="fonts/Montserrat-bold.fntdata"/><Relationship Id="rId8" Type="http://schemas.openxmlformats.org/officeDocument/2006/relationships/font" Target="fonts/Montserrat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11" Type="http://schemas.openxmlformats.org/officeDocument/2006/relationships/image" Target="../media/image9.png"/><Relationship Id="rId10" Type="http://schemas.openxmlformats.org/officeDocument/2006/relationships/image" Target="../media/image5.png"/><Relationship Id="rId12" Type="http://schemas.openxmlformats.org/officeDocument/2006/relationships/image" Target="../media/image1.png"/><Relationship Id="rId9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5C1F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615000" y="607500"/>
            <a:ext cx="6337500" cy="9510000"/>
          </a:xfrm>
          <a:prstGeom prst="roundRect">
            <a:avLst>
              <a:gd fmla="val 3572" name="adj"/>
            </a:avLst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" name="Google Shape;55;p13"/>
          <p:cNvGrpSpPr/>
          <p:nvPr/>
        </p:nvGrpSpPr>
        <p:grpSpPr>
          <a:xfrm>
            <a:off x="415100" y="396682"/>
            <a:ext cx="7083282" cy="10085364"/>
            <a:chOff x="415100" y="396682"/>
            <a:chExt cx="7083282" cy="10085364"/>
          </a:xfrm>
        </p:grpSpPr>
        <p:pic>
          <p:nvPicPr>
            <p:cNvPr id="56" name="Google Shape;56;p13" title="Ресурс 11@2x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733075" y="8028050"/>
              <a:ext cx="1329800" cy="2436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13" title="Ресурс 1@2x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5100" y="704000"/>
              <a:ext cx="2038025" cy="1505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8" name="Google Shape;58;p13"/>
            <p:cNvGrpSpPr/>
            <p:nvPr/>
          </p:nvGrpSpPr>
          <p:grpSpPr>
            <a:xfrm>
              <a:off x="2399525" y="2290100"/>
              <a:ext cx="1136578" cy="1697770"/>
              <a:chOff x="2399525" y="2290100"/>
              <a:chExt cx="1136578" cy="1697770"/>
            </a:xfrm>
          </p:grpSpPr>
          <p:pic>
            <p:nvPicPr>
              <p:cNvPr id="59" name="Google Shape;59;p13" title="Ресурс 2@2x.png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2991803" y="2979640"/>
                <a:ext cx="544300" cy="100823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0" name="Google Shape;60;p13" title="Ресурс 3@2x.png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2399525" y="2290100"/>
                <a:ext cx="544300" cy="10885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1" name="Google Shape;61;p13" title="Ресурс 4@2x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612432" y="396682"/>
              <a:ext cx="1885950" cy="20058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13" title="Ресурс 5@2x.png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5339606" y="4558825"/>
              <a:ext cx="1804150" cy="1433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Google Shape;63;p13" title="Ресурс 6@2x.png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568168" y="5456754"/>
              <a:ext cx="891375" cy="11839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3" title="Ресурс 7@2x.png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077251" y="6400475"/>
              <a:ext cx="668125" cy="12701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3" title="Ресурс 8@2x.png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491292" y="9142171"/>
              <a:ext cx="1885950" cy="1339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13" title="Ресурс 10@2x.png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2689650" y="8302925"/>
              <a:ext cx="733950" cy="991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" name="Google Shape;67;p13"/>
          <p:cNvSpPr txBox="1"/>
          <p:nvPr/>
        </p:nvSpPr>
        <p:spPr>
          <a:xfrm>
            <a:off x="1482750" y="844612"/>
            <a:ext cx="4594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0F64B5"/>
                </a:solidFill>
                <a:latin typeface="Montserrat"/>
                <a:ea typeface="Montserrat"/>
                <a:cs typeface="Montserrat"/>
                <a:sym typeface="Montserrat"/>
              </a:rPr>
              <a:t>Study Abroad</a:t>
            </a:r>
            <a:endParaRPr b="1" sz="3600">
              <a:solidFill>
                <a:srgbClr val="0F64B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1482750" y="1577150"/>
            <a:ext cx="4594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Packing Checklist</a:t>
            </a:r>
            <a:endParaRPr sz="2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1285075" y="2437897"/>
            <a:ext cx="2250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F64B5"/>
                </a:solidFill>
                <a:latin typeface="Montserrat"/>
                <a:ea typeface="Montserrat"/>
                <a:cs typeface="Montserrat"/>
                <a:sym typeface="Montserrat"/>
              </a:rPr>
              <a:t>Basics</a:t>
            </a:r>
            <a:endParaRPr b="1">
              <a:solidFill>
                <a:srgbClr val="0F64B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1285075" y="2785347"/>
            <a:ext cx="2250900" cy="15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Large Suitcase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Water Bottle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Driver's License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School Supplies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Currency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Face Masks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Prescription Medications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71" name="Google Shape;71;p13"/>
          <p:cNvGrpSpPr/>
          <p:nvPr/>
        </p:nvGrpSpPr>
        <p:grpSpPr>
          <a:xfrm>
            <a:off x="1098300" y="2827175"/>
            <a:ext cx="102300" cy="1417325"/>
            <a:chOff x="1098300" y="2827175"/>
            <a:chExt cx="102300" cy="1417325"/>
          </a:xfrm>
        </p:grpSpPr>
        <p:sp>
          <p:nvSpPr>
            <p:cNvPr id="72" name="Google Shape;72;p13"/>
            <p:cNvSpPr/>
            <p:nvPr/>
          </p:nvSpPr>
          <p:spPr>
            <a:xfrm>
              <a:off x="1098300" y="2827175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1098300" y="3046346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1098300" y="3265517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1098300" y="348468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1098300" y="370385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1098300" y="3923029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1098300" y="4142200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" name="Google Shape;79;p13"/>
          <p:cNvSpPr txBox="1"/>
          <p:nvPr/>
        </p:nvSpPr>
        <p:spPr>
          <a:xfrm>
            <a:off x="3900225" y="2437897"/>
            <a:ext cx="2250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F64B5"/>
                </a:solidFill>
                <a:latin typeface="Montserrat"/>
                <a:ea typeface="Montserrat"/>
                <a:cs typeface="Montserrat"/>
                <a:sym typeface="Montserrat"/>
              </a:rPr>
              <a:t>Documents</a:t>
            </a:r>
            <a:endParaRPr b="1">
              <a:solidFill>
                <a:srgbClr val="0F64B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13"/>
          <p:cNvSpPr txBox="1"/>
          <p:nvPr/>
        </p:nvSpPr>
        <p:spPr>
          <a:xfrm>
            <a:off x="3900225" y="2785350"/>
            <a:ext cx="2750400" cy="17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Housing Information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Passport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Program Information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Emergency Contact Information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Copies of All Documents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Proof of Travel Insurance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Required Visa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Study Center Information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81" name="Google Shape;81;p13"/>
          <p:cNvGrpSpPr/>
          <p:nvPr/>
        </p:nvGrpSpPr>
        <p:grpSpPr>
          <a:xfrm>
            <a:off x="3713450" y="2827175"/>
            <a:ext cx="102300" cy="1636475"/>
            <a:chOff x="3713450" y="2827175"/>
            <a:chExt cx="102300" cy="1636475"/>
          </a:xfrm>
        </p:grpSpPr>
        <p:sp>
          <p:nvSpPr>
            <p:cNvPr id="82" name="Google Shape;82;p13"/>
            <p:cNvSpPr/>
            <p:nvPr/>
          </p:nvSpPr>
          <p:spPr>
            <a:xfrm>
              <a:off x="3713450" y="2827175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3713450" y="3046346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3713450" y="3265517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3713450" y="348468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3713450" y="370385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3713450" y="3923029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3713450" y="4142200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3713450" y="4361350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" name="Google Shape;90;p13"/>
          <p:cNvSpPr txBox="1"/>
          <p:nvPr/>
        </p:nvSpPr>
        <p:spPr>
          <a:xfrm>
            <a:off x="1285075" y="4603097"/>
            <a:ext cx="2250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F64B5"/>
                </a:solidFill>
                <a:latin typeface="Montserrat"/>
                <a:ea typeface="Montserrat"/>
                <a:cs typeface="Montserrat"/>
                <a:sym typeface="Montserrat"/>
              </a:rPr>
              <a:t>Clothing &amp; Footwear</a:t>
            </a:r>
            <a:endParaRPr b="1">
              <a:solidFill>
                <a:srgbClr val="0F64B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1285075" y="4950547"/>
            <a:ext cx="22509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Comfortable Walking Shoes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Athletic Shoes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Shorts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Jacket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Undergarments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Sandals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Dresses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Shirts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Boots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Hoodie / Pullover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Trousers / Skirts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1285075" y="7591297"/>
            <a:ext cx="2250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F64B5"/>
                </a:solidFill>
                <a:latin typeface="Montserrat"/>
                <a:ea typeface="Montserrat"/>
                <a:cs typeface="Montserrat"/>
                <a:sym typeface="Montserrat"/>
              </a:rPr>
              <a:t>Miscellaneous</a:t>
            </a:r>
            <a:endParaRPr b="1">
              <a:solidFill>
                <a:srgbClr val="0F64B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1285075" y="7938747"/>
            <a:ext cx="22509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Backpack / Tote Bag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Book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Camera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Travel Journal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Crossbody Bag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3932750" y="4820614"/>
            <a:ext cx="2250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F64B5"/>
                </a:solidFill>
                <a:latin typeface="Montserrat"/>
                <a:ea typeface="Montserrat"/>
                <a:cs typeface="Montserrat"/>
                <a:sym typeface="Montserrat"/>
              </a:rPr>
              <a:t>Electronics</a:t>
            </a:r>
            <a:endParaRPr b="1">
              <a:solidFill>
                <a:srgbClr val="0F64B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p13"/>
          <p:cNvSpPr txBox="1"/>
          <p:nvPr/>
        </p:nvSpPr>
        <p:spPr>
          <a:xfrm>
            <a:off x="3932750" y="5168067"/>
            <a:ext cx="2750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Chargers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Cell phone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Headphones / Earbuds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Computer / Tablet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Power Adapters &amp; 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Converters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96" name="Google Shape;96;p13"/>
          <p:cNvGrpSpPr/>
          <p:nvPr/>
        </p:nvGrpSpPr>
        <p:grpSpPr>
          <a:xfrm>
            <a:off x="3745975" y="5209892"/>
            <a:ext cx="102300" cy="978983"/>
            <a:chOff x="3713450" y="2827175"/>
            <a:chExt cx="102300" cy="978983"/>
          </a:xfrm>
        </p:grpSpPr>
        <p:sp>
          <p:nvSpPr>
            <p:cNvPr id="97" name="Google Shape;97;p13"/>
            <p:cNvSpPr/>
            <p:nvPr/>
          </p:nvSpPr>
          <p:spPr>
            <a:xfrm>
              <a:off x="3713450" y="2827175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3713450" y="3046346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3713450" y="3265517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3713450" y="348468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3713450" y="370385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" name="Google Shape;102;p13"/>
          <p:cNvGrpSpPr/>
          <p:nvPr/>
        </p:nvGrpSpPr>
        <p:grpSpPr>
          <a:xfrm>
            <a:off x="1098300" y="4992375"/>
            <a:ext cx="102300" cy="2292633"/>
            <a:chOff x="1098300" y="4992375"/>
            <a:chExt cx="102300" cy="2292633"/>
          </a:xfrm>
        </p:grpSpPr>
        <p:sp>
          <p:nvSpPr>
            <p:cNvPr id="103" name="Google Shape;103;p13"/>
            <p:cNvSpPr/>
            <p:nvPr/>
          </p:nvSpPr>
          <p:spPr>
            <a:xfrm>
              <a:off x="1098300" y="4992375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1098300" y="5211546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1098300" y="5430717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1098300" y="5649887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1098300" y="586905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1098300" y="6088229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1098300" y="6307400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1098300" y="6525196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1098300" y="6744367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1098300" y="6963537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1098300" y="718270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4" name="Google Shape;114;p13"/>
          <p:cNvSpPr txBox="1"/>
          <p:nvPr/>
        </p:nvSpPr>
        <p:spPr>
          <a:xfrm>
            <a:off x="3928517" y="6704314"/>
            <a:ext cx="2250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F64B5"/>
                </a:solidFill>
                <a:latin typeface="Montserrat"/>
                <a:ea typeface="Montserrat"/>
                <a:cs typeface="Montserrat"/>
                <a:sym typeface="Montserrat"/>
              </a:rPr>
              <a:t>Travel-Size Toiletries</a:t>
            </a:r>
            <a:endParaRPr b="1">
              <a:solidFill>
                <a:srgbClr val="0F64B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115;p13"/>
          <p:cNvSpPr txBox="1"/>
          <p:nvPr/>
        </p:nvSpPr>
        <p:spPr>
          <a:xfrm>
            <a:off x="3928517" y="7051767"/>
            <a:ext cx="2750400" cy="26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Toothpaste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Shampoo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Face Wash / Soap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Floss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Conditioner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Deodorant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Lotion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Mouthwash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Toothbrush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Hair Products / Tools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Body Wash / Soap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Hygiene Essentials</a:t>
            </a:r>
            <a:endParaRPr sz="1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16" name="Google Shape;116;p13"/>
          <p:cNvGrpSpPr/>
          <p:nvPr/>
        </p:nvGrpSpPr>
        <p:grpSpPr>
          <a:xfrm>
            <a:off x="3741742" y="7093592"/>
            <a:ext cx="102300" cy="2513158"/>
            <a:chOff x="3741742" y="7093592"/>
            <a:chExt cx="102300" cy="2513158"/>
          </a:xfrm>
        </p:grpSpPr>
        <p:sp>
          <p:nvSpPr>
            <p:cNvPr id="117" name="Google Shape;117;p13"/>
            <p:cNvSpPr/>
            <p:nvPr/>
          </p:nvSpPr>
          <p:spPr>
            <a:xfrm>
              <a:off x="3741742" y="7093592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3741742" y="7312763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3741742" y="7531933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3741742" y="7751104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3741742" y="7970275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3741742" y="818943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3741742" y="840860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3741742" y="8627779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3741742" y="8846950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3741742" y="906610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3741742" y="9285279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3741742" y="9504450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9" name="Google Shape;129;p13"/>
          <p:cNvGrpSpPr/>
          <p:nvPr/>
        </p:nvGrpSpPr>
        <p:grpSpPr>
          <a:xfrm>
            <a:off x="1098300" y="7980575"/>
            <a:ext cx="102300" cy="978983"/>
            <a:chOff x="1098300" y="4992375"/>
            <a:chExt cx="102300" cy="978983"/>
          </a:xfrm>
        </p:grpSpPr>
        <p:sp>
          <p:nvSpPr>
            <p:cNvPr id="130" name="Google Shape;130;p13"/>
            <p:cNvSpPr/>
            <p:nvPr/>
          </p:nvSpPr>
          <p:spPr>
            <a:xfrm>
              <a:off x="1098300" y="4992375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3"/>
            <p:cNvSpPr/>
            <p:nvPr/>
          </p:nvSpPr>
          <p:spPr>
            <a:xfrm>
              <a:off x="1098300" y="5211546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1098300" y="5430717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1098300" y="5649887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1098300" y="5869058"/>
              <a:ext cx="102300" cy="1023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5" name="Google Shape;135;p13"/>
          <p:cNvSpPr/>
          <p:nvPr/>
        </p:nvSpPr>
        <p:spPr>
          <a:xfrm>
            <a:off x="1117700" y="2818625"/>
            <a:ext cx="102296" cy="78225"/>
          </a:xfrm>
          <a:custGeom>
            <a:rect b="b" l="l" r="r" t="t"/>
            <a:pathLst>
              <a:path extrusionOk="0" h="3129" w="4831">
                <a:moveTo>
                  <a:pt x="0" y="1426"/>
                </a:moveTo>
                <a:lnTo>
                  <a:pt x="1703" y="3129"/>
                </a:lnTo>
                <a:lnTo>
                  <a:pt x="4831" y="0"/>
                </a:lnTo>
              </a:path>
            </a:pathLst>
          </a:custGeom>
          <a:noFill/>
          <a:ln cap="flat" cmpd="sng" w="28575">
            <a:solidFill>
              <a:srgbClr val="0F64B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6" name="Google Shape;136;p13"/>
          <p:cNvSpPr/>
          <p:nvPr/>
        </p:nvSpPr>
        <p:spPr>
          <a:xfrm>
            <a:off x="3732850" y="2818625"/>
            <a:ext cx="102296" cy="78225"/>
          </a:xfrm>
          <a:custGeom>
            <a:rect b="b" l="l" r="r" t="t"/>
            <a:pathLst>
              <a:path extrusionOk="0" h="3129" w="4831">
                <a:moveTo>
                  <a:pt x="0" y="1426"/>
                </a:moveTo>
                <a:lnTo>
                  <a:pt x="1703" y="3129"/>
                </a:lnTo>
                <a:lnTo>
                  <a:pt x="4831" y="0"/>
                </a:lnTo>
              </a:path>
            </a:pathLst>
          </a:custGeom>
          <a:noFill/>
          <a:ln cap="flat" cmpd="sng" w="28575">
            <a:solidFill>
              <a:srgbClr val="0F64B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7" name="Google Shape;137;p13"/>
          <p:cNvSpPr/>
          <p:nvPr/>
        </p:nvSpPr>
        <p:spPr>
          <a:xfrm>
            <a:off x="1126156" y="4985223"/>
            <a:ext cx="102296" cy="78225"/>
          </a:xfrm>
          <a:custGeom>
            <a:rect b="b" l="l" r="r" t="t"/>
            <a:pathLst>
              <a:path extrusionOk="0" h="3129" w="4831">
                <a:moveTo>
                  <a:pt x="0" y="1426"/>
                </a:moveTo>
                <a:lnTo>
                  <a:pt x="1703" y="3129"/>
                </a:lnTo>
                <a:lnTo>
                  <a:pt x="4831" y="0"/>
                </a:lnTo>
              </a:path>
            </a:pathLst>
          </a:custGeom>
          <a:noFill/>
          <a:ln cap="flat" cmpd="sng" w="28575">
            <a:solidFill>
              <a:srgbClr val="0F64B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8" name="Google Shape;138;p13"/>
          <p:cNvSpPr/>
          <p:nvPr/>
        </p:nvSpPr>
        <p:spPr>
          <a:xfrm>
            <a:off x="3765375" y="5201342"/>
            <a:ext cx="102296" cy="78225"/>
          </a:xfrm>
          <a:custGeom>
            <a:rect b="b" l="l" r="r" t="t"/>
            <a:pathLst>
              <a:path extrusionOk="0" h="3129" w="4831">
                <a:moveTo>
                  <a:pt x="0" y="1426"/>
                </a:moveTo>
                <a:lnTo>
                  <a:pt x="1703" y="3129"/>
                </a:lnTo>
                <a:lnTo>
                  <a:pt x="4831" y="0"/>
                </a:lnTo>
              </a:path>
            </a:pathLst>
          </a:custGeom>
          <a:noFill/>
          <a:ln cap="flat" cmpd="sng" w="28575">
            <a:solidFill>
              <a:srgbClr val="0F64B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9" name="Google Shape;139;p13"/>
          <p:cNvSpPr/>
          <p:nvPr/>
        </p:nvSpPr>
        <p:spPr>
          <a:xfrm>
            <a:off x="3761142" y="7085042"/>
            <a:ext cx="102296" cy="78225"/>
          </a:xfrm>
          <a:custGeom>
            <a:rect b="b" l="l" r="r" t="t"/>
            <a:pathLst>
              <a:path extrusionOk="0" h="3129" w="4831">
                <a:moveTo>
                  <a:pt x="0" y="1426"/>
                </a:moveTo>
                <a:lnTo>
                  <a:pt x="1703" y="3129"/>
                </a:lnTo>
                <a:lnTo>
                  <a:pt x="4831" y="0"/>
                </a:lnTo>
              </a:path>
            </a:pathLst>
          </a:custGeom>
          <a:noFill/>
          <a:ln cap="flat" cmpd="sng" w="28575">
            <a:solidFill>
              <a:srgbClr val="0F64B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0" name="Google Shape;140;p13"/>
          <p:cNvSpPr/>
          <p:nvPr/>
        </p:nvSpPr>
        <p:spPr>
          <a:xfrm>
            <a:off x="1117692" y="7970967"/>
            <a:ext cx="102296" cy="78225"/>
          </a:xfrm>
          <a:custGeom>
            <a:rect b="b" l="l" r="r" t="t"/>
            <a:pathLst>
              <a:path extrusionOk="0" h="3129" w="4831">
                <a:moveTo>
                  <a:pt x="0" y="1426"/>
                </a:moveTo>
                <a:lnTo>
                  <a:pt x="1703" y="3129"/>
                </a:lnTo>
                <a:lnTo>
                  <a:pt x="4831" y="0"/>
                </a:lnTo>
              </a:path>
            </a:pathLst>
          </a:custGeom>
          <a:noFill/>
          <a:ln cap="flat" cmpd="sng" w="28575">
            <a:solidFill>
              <a:srgbClr val="0F64B5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