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layfair Display"/>
      <p:regular r:id="rId7"/>
      <p:bold r:id="rId8"/>
      <p:italic r:id="rId9"/>
      <p:boldItalic r:id="rId10"/>
    </p:embeddedFont>
    <p:embeddedFont>
      <p:font typeface="EB Garamond SemiBold"/>
      <p:regular r:id="rId11"/>
      <p:bold r:id="rId12"/>
      <p:italic r:id="rId13"/>
      <p:boldItalic r:id="rId14"/>
    </p:embeddedFont>
    <p:embeddedFont>
      <p:font typeface="EB Garamond"/>
      <p:regular r:id="rId15"/>
      <p:bold r:id="rId16"/>
      <p:italic r:id="rId17"/>
      <p:boldItalic r:id="rId18"/>
    </p:embeddedFont>
    <p:embeddedFont>
      <p:font typeface="EB Garamond ExtraBold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54">
          <p15:clr>
            <a:srgbClr val="747775"/>
          </p15:clr>
        </p15:guide>
        <p15:guide id="2" pos="430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4"/>
        <p:guide pos="430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ExtraBold-boldItalic.fntdata"/><Relationship Id="rId11" Type="http://schemas.openxmlformats.org/officeDocument/2006/relationships/font" Target="fonts/EBGaramondSemiBold-regular.fntdata"/><Relationship Id="rId10" Type="http://schemas.openxmlformats.org/officeDocument/2006/relationships/font" Target="fonts/PlayfairDisplay-boldItalic.fntdata"/><Relationship Id="rId13" Type="http://schemas.openxmlformats.org/officeDocument/2006/relationships/font" Target="fonts/EBGaramondSemiBold-italic.fntdata"/><Relationship Id="rId12" Type="http://schemas.openxmlformats.org/officeDocument/2006/relationships/font" Target="fonts/EBGaramond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italic.fntdata"/><Relationship Id="rId15" Type="http://schemas.openxmlformats.org/officeDocument/2006/relationships/font" Target="fonts/EBGaramond-regular.fntdata"/><Relationship Id="rId14" Type="http://schemas.openxmlformats.org/officeDocument/2006/relationships/font" Target="fonts/EBGaramondSemiBold-boldItalic.fntdata"/><Relationship Id="rId17" Type="http://schemas.openxmlformats.org/officeDocument/2006/relationships/font" Target="fonts/EBGaramond-italic.fntdata"/><Relationship Id="rId16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BGaramondExtraBold-bold.fntdata"/><Relationship Id="rId6" Type="http://schemas.openxmlformats.org/officeDocument/2006/relationships/slide" Target="slides/slide1.xml"/><Relationship Id="rId18" Type="http://schemas.openxmlformats.org/officeDocument/2006/relationships/font" Target="fonts/EBGaramond-boldItalic.fntdata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720000" y="9969975"/>
            <a:ext cx="183900" cy="722100"/>
          </a:xfrm>
          <a:prstGeom prst="round2SameRect">
            <a:avLst>
              <a:gd fmla="val 29908" name="adj1"/>
              <a:gd fmla="val 0" name="adj2"/>
            </a:avLst>
          </a:prstGeom>
          <a:solidFill>
            <a:srgbClr val="1313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1460033" y="10136840"/>
            <a:ext cx="5379975" cy="200110"/>
            <a:chOff x="1460033" y="10136840"/>
            <a:chExt cx="5379975" cy="20011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1460033" y="10136840"/>
              <a:ext cx="1501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latin typeface="EB Garamond"/>
                  <a:ea typeface="EB Garamond"/>
                  <a:cs typeface="EB Garamond"/>
                  <a:sym typeface="EB Garamond"/>
                </a:rPr>
                <a:t>+1 (555) 987-6543</a:t>
              </a:r>
              <a:endParaRPr b="1" sz="13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5338208" y="10136840"/>
              <a:ext cx="1501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latin typeface="EB Garamond"/>
                  <a:ea typeface="EB Garamond"/>
                  <a:cs typeface="EB Garamond"/>
                  <a:sym typeface="EB Garamond"/>
                </a:rPr>
                <a:t>rec@company.com</a:t>
              </a:r>
              <a:endParaRPr b="1" sz="13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3245520" y="10136850"/>
              <a:ext cx="1809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latin typeface="EB Garamond"/>
                  <a:ea typeface="EB Garamond"/>
                  <a:cs typeface="EB Garamond"/>
                  <a:sym typeface="EB Garamond"/>
                </a:rPr>
                <a:t>23 Main Street, Suite 6</a:t>
              </a:r>
              <a:endParaRPr b="1" sz="13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59" name="Google Shape;59;p13"/>
          <p:cNvGrpSpPr/>
          <p:nvPr/>
        </p:nvGrpSpPr>
        <p:grpSpPr>
          <a:xfrm>
            <a:off x="719999" y="8753282"/>
            <a:ext cx="1748100" cy="465690"/>
            <a:chOff x="719999" y="8753282"/>
            <a:chExt cx="1748100" cy="465690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720008" y="8753282"/>
              <a:ext cx="1501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EB Garamond ExtraBold"/>
                  <a:ea typeface="EB Garamond ExtraBold"/>
                  <a:cs typeface="EB Garamond ExtraBold"/>
                  <a:sym typeface="EB Garamond ExtraBold"/>
                </a:rPr>
                <a:t>Emily Reynolds</a:t>
              </a:r>
              <a:endParaRPr>
                <a:latin typeface="EB Garamond ExtraBold"/>
                <a:ea typeface="EB Garamond ExtraBold"/>
                <a:cs typeface="EB Garamond ExtraBold"/>
                <a:sym typeface="EB Garamond ExtraBold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719999" y="9003572"/>
              <a:ext cx="1748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EB Garamond"/>
                  <a:ea typeface="EB Garamond"/>
                  <a:cs typeface="EB Garamond"/>
                  <a:sym typeface="EB Garamond"/>
                </a:rPr>
                <a:t>Chief Executive Officer</a:t>
              </a:r>
              <a:endParaRPr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200" y="8672327"/>
            <a:ext cx="1133800" cy="623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3"/>
          <p:cNvGrpSpPr/>
          <p:nvPr/>
        </p:nvGrpSpPr>
        <p:grpSpPr>
          <a:xfrm>
            <a:off x="716122" y="2621108"/>
            <a:ext cx="6123907" cy="5610580"/>
            <a:chOff x="716122" y="2621108"/>
            <a:chExt cx="6123907" cy="5610580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716122" y="2621108"/>
              <a:ext cx="2162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Dear </a:t>
              </a:r>
              <a:r>
                <a:rPr lang="ru">
                  <a:latin typeface="EB Garamond ExtraBold"/>
                  <a:ea typeface="EB Garamond ExtraBold"/>
                  <a:cs typeface="EB Garamond ExtraBold"/>
                  <a:sym typeface="EB Garamond ExtraBold"/>
                </a:rPr>
                <a:t>Michael Johnson,</a:t>
              </a:r>
              <a:endParaRPr>
                <a:latin typeface="EB Garamond ExtraBold"/>
                <a:ea typeface="EB Garamond ExtraBold"/>
                <a:cs typeface="EB Garamond ExtraBold"/>
                <a:sym typeface="EB Garamond ExtraBold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716130" y="3191215"/>
              <a:ext cx="6123900" cy="441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I trust this letter finds you well. It is with great pleasure that I extend my warmest greetings on behalf of [Your Company Name]. As a distinguished presence in the [your industry or field], we are delighted to establish a connection and explore potential avenues for collaboration with [Recipient's Company Name].</a:t>
              </a:r>
              <a:endParaRPr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At [Your Company Name], we are driven by a commitment to [briefly describe your company's mission or core values]. Armed with a team of accomplished professionals and a steadfast dedication to innovation, we have achieved remarkable milestones, including [mention any notable accomplishments, projects, or partnerships].</a:t>
              </a:r>
              <a:endParaRPr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I am eager to explore these avenues further and discuss how our collaboration can be symbiotic and fruitful. Please feel free to reach out to me via email at [Your Email Address] or by phone at [Your Phone Number]. It would be an honor to arrange a meeting at your convenience to delve deeper into the possibilities. Thank you for considering this proposal. We anticipate the chance to bring our collective talents together and achieve remarkable heights.</a:t>
              </a:r>
              <a:endParaRPr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716122" y="8016288"/>
              <a:ext cx="2162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Best regards,</a:t>
              </a:r>
              <a:endParaRPr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716125" y="0"/>
            <a:ext cx="1056900" cy="1905000"/>
            <a:chOff x="716125" y="0"/>
            <a:chExt cx="1056900" cy="1905000"/>
          </a:xfrm>
        </p:grpSpPr>
        <p:sp>
          <p:nvSpPr>
            <p:cNvPr id="68" name="Google Shape;68;p13"/>
            <p:cNvSpPr/>
            <p:nvPr/>
          </p:nvSpPr>
          <p:spPr>
            <a:xfrm rot="10800000">
              <a:off x="716125" y="0"/>
              <a:ext cx="1056900" cy="1905000"/>
            </a:xfrm>
            <a:prstGeom prst="round2SameRect">
              <a:avLst>
                <a:gd fmla="val 8537" name="adj1"/>
                <a:gd fmla="val 0" name="adj2"/>
              </a:avLst>
            </a:prstGeom>
            <a:solidFill>
              <a:srgbClr val="1313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744025" y="1498275"/>
              <a:ext cx="10011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FUSION</a:t>
              </a:r>
              <a:endParaRPr b="1"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pic>
          <p:nvPicPr>
            <p:cNvPr id="70" name="Google Shape;7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41112" y="737094"/>
              <a:ext cx="606925" cy="64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" name="Google Shape;71;p13"/>
          <p:cNvGrpSpPr/>
          <p:nvPr/>
        </p:nvGrpSpPr>
        <p:grpSpPr>
          <a:xfrm>
            <a:off x="4964125" y="893125"/>
            <a:ext cx="1875900" cy="1046392"/>
            <a:chOff x="4964125" y="893125"/>
            <a:chExt cx="1875900" cy="1046392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4964125" y="893125"/>
              <a:ext cx="1875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latin typeface="EB Garamond"/>
                  <a:ea typeface="EB Garamond"/>
                  <a:cs typeface="EB Garamond"/>
                  <a:sym typeface="EB Garamond"/>
                </a:rPr>
                <a:t>To: Michael Johnson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4964125" y="1258142"/>
              <a:ext cx="1875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EB Garamond"/>
                  <a:ea typeface="EB Garamond"/>
                  <a:cs typeface="EB Garamond"/>
                  <a:sym typeface="EB Garamond"/>
                </a:rPr>
                <a:t>johnson@nexustech.com</a:t>
              </a:r>
              <a:endParaRPr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4964125" y="1508417"/>
              <a:ext cx="1875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EB Garamond"/>
                  <a:ea typeface="EB Garamond"/>
                  <a:cs typeface="EB Garamond"/>
                  <a:sym typeface="EB Garamond"/>
                </a:rPr>
                <a:t>3 Street, Suite 4, Linkville,</a:t>
              </a:r>
              <a:endParaRPr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EB Garamond"/>
                  <a:ea typeface="EB Garamond"/>
                  <a:cs typeface="EB Garamond"/>
                  <a:sym typeface="EB Garamond"/>
                </a:rPr>
                <a:t>Techland, ZIP679</a:t>
              </a:r>
              <a:endParaRPr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