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692000" cx="7560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  <p:embeddedFont>
      <p:font typeface="Merriweather Black"/>
      <p:bold r:id="rId35"/>
      <p:boldItalic r:id="rId36"/>
    </p:embeddedFont>
    <p:embeddedFont>
      <p:font typeface="Merriweather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D5C381-F7B5-4FC1-ABA8-2746BC834B7B}">
  <a:tblStyle styleId="{7AD5C381-F7B5-4FC1-ABA8-2746BC834B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8.xml"/><Relationship Id="rId35" Type="http://schemas.openxmlformats.org/officeDocument/2006/relationships/font" Target="fonts/MerriweatherBlack-bold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36" Type="http://schemas.openxmlformats.org/officeDocument/2006/relationships/font" Target="fonts/MerriweatherBlack-boldItalic.fntdata"/><Relationship Id="rId17" Type="http://schemas.openxmlformats.org/officeDocument/2006/relationships/slide" Target="slides/slide12.xml"/><Relationship Id="rId39" Type="http://schemas.openxmlformats.org/officeDocument/2006/relationships/font" Target="fonts/Merriweather-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627850609_0_7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62785060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627850609_0_10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62785060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627850609_0_13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362785060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627850609_0_14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362785060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627850609_0_15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3627850609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627850609_0_17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362785060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627850609_0_18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362785060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627850609_0_21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3627850609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50889889f_0_1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50889889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50889889f_0_6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50889889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50889889f_0_11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50889889f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627850609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6278506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627850609_0_1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62785060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627850609_0_3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62785060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627850609_0_4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62785060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627850609_0_6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62785060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Ресурс 1@3x-100.jpg"/>
          <p:cNvPicPr preferRelativeResize="0"/>
          <p:nvPr/>
        </p:nvPicPr>
        <p:blipFill rotWithShape="1">
          <a:blip r:embed="rId3">
            <a:alphaModFix/>
          </a:blip>
          <a:srcRect b="317" l="317" r="317" t="317"/>
          <a:stretch/>
        </p:blipFill>
        <p:spPr>
          <a:xfrm>
            <a:off x="0" y="4039063"/>
            <a:ext cx="7560000" cy="61165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10155625"/>
            <a:ext cx="7560000" cy="537000"/>
          </a:xfrm>
          <a:prstGeom prst="rect">
            <a:avLst/>
          </a:prstGeom>
          <a:solidFill>
            <a:srgbClr val="3B46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948652" y="485191"/>
            <a:ext cx="2094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4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2028</a:t>
            </a:r>
            <a:endParaRPr b="1" sz="34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00637" y="7785408"/>
            <a:ext cx="6503100" cy="19887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800">
                <a:solidFill>
                  <a:schemeClr val="lt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Startup </a:t>
            </a:r>
            <a:endParaRPr sz="6800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6800">
                <a:solidFill>
                  <a:schemeClr val="lt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Business Plan</a:t>
            </a:r>
            <a:endParaRPr sz="6800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4284000" cy="5732700"/>
          </a:xfrm>
          <a:prstGeom prst="rect">
            <a:avLst/>
          </a:prstGeom>
          <a:solidFill>
            <a:srgbClr val="C15C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 title="Ресурс 3@3x.png"/>
          <p:cNvPicPr preferRelativeResize="0"/>
          <p:nvPr/>
        </p:nvPicPr>
        <p:blipFill rotWithShape="1">
          <a:blip r:embed="rId4">
            <a:alphaModFix/>
          </a:blip>
          <a:srcRect b="0" l="2884" r="0" t="12907"/>
          <a:stretch/>
        </p:blipFill>
        <p:spPr>
          <a:xfrm>
            <a:off x="0" y="0"/>
            <a:ext cx="3728101" cy="3339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540000" y="529625"/>
            <a:ext cx="717600" cy="717600"/>
            <a:chOff x="540000" y="529625"/>
            <a:chExt cx="717600" cy="717600"/>
          </a:xfrm>
        </p:grpSpPr>
        <p:sp>
          <p:nvSpPr>
            <p:cNvPr id="61" name="Google Shape;61;p13"/>
            <p:cNvSpPr/>
            <p:nvPr/>
          </p:nvSpPr>
          <p:spPr>
            <a:xfrm>
              <a:off x="540000" y="529625"/>
              <a:ext cx="717600" cy="71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608650" y="571600"/>
              <a:ext cx="482400" cy="482400"/>
            </a:xfrm>
            <a:prstGeom prst="ellipse">
              <a:avLst/>
            </a:prstGeom>
            <a:solidFill>
              <a:srgbClr val="C15C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3" name="Google Shape;63;p13"/>
          <p:cNvCxnSpPr/>
          <p:nvPr/>
        </p:nvCxnSpPr>
        <p:spPr>
          <a:xfrm>
            <a:off x="-1191" y="5273175"/>
            <a:ext cx="3838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3"/>
          <p:cNvSpPr txBox="1"/>
          <p:nvPr/>
        </p:nvSpPr>
        <p:spPr>
          <a:xfrm>
            <a:off x="522785" y="1536427"/>
            <a:ext cx="3008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COMPANY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NAME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522785" y="3768935"/>
            <a:ext cx="3008100" cy="390889"/>
            <a:chOff x="522785" y="3768935"/>
            <a:chExt cx="3008100" cy="390889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522785" y="3768935"/>
              <a:ext cx="30081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Contact Name</a:t>
              </a:r>
              <a:endParaRPr b="1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522785" y="3993624"/>
              <a:ext cx="30081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Position in </a:t>
              </a:r>
              <a:r>
                <a:rPr b="1" lang="uk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Company</a:t>
              </a:r>
              <a:endParaRPr b="1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522785" y="4468986"/>
            <a:ext cx="3008100" cy="390889"/>
            <a:chOff x="522785" y="3768935"/>
            <a:chExt cx="3008100" cy="390889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522785" y="3768935"/>
              <a:ext cx="30081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Phone Number</a:t>
              </a:r>
              <a:endParaRPr b="1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522785" y="3993624"/>
              <a:ext cx="3008100" cy="16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Email Address</a:t>
              </a:r>
              <a:endParaRPr b="1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2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183" name="Google Shape;183;p22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10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22"/>
          <p:cNvSpPr txBox="1"/>
          <p:nvPr/>
        </p:nvSpPr>
        <p:spPr>
          <a:xfrm>
            <a:off x="540000" y="490469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5.2 Market Targeting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87" name="Google Shape;187;p22"/>
          <p:cNvGrpSpPr/>
          <p:nvPr/>
        </p:nvGrpSpPr>
        <p:grpSpPr>
          <a:xfrm>
            <a:off x="539993" y="1145393"/>
            <a:ext cx="6479957" cy="466218"/>
            <a:chOff x="539993" y="1145393"/>
            <a:chExt cx="6479957" cy="466218"/>
          </a:xfrm>
        </p:grpSpPr>
        <p:grpSp>
          <p:nvGrpSpPr>
            <p:cNvPr id="188" name="Google Shape;188;p22"/>
            <p:cNvGrpSpPr/>
            <p:nvPr/>
          </p:nvGrpSpPr>
          <p:grpSpPr>
            <a:xfrm>
              <a:off x="1336750" y="1145397"/>
              <a:ext cx="5683200" cy="466215"/>
              <a:chOff x="1336750" y="1089258"/>
              <a:chExt cx="5683200" cy="466215"/>
            </a:xfrm>
          </p:grpSpPr>
          <p:sp>
            <p:nvSpPr>
              <p:cNvPr id="189" name="Google Shape;189;p22"/>
              <p:cNvSpPr txBox="1"/>
              <p:nvPr/>
            </p:nvSpPr>
            <p:spPr>
              <a:xfrm>
                <a:off x="1336750" y="1089258"/>
                <a:ext cx="47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>
                    <a:solidFill>
                      <a:srgbClr val="C15C5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Target Market One</a:t>
                </a:r>
                <a:endParaRPr b="1">
                  <a:solidFill>
                    <a:srgbClr val="C15C58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0" name="Google Shape;190;p22"/>
              <p:cNvSpPr txBox="1"/>
              <p:nvPr/>
            </p:nvSpPr>
            <p:spPr>
              <a:xfrm>
                <a:off x="1336750" y="1370673"/>
                <a:ext cx="568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3B465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Briefly describe what you offer at this stage.</a:t>
                </a:r>
                <a:endParaRPr sz="1200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pic>
          <p:nvPicPr>
            <p:cNvPr id="191" name="Google Shape;191;p22" title="Ресурс 1@3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9993" y="1145393"/>
              <a:ext cx="488500" cy="422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22"/>
          <p:cNvGrpSpPr/>
          <p:nvPr/>
        </p:nvGrpSpPr>
        <p:grpSpPr>
          <a:xfrm>
            <a:off x="539993" y="2140392"/>
            <a:ext cx="6479957" cy="466215"/>
            <a:chOff x="539993" y="2229922"/>
            <a:chExt cx="6479957" cy="466215"/>
          </a:xfrm>
        </p:grpSpPr>
        <p:grpSp>
          <p:nvGrpSpPr>
            <p:cNvPr id="193" name="Google Shape;193;p22"/>
            <p:cNvGrpSpPr/>
            <p:nvPr/>
          </p:nvGrpSpPr>
          <p:grpSpPr>
            <a:xfrm>
              <a:off x="1336750" y="2229922"/>
              <a:ext cx="5683200" cy="466215"/>
              <a:chOff x="1336750" y="1089258"/>
              <a:chExt cx="5683200" cy="466215"/>
            </a:xfrm>
          </p:grpSpPr>
          <p:sp>
            <p:nvSpPr>
              <p:cNvPr id="194" name="Google Shape;194;p22"/>
              <p:cNvSpPr txBox="1"/>
              <p:nvPr/>
            </p:nvSpPr>
            <p:spPr>
              <a:xfrm>
                <a:off x="1336750" y="1089258"/>
                <a:ext cx="47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>
                    <a:solidFill>
                      <a:srgbClr val="C15C5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Target Market Two</a:t>
                </a:r>
                <a:endParaRPr b="1">
                  <a:solidFill>
                    <a:srgbClr val="C15C58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5" name="Google Shape;195;p22"/>
              <p:cNvSpPr txBox="1"/>
              <p:nvPr/>
            </p:nvSpPr>
            <p:spPr>
              <a:xfrm>
                <a:off x="1336750" y="1370673"/>
                <a:ext cx="568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3B465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Briefly describe what you offer at this stage.</a:t>
                </a:r>
                <a:endParaRPr sz="1200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pic>
          <p:nvPicPr>
            <p:cNvPr id="196" name="Google Shape;196;p22" title="Ресурс 1@3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9993" y="2251593"/>
              <a:ext cx="488500" cy="422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Google Shape;197;p22"/>
          <p:cNvGrpSpPr/>
          <p:nvPr/>
        </p:nvGrpSpPr>
        <p:grpSpPr>
          <a:xfrm>
            <a:off x="539993" y="3135388"/>
            <a:ext cx="6479957" cy="466215"/>
            <a:chOff x="539993" y="3356447"/>
            <a:chExt cx="6479957" cy="466215"/>
          </a:xfrm>
        </p:grpSpPr>
        <p:grpSp>
          <p:nvGrpSpPr>
            <p:cNvPr id="198" name="Google Shape;198;p22"/>
            <p:cNvGrpSpPr/>
            <p:nvPr/>
          </p:nvGrpSpPr>
          <p:grpSpPr>
            <a:xfrm>
              <a:off x="1336750" y="3356447"/>
              <a:ext cx="5683200" cy="466215"/>
              <a:chOff x="1336750" y="1089258"/>
              <a:chExt cx="5683200" cy="466215"/>
            </a:xfrm>
          </p:grpSpPr>
          <p:sp>
            <p:nvSpPr>
              <p:cNvPr id="199" name="Google Shape;199;p22"/>
              <p:cNvSpPr txBox="1"/>
              <p:nvPr/>
            </p:nvSpPr>
            <p:spPr>
              <a:xfrm>
                <a:off x="1336750" y="1089258"/>
                <a:ext cx="475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>
                    <a:solidFill>
                      <a:srgbClr val="C15C5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Target Market Three</a:t>
                </a:r>
                <a:endParaRPr b="1">
                  <a:solidFill>
                    <a:srgbClr val="C15C58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0" name="Google Shape;200;p22"/>
              <p:cNvSpPr txBox="1"/>
              <p:nvPr/>
            </p:nvSpPr>
            <p:spPr>
              <a:xfrm>
                <a:off x="1336750" y="1370673"/>
                <a:ext cx="5683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3B465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Briefly describe what you offer at this stage.</a:t>
                </a:r>
                <a:endParaRPr sz="1200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pic>
          <p:nvPicPr>
            <p:cNvPr id="201" name="Google Shape;201;p22" title="Ресурс 1@3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9993" y="3378118"/>
              <a:ext cx="488500" cy="422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22"/>
          <p:cNvSpPr txBox="1"/>
          <p:nvPr/>
        </p:nvSpPr>
        <p:spPr>
          <a:xfrm>
            <a:off x="540000" y="4169207"/>
            <a:ext cx="648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C15C58"/>
                </a:solidFill>
                <a:latin typeface="Merriweather"/>
                <a:ea typeface="Merriweather"/>
                <a:cs typeface="Merriweather"/>
                <a:sym typeface="Merriweather"/>
              </a:rPr>
              <a:t>6. Competitive Analysis</a:t>
            </a:r>
            <a:endParaRPr sz="3100">
              <a:solidFill>
                <a:srgbClr val="C15C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540000" y="4897749"/>
            <a:ext cx="6480000" cy="5269500"/>
          </a:xfrm>
          <a:prstGeom prst="rect">
            <a:avLst/>
          </a:prstGeom>
          <a:noFill/>
          <a:ln cap="flat" cmpd="sng" w="9525">
            <a:solidFill>
              <a:srgbClr val="ECEC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26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Provide Brief Description of How Analysis Was Conducted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23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209" name="Google Shape;209;p23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11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23"/>
          <p:cNvSpPr txBox="1"/>
          <p:nvPr/>
        </p:nvSpPr>
        <p:spPr>
          <a:xfrm>
            <a:off x="540000" y="490469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6.1 Analysis Results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540000" y="4765392"/>
            <a:ext cx="648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C15C58"/>
                </a:solidFill>
                <a:latin typeface="Merriweather"/>
                <a:ea typeface="Merriweather"/>
                <a:cs typeface="Merriweather"/>
                <a:sym typeface="Merriweather"/>
              </a:rPr>
              <a:t>7. Team</a:t>
            </a:r>
            <a:endParaRPr sz="3100">
              <a:solidFill>
                <a:srgbClr val="C15C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540000" y="5493926"/>
            <a:ext cx="6480000" cy="4673400"/>
          </a:xfrm>
          <a:prstGeom prst="rect">
            <a:avLst/>
          </a:prstGeom>
          <a:noFill/>
          <a:ln cap="flat" cmpd="sng" w="9525">
            <a:solidFill>
              <a:srgbClr val="ECEC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26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Overview of the Management and Staffing Structure and 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Strategies for Expansion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5" name="Google Shape;215;p23"/>
          <p:cNvGraphicFramePr/>
          <p:nvPr/>
        </p:nvGraphicFramePr>
        <p:xfrm>
          <a:off x="540000" y="1118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3327125"/>
                <a:gridCol w="3152875"/>
              </a:tblGrid>
              <a:tr h="519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Competitor</a:t>
                      </a: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 Type / Name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3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3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3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3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3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3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4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221" name="Google Shape;221;p24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12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24"/>
          <p:cNvSpPr txBox="1"/>
          <p:nvPr/>
        </p:nvSpPr>
        <p:spPr>
          <a:xfrm>
            <a:off x="540000" y="519440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7.1 Headcount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25" name="Google Shape;225;p24"/>
          <p:cNvGraphicFramePr/>
          <p:nvPr/>
        </p:nvGraphicFramePr>
        <p:xfrm>
          <a:off x="540000" y="1118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Sales Reps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Office Staff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Management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Partners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Consultants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Headcount Total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4B51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26" name="Google Shape;226;p24"/>
          <p:cNvSpPr txBox="1"/>
          <p:nvPr/>
        </p:nvSpPr>
        <p:spPr>
          <a:xfrm>
            <a:off x="540000" y="5288523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7.2 Salary &amp; Wages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27" name="Google Shape;227;p24"/>
          <p:cNvGraphicFramePr/>
          <p:nvPr/>
        </p:nvGraphicFramePr>
        <p:xfrm>
          <a:off x="540000" y="588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Office Staff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Partners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Management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Sales Reps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Consultants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Salary &amp; Wages Total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4B51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5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233" name="Google Shape;233;p25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13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p25"/>
          <p:cNvSpPr txBox="1"/>
          <p:nvPr/>
        </p:nvSpPr>
        <p:spPr>
          <a:xfrm>
            <a:off x="540000" y="490469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7.3 Staff Expenses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540000" y="5341442"/>
            <a:ext cx="648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C15C58"/>
                </a:solidFill>
                <a:latin typeface="Merriweather"/>
                <a:ea typeface="Merriweather"/>
                <a:cs typeface="Merriweather"/>
                <a:sym typeface="Merriweather"/>
              </a:rPr>
              <a:t>8. Implementation Expense</a:t>
            </a:r>
            <a:endParaRPr sz="3100">
              <a:solidFill>
                <a:srgbClr val="C15C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540000" y="6069975"/>
            <a:ext cx="6480000" cy="4097400"/>
          </a:xfrm>
          <a:prstGeom prst="rect">
            <a:avLst/>
          </a:prstGeom>
          <a:noFill/>
          <a:ln cap="flat" cmpd="sng" w="9525">
            <a:solidFill>
              <a:srgbClr val="ECEC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26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One-Time Expenses, Fixed Assets, Etc.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39" name="Google Shape;239;p25"/>
          <p:cNvGraphicFramePr/>
          <p:nvPr/>
        </p:nvGraphicFramePr>
        <p:xfrm>
          <a:off x="540000" y="1118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Social security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Benefits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Holiday pay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uk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</a:t>
                      </a: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taff Expenses Total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4B51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6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245" name="Google Shape;245;p26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14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26"/>
          <p:cNvSpPr txBox="1"/>
          <p:nvPr/>
        </p:nvSpPr>
        <p:spPr>
          <a:xfrm>
            <a:off x="540000" y="519440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8.1 Start-Up Expenses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49" name="Google Shape;249;p26"/>
          <p:cNvGraphicFramePr/>
          <p:nvPr/>
        </p:nvGraphicFramePr>
        <p:xfrm>
          <a:off x="540000" y="1118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Start-Up Expenses Total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4B51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50" name="Google Shape;250;p26"/>
          <p:cNvSpPr txBox="1"/>
          <p:nvPr/>
        </p:nvSpPr>
        <p:spPr>
          <a:xfrm>
            <a:off x="540000" y="5288523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8.2 Asset Purchases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51" name="Google Shape;251;p26"/>
          <p:cNvGraphicFramePr/>
          <p:nvPr/>
        </p:nvGraphicFramePr>
        <p:xfrm>
          <a:off x="540000" y="588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Asset Purchases Total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4B51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7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257" name="Google Shape;257;p27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15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27"/>
          <p:cNvSpPr txBox="1"/>
          <p:nvPr/>
        </p:nvSpPr>
        <p:spPr>
          <a:xfrm>
            <a:off x="540000" y="1301079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9.1 Performance Measures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61" name="Google Shape;261;p27"/>
          <p:cNvGraphicFramePr/>
          <p:nvPr/>
        </p:nvGraphicFramePr>
        <p:xfrm>
          <a:off x="540000" y="1899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62" name="Google Shape;262;p27"/>
          <p:cNvSpPr txBox="1"/>
          <p:nvPr/>
        </p:nvSpPr>
        <p:spPr>
          <a:xfrm>
            <a:off x="540000" y="6123084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9.2 Income Statements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63" name="Google Shape;263;p27"/>
          <p:cNvGraphicFramePr/>
          <p:nvPr/>
        </p:nvGraphicFramePr>
        <p:xfrm>
          <a:off x="540000" y="67216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6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64" name="Google Shape;264;p27"/>
          <p:cNvSpPr txBox="1"/>
          <p:nvPr/>
        </p:nvSpPr>
        <p:spPr>
          <a:xfrm>
            <a:off x="540000" y="485200"/>
            <a:ext cx="648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C15C58"/>
                </a:solidFill>
                <a:latin typeface="Merriweather"/>
                <a:ea typeface="Merriweather"/>
                <a:cs typeface="Merriweather"/>
                <a:sym typeface="Merriweather"/>
              </a:rPr>
              <a:t>9. Financial Projections</a:t>
            </a:r>
            <a:endParaRPr sz="3100">
              <a:solidFill>
                <a:srgbClr val="C15C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8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270" name="Google Shape;270;p28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16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" name="Google Shape;273;p28"/>
          <p:cNvSpPr txBox="1"/>
          <p:nvPr/>
        </p:nvSpPr>
        <p:spPr>
          <a:xfrm>
            <a:off x="540000" y="519440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9.3 Balance </a:t>
            </a: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Sheets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74" name="Google Shape;274;p28"/>
          <p:cNvGraphicFramePr/>
          <p:nvPr/>
        </p:nvGraphicFramePr>
        <p:xfrm>
          <a:off x="540000" y="1118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75" name="Google Shape;275;p28"/>
          <p:cNvSpPr txBox="1"/>
          <p:nvPr/>
        </p:nvSpPr>
        <p:spPr>
          <a:xfrm>
            <a:off x="540000" y="5288523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9.4 Cash-Flow Statement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76" name="Google Shape;276;p28"/>
          <p:cNvGraphicFramePr/>
          <p:nvPr/>
        </p:nvGraphicFramePr>
        <p:xfrm>
          <a:off x="540000" y="588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9"/>
          <p:cNvGrpSpPr/>
          <p:nvPr/>
        </p:nvGrpSpPr>
        <p:grpSpPr>
          <a:xfrm>
            <a:off x="0" y="10167350"/>
            <a:ext cx="7560000" cy="524700"/>
            <a:chOff x="0" y="10167350"/>
            <a:chExt cx="7560000" cy="524700"/>
          </a:xfrm>
        </p:grpSpPr>
        <p:sp>
          <p:nvSpPr>
            <p:cNvPr id="282" name="Google Shape;282;p29"/>
            <p:cNvSpPr/>
            <p:nvPr/>
          </p:nvSpPr>
          <p:spPr>
            <a:xfrm>
              <a:off x="0" y="10167350"/>
              <a:ext cx="7560000" cy="5247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3" name="Google Shape;283;p29"/>
            <p:cNvGrpSpPr/>
            <p:nvPr/>
          </p:nvGrpSpPr>
          <p:grpSpPr>
            <a:xfrm>
              <a:off x="3529275" y="10350000"/>
              <a:ext cx="501250" cy="169200"/>
              <a:chOff x="3529275" y="10350000"/>
              <a:chExt cx="501250" cy="169200"/>
            </a:xfrm>
          </p:grpSpPr>
          <p:sp>
            <p:nvSpPr>
              <p:cNvPr id="284" name="Google Shape;284;p29"/>
              <p:cNvSpPr txBox="1"/>
              <p:nvPr/>
            </p:nvSpPr>
            <p:spPr>
              <a:xfrm>
                <a:off x="3618200" y="10350000"/>
                <a:ext cx="323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17</a:t>
                </a:r>
                <a:endParaRPr sz="110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3529275" y="10438775"/>
                <a:ext cx="40500" cy="15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3990025" y="10438775"/>
                <a:ext cx="40500" cy="15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87" name="Google Shape;287;p29"/>
          <p:cNvSpPr txBox="1"/>
          <p:nvPr/>
        </p:nvSpPr>
        <p:spPr>
          <a:xfrm>
            <a:off x="540000" y="519440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9.5 Performance Measures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288" name="Google Shape;288;p29"/>
          <p:cNvGraphicFramePr/>
          <p:nvPr/>
        </p:nvGraphicFramePr>
        <p:xfrm>
          <a:off x="540000" y="1118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6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540000" y="485200"/>
            <a:ext cx="648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Table of </a:t>
            </a:r>
            <a:r>
              <a:rPr lang="uk" sz="3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Contents</a:t>
            </a:r>
            <a:endParaRPr sz="3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76" name="Google Shape;76;p14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77" name="Google Shape;77;p14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2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4"/>
          <p:cNvSpPr/>
          <p:nvPr/>
        </p:nvSpPr>
        <p:spPr>
          <a:xfrm>
            <a:off x="1746350" y="1432425"/>
            <a:ext cx="198900" cy="9259500"/>
          </a:xfrm>
          <a:prstGeom prst="rect">
            <a:avLst/>
          </a:prstGeom>
          <a:solidFill>
            <a:srgbClr val="C15C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14"/>
          <p:cNvGrpSpPr/>
          <p:nvPr/>
        </p:nvGrpSpPr>
        <p:grpSpPr>
          <a:xfrm>
            <a:off x="2333625" y="1409750"/>
            <a:ext cx="4685277" cy="8662800"/>
            <a:chOff x="2333625" y="1714550"/>
            <a:chExt cx="4685277" cy="8662800"/>
          </a:xfrm>
        </p:grpSpPr>
        <p:sp>
          <p:nvSpPr>
            <p:cNvPr id="82" name="Google Shape;82;p14"/>
            <p:cNvSpPr txBox="1"/>
            <p:nvPr/>
          </p:nvSpPr>
          <p:spPr>
            <a:xfrm>
              <a:off x="2783475" y="1714550"/>
              <a:ext cx="3891300" cy="86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EXECUTIVE SUMMARY</a:t>
              </a: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...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Mission Statement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………………….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Keys to Success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……………………………………………………………………..…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Financial Overview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COMPANY OVERVIEW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…………………………………………….………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PRODUCTS / SERVICES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……………………………………………….…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SALES / PRICING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Sales Revenue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……………………………………………………………………….….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Gross-Margin Percentage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……………………………………….….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Cost of Sales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……………………………………………………………………………..…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Break - Even Analysis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………………………………………………………..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MARKETING STRATEGY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………………………………………………...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Market Segmentation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……………………………………………………...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Market Targeting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COMPETITIVE ANALYSIS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Analysis Results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…………………………………………………………………………………………………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Headcount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……………………………………………………………………………………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Salary &amp; Wages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…………………………………………………………………………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Staff Expenses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…………………………………………………………………………..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IMPLEMENTATION EXPENSE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…………………………………..</a:t>
              </a:r>
              <a:endParaRPr b="1">
                <a:solidFill>
                  <a:srgbClr val="3B465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Start-Up Expenses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………………………………………………………………..</a:t>
              </a:r>
              <a:endParaRPr b="1">
                <a:solidFill>
                  <a:srgbClr val="3B465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Asset Purchases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………………………………………………………………………</a:t>
              </a:r>
              <a:endParaRPr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FINANCIAL PROJECTIONS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………………………………………….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Performance Measures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</a:t>
              </a:r>
              <a:endParaRPr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Income Statements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…………………………………………………………….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Balance Sheets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…………………………………………………………………….…</a:t>
              </a:r>
              <a:endParaRPr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Cash-Flow Statement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……………………………………………………….</a:t>
              </a:r>
              <a:endParaRPr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Performance Measures </a:t>
              </a:r>
              <a:r>
                <a:rPr lang="uk" sz="1000">
                  <a:solidFill>
                    <a:srgbClr val="ABAAB3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……………………………………………………</a:t>
              </a:r>
              <a:endParaRPr sz="1000">
                <a:solidFill>
                  <a:srgbClr val="ABAAB3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2333625" y="1714550"/>
              <a:ext cx="306300" cy="86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1.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1.1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1.2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1.3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2.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3.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4.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4.1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4.2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4.3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4.4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5.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5.1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5.2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6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6.1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7.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7.1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7.2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7.3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8.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8.1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8.2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9.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9.1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9.2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9.3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9.4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9.5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4" name="Google Shape;84;p14"/>
            <p:cNvSpPr txBox="1"/>
            <p:nvPr/>
          </p:nvSpPr>
          <p:spPr>
            <a:xfrm>
              <a:off x="6664602" y="1714550"/>
              <a:ext cx="354300" cy="8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03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03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04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04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05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05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06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06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07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07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08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09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09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10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10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11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11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12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12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13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13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14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14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15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15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15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16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16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3B4658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17</a:t>
              </a:r>
              <a:endParaRPr>
                <a:solidFill>
                  <a:srgbClr val="3B4658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540000" y="485200"/>
            <a:ext cx="648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C15C58"/>
                </a:solidFill>
                <a:latin typeface="Merriweather"/>
                <a:ea typeface="Merriweather"/>
                <a:cs typeface="Merriweather"/>
                <a:sym typeface="Merriweather"/>
              </a:rPr>
              <a:t>1. Executive Summary</a:t>
            </a:r>
            <a:endParaRPr sz="3100">
              <a:solidFill>
                <a:srgbClr val="C15C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90" name="Google Shape;90;p15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91" name="Google Shape;91;p15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3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15"/>
          <p:cNvSpPr/>
          <p:nvPr/>
        </p:nvSpPr>
        <p:spPr>
          <a:xfrm>
            <a:off x="540000" y="1213750"/>
            <a:ext cx="6480000" cy="4655700"/>
          </a:xfrm>
          <a:prstGeom prst="rect">
            <a:avLst/>
          </a:prstGeom>
          <a:noFill/>
          <a:ln cap="flat" cmpd="sng" w="9525">
            <a:solidFill>
              <a:srgbClr val="ECEC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26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Provide Executive Summary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40000" y="6262343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1.1 Mission Statement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540000" y="6861627"/>
            <a:ext cx="6480000" cy="3289200"/>
          </a:xfrm>
          <a:prstGeom prst="rect">
            <a:avLst/>
          </a:prstGeom>
          <a:noFill/>
          <a:ln cap="flat" cmpd="sng" w="9525">
            <a:solidFill>
              <a:srgbClr val="ECEC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26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Provide Mission Statement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6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102" name="Google Shape;102;p16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4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6"/>
          <p:cNvSpPr txBox="1"/>
          <p:nvPr/>
        </p:nvSpPr>
        <p:spPr>
          <a:xfrm>
            <a:off x="540000" y="490469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1.2 Keys to Success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540000" y="1103404"/>
            <a:ext cx="550200" cy="550200"/>
          </a:xfrm>
          <a:prstGeom prst="rect">
            <a:avLst/>
          </a:prstGeom>
          <a:solidFill>
            <a:srgbClr val="C15C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7" name="Google Shape;107;p16"/>
          <p:cNvGrpSpPr/>
          <p:nvPr/>
        </p:nvGrpSpPr>
        <p:grpSpPr>
          <a:xfrm>
            <a:off x="1336750" y="1145397"/>
            <a:ext cx="5683200" cy="466215"/>
            <a:chOff x="1336750" y="1089258"/>
            <a:chExt cx="5683200" cy="466215"/>
          </a:xfrm>
        </p:grpSpPr>
        <p:sp>
          <p:nvSpPr>
            <p:cNvPr id="108" name="Google Shape;108;p16"/>
            <p:cNvSpPr txBox="1"/>
            <p:nvPr/>
          </p:nvSpPr>
          <p:spPr>
            <a:xfrm>
              <a:off x="1336750" y="1089258"/>
              <a:ext cx="4759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 One</a:t>
              </a:r>
              <a:endParaRPr b="1">
                <a:solidFill>
                  <a:srgbClr val="3B465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1336750" y="1370673"/>
              <a:ext cx="5683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Briefly describe what you offer at this stage.</a:t>
              </a:r>
              <a:endParaRPr sz="1200">
                <a:solidFill>
                  <a:srgbClr val="3B465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0" name="Google Shape;110;p16"/>
          <p:cNvSpPr/>
          <p:nvPr/>
        </p:nvSpPr>
        <p:spPr>
          <a:xfrm>
            <a:off x="540000" y="2187929"/>
            <a:ext cx="550200" cy="550200"/>
          </a:xfrm>
          <a:prstGeom prst="rect">
            <a:avLst/>
          </a:prstGeom>
          <a:solidFill>
            <a:srgbClr val="C15C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1" name="Google Shape;111;p16"/>
          <p:cNvGrpSpPr/>
          <p:nvPr/>
        </p:nvGrpSpPr>
        <p:grpSpPr>
          <a:xfrm>
            <a:off x="1336750" y="2229922"/>
            <a:ext cx="5683200" cy="466215"/>
            <a:chOff x="1336750" y="1089258"/>
            <a:chExt cx="5683200" cy="466215"/>
          </a:xfrm>
        </p:grpSpPr>
        <p:sp>
          <p:nvSpPr>
            <p:cNvPr id="112" name="Google Shape;112;p16"/>
            <p:cNvSpPr txBox="1"/>
            <p:nvPr/>
          </p:nvSpPr>
          <p:spPr>
            <a:xfrm>
              <a:off x="1336750" y="1089258"/>
              <a:ext cx="4759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 Two</a:t>
              </a:r>
              <a:endParaRPr b="1">
                <a:solidFill>
                  <a:srgbClr val="3B465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1336750" y="1370673"/>
              <a:ext cx="5683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Briefly describe what you offer at this stage.</a:t>
              </a:r>
              <a:endParaRPr sz="1200">
                <a:solidFill>
                  <a:srgbClr val="3B465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4" name="Google Shape;114;p16"/>
          <p:cNvSpPr/>
          <p:nvPr/>
        </p:nvSpPr>
        <p:spPr>
          <a:xfrm>
            <a:off x="540000" y="3314454"/>
            <a:ext cx="550200" cy="550200"/>
          </a:xfrm>
          <a:prstGeom prst="rect">
            <a:avLst/>
          </a:prstGeom>
          <a:solidFill>
            <a:srgbClr val="C15C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5" name="Google Shape;115;p16"/>
          <p:cNvGrpSpPr/>
          <p:nvPr/>
        </p:nvGrpSpPr>
        <p:grpSpPr>
          <a:xfrm>
            <a:off x="1336750" y="3356447"/>
            <a:ext cx="5683200" cy="466215"/>
            <a:chOff x="1336750" y="1089258"/>
            <a:chExt cx="5683200" cy="466215"/>
          </a:xfrm>
        </p:grpSpPr>
        <p:sp>
          <p:nvSpPr>
            <p:cNvPr id="116" name="Google Shape;116;p16"/>
            <p:cNvSpPr txBox="1"/>
            <p:nvPr/>
          </p:nvSpPr>
          <p:spPr>
            <a:xfrm>
              <a:off x="1336750" y="1089258"/>
              <a:ext cx="4759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Key Three</a:t>
              </a:r>
              <a:endParaRPr b="1">
                <a:solidFill>
                  <a:srgbClr val="3B465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1336750" y="1370673"/>
              <a:ext cx="5683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3B465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Briefly describe what you offer at this stage.</a:t>
              </a:r>
              <a:endParaRPr sz="1200">
                <a:solidFill>
                  <a:srgbClr val="3B465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8" name="Google Shape;118;p16"/>
          <p:cNvSpPr txBox="1"/>
          <p:nvPr/>
        </p:nvSpPr>
        <p:spPr>
          <a:xfrm>
            <a:off x="540000" y="4360148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1.3 Financial Overview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19" name="Google Shape;119;p16"/>
          <p:cNvGraphicFramePr/>
          <p:nvPr/>
        </p:nvGraphicFramePr>
        <p:xfrm>
          <a:off x="540000" y="495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Cash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Sales Revenue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Financial-Year Net Profit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Operating Margin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Owner's Equity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Return on Equity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7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125" name="Google Shape;125;p17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5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17"/>
          <p:cNvSpPr txBox="1"/>
          <p:nvPr/>
        </p:nvSpPr>
        <p:spPr>
          <a:xfrm>
            <a:off x="540000" y="485200"/>
            <a:ext cx="648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C15C58"/>
                </a:solidFill>
                <a:latin typeface="Merriweather"/>
                <a:ea typeface="Merriweather"/>
                <a:cs typeface="Merriweather"/>
                <a:sym typeface="Merriweather"/>
              </a:rPr>
              <a:t>2. Company Overview</a:t>
            </a:r>
            <a:endParaRPr sz="3100">
              <a:solidFill>
                <a:srgbClr val="C15C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540000" y="1213750"/>
            <a:ext cx="6480000" cy="4077900"/>
          </a:xfrm>
          <a:prstGeom prst="rect">
            <a:avLst/>
          </a:prstGeom>
          <a:noFill/>
          <a:ln cap="flat" cmpd="sng" w="9525">
            <a:solidFill>
              <a:srgbClr val="ECEC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26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Provide Company Overview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540000" y="5627451"/>
            <a:ext cx="648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C15C58"/>
                </a:solidFill>
                <a:latin typeface="Merriweather"/>
                <a:ea typeface="Merriweather"/>
                <a:cs typeface="Merriweather"/>
                <a:sym typeface="Merriweather"/>
              </a:rPr>
              <a:t>3. Products / Services</a:t>
            </a:r>
            <a:endParaRPr sz="3100">
              <a:solidFill>
                <a:srgbClr val="C15C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40000" y="6356000"/>
            <a:ext cx="6480000" cy="3771900"/>
          </a:xfrm>
          <a:prstGeom prst="rect">
            <a:avLst/>
          </a:prstGeom>
          <a:noFill/>
          <a:ln cap="flat" cmpd="sng" w="9525">
            <a:solidFill>
              <a:srgbClr val="ECEC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26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Summarize Business Offerings / Output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8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137" name="Google Shape;137;p18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6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8"/>
          <p:cNvSpPr txBox="1"/>
          <p:nvPr/>
        </p:nvSpPr>
        <p:spPr>
          <a:xfrm>
            <a:off x="540000" y="485200"/>
            <a:ext cx="648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C15C58"/>
                </a:solidFill>
                <a:latin typeface="Merriweather"/>
                <a:ea typeface="Merriweather"/>
                <a:cs typeface="Merriweather"/>
                <a:sym typeface="Merriweather"/>
              </a:rPr>
              <a:t>4. Sales / Pricing</a:t>
            </a:r>
            <a:endParaRPr sz="3100">
              <a:solidFill>
                <a:srgbClr val="C15C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540000" y="1213750"/>
            <a:ext cx="6480000" cy="4077900"/>
          </a:xfrm>
          <a:prstGeom prst="rect">
            <a:avLst/>
          </a:prstGeom>
          <a:noFill/>
          <a:ln cap="flat" cmpd="sng" w="9525">
            <a:solidFill>
              <a:srgbClr val="ECEC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26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Overview of Pricing Structure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540000" y="5751073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4.1 Sales Revenue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43" name="Google Shape;143;p18"/>
          <p:cNvGraphicFramePr/>
          <p:nvPr/>
        </p:nvGraphicFramePr>
        <p:xfrm>
          <a:off x="540000" y="634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Products / Services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</a:t>
                      </a: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otal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4B51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9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149" name="Google Shape;149;p19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7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19"/>
          <p:cNvSpPr txBox="1"/>
          <p:nvPr/>
        </p:nvSpPr>
        <p:spPr>
          <a:xfrm>
            <a:off x="540000" y="519440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4.2 Gross-Margin Percentage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53" name="Google Shape;153;p19"/>
          <p:cNvGraphicFramePr/>
          <p:nvPr/>
        </p:nvGraphicFramePr>
        <p:xfrm>
          <a:off x="540000" y="1118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Total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4B51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54" name="Google Shape;154;p19"/>
          <p:cNvSpPr txBox="1"/>
          <p:nvPr/>
        </p:nvSpPr>
        <p:spPr>
          <a:xfrm>
            <a:off x="540000" y="5288523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4.3 Cost of Sales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55" name="Google Shape;155;p19"/>
          <p:cNvGraphicFramePr/>
          <p:nvPr/>
        </p:nvGraphicFramePr>
        <p:xfrm>
          <a:off x="540000" y="588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5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6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Total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4B51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0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161" name="Google Shape;161;p20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8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20"/>
          <p:cNvSpPr txBox="1"/>
          <p:nvPr/>
        </p:nvSpPr>
        <p:spPr>
          <a:xfrm>
            <a:off x="540000" y="519440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4.4 Break - Even Analysis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65" name="Google Shape;165;p20"/>
          <p:cNvGraphicFramePr/>
          <p:nvPr/>
        </p:nvGraphicFramePr>
        <p:xfrm>
          <a:off x="540000" y="1118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{7AD5C381-F7B5-4FC1-ABA8-2746BC834B7B}</a:tableStyleId>
              </a:tblPr>
              <a:tblGrid>
                <a:gridCol w="2525675"/>
                <a:gridCol w="1338900"/>
                <a:gridCol w="1385775"/>
                <a:gridCol w="1229650"/>
              </a:tblGrid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Description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2026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2027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2028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3B4658"/>
                    </a:solidFill>
                  </a:tcPr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Sales Revenue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6F6E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6F6E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6F6E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6F6E7D"/>
                    </a:solidFill>
                  </a:tcPr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3B465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Cost of Sales</a:t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Variable Expenses Total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rgbClr val="3B465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Personnel Expenses</a:t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57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rgbClr val="3B465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Operating </a:t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rgbClr val="3B465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Expenses</a:t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rgbClr val="3B465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Fixed-Asset Depreciation</a:t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200">
                          <a:solidFill>
                            <a:srgbClr val="3B465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Financial Expenses</a:t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Fixed Expenses Total</a:t>
                      </a:r>
                      <a:endParaRPr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3B465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Gross-Margin Percentage</a:t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>
                          <a:solidFill>
                            <a:srgbClr val="3B465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Break-Even Sales Revenue</a:t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B465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40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2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Sales Rev Above Break-Even</a:t>
                      </a:r>
                      <a:endParaRPr b="1" sz="12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B5B4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540000" y="485200"/>
            <a:ext cx="648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rgbClr val="C15C58"/>
                </a:solidFill>
                <a:latin typeface="Merriweather"/>
                <a:ea typeface="Merriweather"/>
                <a:cs typeface="Merriweather"/>
                <a:sym typeface="Merriweather"/>
              </a:rPr>
              <a:t>5. Marketing Strategy</a:t>
            </a:r>
            <a:endParaRPr sz="3100">
              <a:solidFill>
                <a:srgbClr val="C15C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71" name="Google Shape;171;p21"/>
          <p:cNvGrpSpPr/>
          <p:nvPr/>
        </p:nvGrpSpPr>
        <p:grpSpPr>
          <a:xfrm>
            <a:off x="3529275" y="10350000"/>
            <a:ext cx="501250" cy="169200"/>
            <a:chOff x="3529275" y="10350000"/>
            <a:chExt cx="501250" cy="169200"/>
          </a:xfrm>
        </p:grpSpPr>
        <p:sp>
          <p:nvSpPr>
            <p:cNvPr id="172" name="Google Shape;172;p21"/>
            <p:cNvSpPr txBox="1"/>
            <p:nvPr/>
          </p:nvSpPr>
          <p:spPr>
            <a:xfrm>
              <a:off x="3618200" y="10350000"/>
              <a:ext cx="323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3B465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9</a:t>
              </a:r>
              <a:endParaRPr sz="1100">
                <a:solidFill>
                  <a:srgbClr val="3B465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352927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3990025" y="10438775"/>
              <a:ext cx="40500" cy="15900"/>
            </a:xfrm>
            <a:prstGeom prst="rect">
              <a:avLst/>
            </a:prstGeom>
            <a:solidFill>
              <a:srgbClr val="3B46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21"/>
          <p:cNvSpPr/>
          <p:nvPr/>
        </p:nvSpPr>
        <p:spPr>
          <a:xfrm>
            <a:off x="540000" y="1213750"/>
            <a:ext cx="6480000" cy="4655700"/>
          </a:xfrm>
          <a:prstGeom prst="rect">
            <a:avLst/>
          </a:prstGeom>
          <a:noFill/>
          <a:ln cap="flat" cmpd="sng" w="9525">
            <a:solidFill>
              <a:srgbClr val="ECEC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26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Provide Marketing Strategy Overview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540000" y="6262343"/>
            <a:ext cx="648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3B4658"/>
                </a:solidFill>
                <a:latin typeface="Merriweather"/>
                <a:ea typeface="Merriweather"/>
                <a:cs typeface="Merriweather"/>
                <a:sym typeface="Merriweather"/>
              </a:rPr>
              <a:t>5.1 Market Segmentation</a:t>
            </a:r>
            <a:endParaRPr sz="2100">
              <a:solidFill>
                <a:srgbClr val="3B465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540000" y="6861627"/>
            <a:ext cx="6480000" cy="3289200"/>
          </a:xfrm>
          <a:prstGeom prst="rect">
            <a:avLst/>
          </a:prstGeom>
          <a:noFill/>
          <a:ln cap="flat" cmpd="sng" w="9525">
            <a:solidFill>
              <a:srgbClr val="ECEC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26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B5163"/>
                </a:solidFill>
                <a:latin typeface="Montserrat"/>
                <a:ea typeface="Montserrat"/>
                <a:cs typeface="Montserrat"/>
                <a:sym typeface="Montserrat"/>
              </a:rPr>
              <a:t>Marketing Segmentation Overview</a:t>
            </a:r>
            <a:endParaRPr>
              <a:solidFill>
                <a:srgbClr val="4B51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