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692000" cx="7560000"/>
  <p:notesSz cx="6858000" cy="9144000"/>
  <p:embeddedFontLst>
    <p:embeddedFont>
      <p:font typeface="Montserrat Black"/>
      <p:bold r:id="rId22"/>
      <p:boldItalic r:id="rId23"/>
    </p:embeddedFont>
    <p:embeddedFont>
      <p:font typeface="DM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54">
          <p15:clr>
            <a:srgbClr val="747775"/>
          </p15:clr>
        </p15:guide>
        <p15:guide id="2" pos="4309">
          <p15:clr>
            <a:srgbClr val="747775"/>
          </p15:clr>
        </p15:guide>
        <p15:guide id="3" orient="horz" pos="3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54"/>
        <p:guide pos="4309"/>
        <p:guide pos="34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Black-bold.fntdata"/><Relationship Id="rId21" Type="http://schemas.openxmlformats.org/officeDocument/2006/relationships/slide" Target="slides/slide16.xml"/><Relationship Id="rId24" Type="http://schemas.openxmlformats.org/officeDocument/2006/relationships/font" Target="fonts/DMSans-regular.fntdata"/><Relationship Id="rId23" Type="http://schemas.openxmlformats.org/officeDocument/2006/relationships/font" Target="fonts/MontserratBlack-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DMSans-italic.fntdata"/><Relationship Id="rId25" Type="http://schemas.openxmlformats.org/officeDocument/2006/relationships/font" Target="fonts/DMSans-bold.fntdata"/><Relationship Id="rId27" Type="http://schemas.openxmlformats.org/officeDocument/2006/relationships/font" Target="fonts/DM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cf42e9b438_0_29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cf42e9b438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cf42e9b438_0_32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cf42e9b438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cf42e9b438_0_36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cf42e9b438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cf42e9b438_0_40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cf42e9b438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cf42e9b438_0_56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2cf42e9b438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cf55750140_0_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2cf5575014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cf55750140_0_11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2cf55750140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cf42e9b438_0_4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cf42e9b43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cf42e9b438_0_7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cf42e9b43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cf42e9b438_0_9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cf42e9b438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cf42e9b438_0_13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cf42e9b438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cf42e9b438_0_17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cf42e9b438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cf42e9b438_0_20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cf42e9b438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cf42e9b438_0_22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cf42e9b438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cf42e9b438_0_25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cf42e9b438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720000" y="0"/>
            <a:ext cx="3733844" cy="1004226"/>
            <a:chOff x="720000" y="0"/>
            <a:chExt cx="3733844" cy="1004226"/>
          </a:xfrm>
        </p:grpSpPr>
        <p:sp>
          <p:nvSpPr>
            <p:cNvPr id="55" name="Google Shape;55;p13"/>
            <p:cNvSpPr/>
            <p:nvPr/>
          </p:nvSpPr>
          <p:spPr>
            <a:xfrm>
              <a:off x="720000" y="0"/>
              <a:ext cx="415800" cy="940800"/>
            </a:xfrm>
            <a:prstGeom prst="rect">
              <a:avLst/>
            </a:prstGeom>
            <a:solidFill>
              <a:srgbClr val="56585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56" name="Google Shape;56;p13"/>
            <p:cNvGrpSpPr/>
            <p:nvPr/>
          </p:nvGrpSpPr>
          <p:grpSpPr>
            <a:xfrm>
              <a:off x="1433001" y="650226"/>
              <a:ext cx="3020844" cy="354000"/>
              <a:chOff x="1433001" y="650226"/>
              <a:chExt cx="3020844" cy="354000"/>
            </a:xfrm>
          </p:grpSpPr>
          <p:sp>
            <p:nvSpPr>
              <p:cNvPr id="57" name="Google Shape;57;p13"/>
              <p:cNvSpPr txBox="1"/>
              <p:nvPr/>
            </p:nvSpPr>
            <p:spPr>
              <a:xfrm>
                <a:off x="1752344" y="650226"/>
                <a:ext cx="2701500" cy="354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300">
                    <a:solidFill>
                      <a:srgbClr val="2B2C2B"/>
                    </a:solidFill>
                    <a:latin typeface="DM Sans"/>
                    <a:ea typeface="DM Sans"/>
                    <a:cs typeface="DM Sans"/>
                    <a:sym typeface="DM Sans"/>
                  </a:rPr>
                  <a:t>COMPANY NAME</a:t>
                </a:r>
                <a:endParaRPr sz="2300">
                  <a:solidFill>
                    <a:srgbClr val="2B2C2B"/>
                  </a:solidFill>
                  <a:latin typeface="DM Sans"/>
                  <a:ea typeface="DM Sans"/>
                  <a:cs typeface="DM Sans"/>
                  <a:sym typeface="DM Sans"/>
                </a:endParaRPr>
              </a:p>
            </p:txBody>
          </p:sp>
          <p:pic>
            <p:nvPicPr>
              <p:cNvPr id="58" name="Google Shape;58;p13"/>
              <p:cNvPicPr preferRelativeResize="0"/>
              <p:nvPr/>
            </p:nvPicPr>
            <p:blipFill>
              <a:blip r:embed="rId3">
                <a:alphaModFix/>
              </a:blip>
              <a:stretch>
                <a:fillRect/>
              </a:stretch>
            </p:blipFill>
            <p:spPr>
              <a:xfrm>
                <a:off x="1433001" y="709276"/>
                <a:ext cx="235875" cy="235900"/>
              </a:xfrm>
              <a:prstGeom prst="rect">
                <a:avLst/>
              </a:prstGeom>
              <a:noFill/>
              <a:ln>
                <a:noFill/>
              </a:ln>
            </p:spPr>
          </p:pic>
        </p:grpSp>
      </p:grpSp>
      <p:grpSp>
        <p:nvGrpSpPr>
          <p:cNvPr id="59" name="Google Shape;59;p13"/>
          <p:cNvGrpSpPr/>
          <p:nvPr/>
        </p:nvGrpSpPr>
        <p:grpSpPr>
          <a:xfrm>
            <a:off x="723900" y="1889750"/>
            <a:ext cx="6118850" cy="1783700"/>
            <a:chOff x="723900" y="1889750"/>
            <a:chExt cx="6118850" cy="1783700"/>
          </a:xfrm>
        </p:grpSpPr>
        <p:sp>
          <p:nvSpPr>
            <p:cNvPr id="60" name="Google Shape;60;p13"/>
            <p:cNvSpPr/>
            <p:nvPr/>
          </p:nvSpPr>
          <p:spPr>
            <a:xfrm>
              <a:off x="723900" y="1889750"/>
              <a:ext cx="6118850" cy="1257300"/>
            </a:xfrm>
            <a:custGeom>
              <a:rect b="b" l="l" r="r" t="t"/>
              <a:pathLst>
                <a:path extrusionOk="0" h="50292" w="244754">
                  <a:moveTo>
                    <a:pt x="13106" y="50292"/>
                  </a:moveTo>
                  <a:lnTo>
                    <a:pt x="0" y="50292"/>
                  </a:lnTo>
                  <a:lnTo>
                    <a:pt x="0" y="0"/>
                  </a:lnTo>
                  <a:lnTo>
                    <a:pt x="244754" y="0"/>
                  </a:lnTo>
                  <a:lnTo>
                    <a:pt x="244754" y="49988"/>
                  </a:lnTo>
                  <a:lnTo>
                    <a:pt x="197815" y="49988"/>
                  </a:lnTo>
                </a:path>
              </a:pathLst>
            </a:custGeom>
            <a:noFill/>
            <a:ln cap="flat" cmpd="sng" w="76200">
              <a:solidFill>
                <a:srgbClr val="BBBCBB"/>
              </a:solidFill>
              <a:prstDash val="solid"/>
              <a:round/>
              <a:headEnd len="med" w="med" type="none"/>
              <a:tailEnd len="med" w="med" type="none"/>
            </a:ln>
          </p:spPr>
        </p:sp>
        <p:sp>
          <p:nvSpPr>
            <p:cNvPr id="61" name="Google Shape;61;p13"/>
            <p:cNvSpPr txBox="1"/>
            <p:nvPr/>
          </p:nvSpPr>
          <p:spPr>
            <a:xfrm>
              <a:off x="1273075" y="2072650"/>
              <a:ext cx="51201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uk" sz="4600">
                  <a:solidFill>
                    <a:schemeClr val="dk2"/>
                  </a:solidFill>
                  <a:latin typeface="Montserrat Black"/>
                  <a:ea typeface="Montserrat Black"/>
                  <a:cs typeface="Montserrat Black"/>
                  <a:sym typeface="Montserrat Black"/>
                </a:rPr>
                <a:t>SPONSORSHIP </a:t>
              </a:r>
              <a:endParaRPr sz="4600">
                <a:solidFill>
                  <a:schemeClr val="dk2"/>
                </a:solidFill>
                <a:latin typeface="Montserrat Black"/>
                <a:ea typeface="Montserrat Black"/>
                <a:cs typeface="Montserrat Black"/>
                <a:sym typeface="Montserrat Black"/>
              </a:endParaRPr>
            </a:p>
            <a:p>
              <a:pPr indent="0" lvl="0" marL="0" rtl="0" algn="l">
                <a:spcBef>
                  <a:spcPts val="0"/>
                </a:spcBef>
                <a:spcAft>
                  <a:spcPts val="0"/>
                </a:spcAft>
                <a:buNone/>
              </a:pPr>
              <a:r>
                <a:rPr lang="uk" sz="4600">
                  <a:solidFill>
                    <a:schemeClr val="dk2"/>
                  </a:solidFill>
                  <a:latin typeface="Montserrat Black"/>
                  <a:ea typeface="Montserrat Black"/>
                  <a:cs typeface="Montserrat Black"/>
                  <a:sym typeface="Montserrat Black"/>
                </a:rPr>
                <a:t>PROPOSAL</a:t>
              </a:r>
              <a:endParaRPr sz="4600">
                <a:solidFill>
                  <a:schemeClr val="dk2"/>
                </a:solidFill>
                <a:latin typeface="Montserrat Black"/>
                <a:ea typeface="Montserrat Black"/>
                <a:cs typeface="Montserrat Black"/>
                <a:sym typeface="Montserrat Black"/>
              </a:endParaRPr>
            </a:p>
          </p:txBody>
        </p:sp>
      </p:grpSp>
      <p:grpSp>
        <p:nvGrpSpPr>
          <p:cNvPr id="62" name="Google Shape;62;p13"/>
          <p:cNvGrpSpPr/>
          <p:nvPr/>
        </p:nvGrpSpPr>
        <p:grpSpPr>
          <a:xfrm>
            <a:off x="1615352" y="5951210"/>
            <a:ext cx="4183568" cy="2777800"/>
            <a:chOff x="1615352" y="5951210"/>
            <a:chExt cx="4183568" cy="2777800"/>
          </a:xfrm>
        </p:grpSpPr>
        <p:sp>
          <p:nvSpPr>
            <p:cNvPr id="63" name="Google Shape;63;p13"/>
            <p:cNvSpPr txBox="1"/>
            <p:nvPr/>
          </p:nvSpPr>
          <p:spPr>
            <a:xfrm>
              <a:off x="1615430" y="5951210"/>
              <a:ext cx="20268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a:solidFill>
                    <a:schemeClr val="dk2"/>
                  </a:solidFill>
                  <a:latin typeface="DM Sans"/>
                  <a:ea typeface="DM Sans"/>
                  <a:cs typeface="DM Sans"/>
                  <a:sym typeface="DM Sans"/>
                </a:rPr>
                <a:t>PREPARED BY:</a:t>
              </a:r>
              <a:endParaRPr b="1">
                <a:solidFill>
                  <a:schemeClr val="dk2"/>
                </a:solidFill>
                <a:latin typeface="DM Sans"/>
                <a:ea typeface="DM Sans"/>
                <a:cs typeface="DM Sans"/>
                <a:sym typeface="DM Sans"/>
              </a:endParaRPr>
            </a:p>
          </p:txBody>
        </p:sp>
        <p:grpSp>
          <p:nvGrpSpPr>
            <p:cNvPr id="64" name="Google Shape;64;p13"/>
            <p:cNvGrpSpPr/>
            <p:nvPr/>
          </p:nvGrpSpPr>
          <p:grpSpPr>
            <a:xfrm>
              <a:off x="1615352" y="6446525"/>
              <a:ext cx="4183315" cy="482095"/>
              <a:chOff x="1615352" y="6446525"/>
              <a:chExt cx="4183315" cy="482095"/>
            </a:xfrm>
          </p:grpSpPr>
          <p:sp>
            <p:nvSpPr>
              <p:cNvPr id="65" name="Google Shape;65;p13"/>
              <p:cNvSpPr txBox="1"/>
              <p:nvPr/>
            </p:nvSpPr>
            <p:spPr>
              <a:xfrm>
                <a:off x="1615352" y="6446525"/>
                <a:ext cx="4183315"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a:solidFill>
                      <a:schemeClr val="dk2"/>
                    </a:solidFill>
                    <a:latin typeface="DM Sans"/>
                    <a:ea typeface="DM Sans"/>
                    <a:cs typeface="DM Sans"/>
                    <a:sym typeface="DM Sans"/>
                  </a:rPr>
                  <a:t>[Your Name]</a:t>
                </a:r>
                <a:endParaRPr b="1">
                  <a:solidFill>
                    <a:schemeClr val="dk2"/>
                  </a:solidFill>
                  <a:latin typeface="DM Sans"/>
                  <a:ea typeface="DM Sans"/>
                  <a:cs typeface="DM Sans"/>
                  <a:sym typeface="DM Sans"/>
                </a:endParaRPr>
              </a:p>
            </p:txBody>
          </p:sp>
          <p:sp>
            <p:nvSpPr>
              <p:cNvPr id="66" name="Google Shape;66;p13"/>
              <p:cNvSpPr txBox="1"/>
              <p:nvPr/>
            </p:nvSpPr>
            <p:spPr>
              <a:xfrm>
                <a:off x="1615352" y="6713220"/>
                <a:ext cx="41832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a:solidFill>
                      <a:schemeClr val="dk2"/>
                    </a:solidFill>
                    <a:latin typeface="DM Sans"/>
                    <a:ea typeface="DM Sans"/>
                    <a:cs typeface="DM Sans"/>
                    <a:sym typeface="DM Sans"/>
                  </a:rPr>
                  <a:t>[Job Title]</a:t>
                </a:r>
                <a:endParaRPr b="1">
                  <a:solidFill>
                    <a:schemeClr val="dk2"/>
                  </a:solidFill>
                  <a:latin typeface="DM Sans"/>
                  <a:ea typeface="DM Sans"/>
                  <a:cs typeface="DM Sans"/>
                  <a:sym typeface="DM Sans"/>
                </a:endParaRPr>
              </a:p>
            </p:txBody>
          </p:sp>
        </p:grpSp>
        <p:grpSp>
          <p:nvGrpSpPr>
            <p:cNvPr id="67" name="Google Shape;67;p13"/>
            <p:cNvGrpSpPr/>
            <p:nvPr/>
          </p:nvGrpSpPr>
          <p:grpSpPr>
            <a:xfrm>
              <a:off x="1615420" y="7185675"/>
              <a:ext cx="4183500" cy="1543335"/>
              <a:chOff x="1615420" y="7185675"/>
              <a:chExt cx="4183500" cy="1543335"/>
            </a:xfrm>
          </p:grpSpPr>
          <p:sp>
            <p:nvSpPr>
              <p:cNvPr id="68" name="Google Shape;68;p13"/>
              <p:cNvSpPr txBox="1"/>
              <p:nvPr/>
            </p:nvSpPr>
            <p:spPr>
              <a:xfrm>
                <a:off x="1615420" y="7185675"/>
                <a:ext cx="4183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a:solidFill>
                      <a:schemeClr val="dk2"/>
                    </a:solidFill>
                    <a:latin typeface="DM Sans"/>
                    <a:ea typeface="DM Sans"/>
                    <a:cs typeface="DM Sans"/>
                    <a:sym typeface="DM Sans"/>
                  </a:rPr>
                  <a:t>Date: </a:t>
                </a:r>
                <a:r>
                  <a:rPr lang="uk">
                    <a:solidFill>
                      <a:schemeClr val="dk2"/>
                    </a:solidFill>
                    <a:latin typeface="DM Sans"/>
                    <a:ea typeface="DM Sans"/>
                    <a:cs typeface="DM Sans"/>
                    <a:sym typeface="DM Sans"/>
                  </a:rPr>
                  <a:t>MM/DD/YYYY</a:t>
                </a:r>
                <a:endParaRPr>
                  <a:solidFill>
                    <a:schemeClr val="dk2"/>
                  </a:solidFill>
                  <a:latin typeface="DM Sans"/>
                  <a:ea typeface="DM Sans"/>
                  <a:cs typeface="DM Sans"/>
                  <a:sym typeface="DM Sans"/>
                </a:endParaRPr>
              </a:p>
            </p:txBody>
          </p:sp>
          <p:sp>
            <p:nvSpPr>
              <p:cNvPr id="69" name="Google Shape;69;p13"/>
              <p:cNvSpPr txBox="1"/>
              <p:nvPr/>
            </p:nvSpPr>
            <p:spPr>
              <a:xfrm>
                <a:off x="1615420" y="7455709"/>
                <a:ext cx="4183500" cy="463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b="1" lang="uk">
                    <a:solidFill>
                      <a:schemeClr val="dk2"/>
                    </a:solidFill>
                    <a:latin typeface="DM Sans"/>
                    <a:ea typeface="DM Sans"/>
                    <a:cs typeface="DM Sans"/>
                    <a:sym typeface="DM Sans"/>
                  </a:rPr>
                  <a:t>Address: </a:t>
                </a:r>
                <a:r>
                  <a:rPr lang="uk">
                    <a:solidFill>
                      <a:schemeClr val="dk2"/>
                    </a:solidFill>
                    <a:latin typeface="DM Sans"/>
                    <a:ea typeface="DM Sans"/>
                    <a:cs typeface="DM Sans"/>
                    <a:sym typeface="DM Sans"/>
                  </a:rPr>
                  <a:t>760 Xzavier Tunnel, Lavonland, </a:t>
                </a:r>
                <a:endParaRPr>
                  <a:solidFill>
                    <a:schemeClr val="dk2"/>
                  </a:solidFill>
                  <a:latin typeface="DM Sans"/>
                  <a:ea typeface="DM Sans"/>
                  <a:cs typeface="DM Sans"/>
                  <a:sym typeface="DM Sans"/>
                </a:endParaRPr>
              </a:p>
              <a:p>
                <a:pPr indent="0" lvl="0" marL="0" rtl="0" algn="l">
                  <a:lnSpc>
                    <a:spcPct val="115000"/>
                  </a:lnSpc>
                  <a:spcBef>
                    <a:spcPts val="0"/>
                  </a:spcBef>
                  <a:spcAft>
                    <a:spcPts val="0"/>
                  </a:spcAft>
                  <a:buNone/>
                </a:pPr>
                <a:r>
                  <a:rPr lang="uk">
                    <a:solidFill>
                      <a:schemeClr val="dk2"/>
                    </a:solidFill>
                    <a:latin typeface="DM Sans"/>
                    <a:ea typeface="DM Sans"/>
                    <a:cs typeface="DM Sans"/>
                    <a:sym typeface="DM Sans"/>
                  </a:rPr>
                  <a:t>Nebraska, 33539</a:t>
                </a:r>
                <a:endParaRPr>
                  <a:solidFill>
                    <a:schemeClr val="dk2"/>
                  </a:solidFill>
                  <a:latin typeface="DM Sans"/>
                  <a:ea typeface="DM Sans"/>
                  <a:cs typeface="DM Sans"/>
                  <a:sym typeface="DM Sans"/>
                </a:endParaRPr>
              </a:p>
            </p:txBody>
          </p:sp>
          <p:sp>
            <p:nvSpPr>
              <p:cNvPr id="70" name="Google Shape;70;p13"/>
              <p:cNvSpPr txBox="1"/>
              <p:nvPr/>
            </p:nvSpPr>
            <p:spPr>
              <a:xfrm>
                <a:off x="1615420" y="7973543"/>
                <a:ext cx="4183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a:solidFill>
                      <a:schemeClr val="dk2"/>
                    </a:solidFill>
                    <a:latin typeface="DM Sans"/>
                    <a:ea typeface="DM Sans"/>
                    <a:cs typeface="DM Sans"/>
                    <a:sym typeface="DM Sans"/>
                  </a:rPr>
                  <a:t>Phone: +1-012-3456-789</a:t>
                </a:r>
                <a:endParaRPr>
                  <a:solidFill>
                    <a:schemeClr val="dk2"/>
                  </a:solidFill>
                  <a:latin typeface="DM Sans"/>
                  <a:ea typeface="DM Sans"/>
                  <a:cs typeface="DM Sans"/>
                  <a:sym typeface="DM Sans"/>
                </a:endParaRPr>
              </a:p>
            </p:txBody>
          </p:sp>
          <p:sp>
            <p:nvSpPr>
              <p:cNvPr id="71" name="Google Shape;71;p13"/>
              <p:cNvSpPr txBox="1"/>
              <p:nvPr/>
            </p:nvSpPr>
            <p:spPr>
              <a:xfrm>
                <a:off x="1615420" y="8243576"/>
                <a:ext cx="4183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a:solidFill>
                      <a:schemeClr val="dk2"/>
                    </a:solidFill>
                    <a:latin typeface="DM Sans"/>
                    <a:ea typeface="DM Sans"/>
                    <a:cs typeface="DM Sans"/>
                    <a:sym typeface="DM Sans"/>
                  </a:rPr>
                  <a:t>Email: </a:t>
                </a:r>
                <a:r>
                  <a:rPr lang="uk">
                    <a:solidFill>
                      <a:schemeClr val="dk2"/>
                    </a:solidFill>
                    <a:latin typeface="DM Sans"/>
                    <a:ea typeface="DM Sans"/>
                    <a:cs typeface="DM Sans"/>
                    <a:sym typeface="DM Sans"/>
                  </a:rPr>
                  <a:t>business@mail.ltd</a:t>
                </a:r>
                <a:endParaRPr>
                  <a:solidFill>
                    <a:schemeClr val="dk2"/>
                  </a:solidFill>
                  <a:latin typeface="DM Sans"/>
                  <a:ea typeface="DM Sans"/>
                  <a:cs typeface="DM Sans"/>
                  <a:sym typeface="DM Sans"/>
                </a:endParaRPr>
              </a:p>
            </p:txBody>
          </p:sp>
          <p:sp>
            <p:nvSpPr>
              <p:cNvPr id="72" name="Google Shape;72;p13"/>
              <p:cNvSpPr txBox="1"/>
              <p:nvPr/>
            </p:nvSpPr>
            <p:spPr>
              <a:xfrm>
                <a:off x="1615420" y="8513610"/>
                <a:ext cx="41835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a:solidFill>
                      <a:schemeClr val="dk2"/>
                    </a:solidFill>
                    <a:latin typeface="DM Sans"/>
                    <a:ea typeface="DM Sans"/>
                    <a:cs typeface="DM Sans"/>
                    <a:sym typeface="DM Sans"/>
                  </a:rPr>
                  <a:t>Site: </a:t>
                </a:r>
                <a:r>
                  <a:rPr lang="uk">
                    <a:solidFill>
                      <a:schemeClr val="dk2"/>
                    </a:solidFill>
                    <a:latin typeface="DM Sans"/>
                    <a:ea typeface="DM Sans"/>
                    <a:cs typeface="DM Sans"/>
                    <a:sym typeface="DM Sans"/>
                  </a:rPr>
                  <a:t>yoursite.ltd</a:t>
                </a:r>
                <a:endParaRPr>
                  <a:solidFill>
                    <a:schemeClr val="dk2"/>
                  </a:solidFill>
                  <a:latin typeface="DM Sans"/>
                  <a:ea typeface="DM Sans"/>
                  <a:cs typeface="DM Sans"/>
                  <a:sym typeface="DM Sans"/>
                </a:endParaRPr>
              </a:p>
            </p:txBody>
          </p:sp>
        </p:grpSp>
      </p:grpSp>
      <p:grpSp>
        <p:nvGrpSpPr>
          <p:cNvPr id="73" name="Google Shape;73;p13"/>
          <p:cNvGrpSpPr/>
          <p:nvPr/>
        </p:nvGrpSpPr>
        <p:grpSpPr>
          <a:xfrm>
            <a:off x="1394455" y="3741425"/>
            <a:ext cx="5445670" cy="6957075"/>
            <a:chOff x="1394455" y="3741425"/>
            <a:chExt cx="5445670" cy="6957075"/>
          </a:xfrm>
        </p:grpSpPr>
        <p:cxnSp>
          <p:nvCxnSpPr>
            <p:cNvPr id="74" name="Google Shape;74;p13"/>
            <p:cNvCxnSpPr/>
            <p:nvPr/>
          </p:nvCxnSpPr>
          <p:spPr>
            <a:xfrm>
              <a:off x="1394455" y="3741425"/>
              <a:ext cx="0" cy="2385000"/>
            </a:xfrm>
            <a:prstGeom prst="straightConnector1">
              <a:avLst/>
            </a:prstGeom>
            <a:noFill/>
            <a:ln cap="flat" cmpd="sng" w="19050">
              <a:solidFill>
                <a:srgbClr val="BBBCBB"/>
              </a:solidFill>
              <a:prstDash val="solid"/>
              <a:round/>
              <a:headEnd len="med" w="med" type="none"/>
              <a:tailEnd len="med" w="med" type="none"/>
            </a:ln>
          </p:spPr>
        </p:cxnSp>
        <p:cxnSp>
          <p:nvCxnSpPr>
            <p:cNvPr id="75" name="Google Shape;75;p13"/>
            <p:cNvCxnSpPr/>
            <p:nvPr/>
          </p:nvCxnSpPr>
          <p:spPr>
            <a:xfrm>
              <a:off x="1394455" y="7231400"/>
              <a:ext cx="0" cy="3467100"/>
            </a:xfrm>
            <a:prstGeom prst="straightConnector1">
              <a:avLst/>
            </a:prstGeom>
            <a:noFill/>
            <a:ln cap="flat" cmpd="sng" w="19050">
              <a:solidFill>
                <a:srgbClr val="BBBCBB"/>
              </a:solidFill>
              <a:prstDash val="solid"/>
              <a:round/>
              <a:headEnd len="med" w="med" type="none"/>
              <a:tailEnd len="med" w="med" type="none"/>
            </a:ln>
          </p:spPr>
        </p:cxnSp>
        <p:sp>
          <p:nvSpPr>
            <p:cNvPr id="76" name="Google Shape;76;p13"/>
            <p:cNvSpPr/>
            <p:nvPr/>
          </p:nvSpPr>
          <p:spPr>
            <a:xfrm>
              <a:off x="5989325" y="8686800"/>
              <a:ext cx="850800" cy="2005200"/>
            </a:xfrm>
            <a:prstGeom prst="rect">
              <a:avLst/>
            </a:prstGeom>
            <a:solidFill>
              <a:srgbClr val="56585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grpSp>
        <p:nvGrpSpPr>
          <p:cNvPr id="304" name="Google Shape;304;p22"/>
          <p:cNvGrpSpPr/>
          <p:nvPr/>
        </p:nvGrpSpPr>
        <p:grpSpPr>
          <a:xfrm>
            <a:off x="705925" y="-7050"/>
            <a:ext cx="6134393" cy="986300"/>
            <a:chOff x="705893" y="-7050"/>
            <a:chExt cx="6173285" cy="986300"/>
          </a:xfrm>
        </p:grpSpPr>
        <p:grpSp>
          <p:nvGrpSpPr>
            <p:cNvPr id="305" name="Google Shape;305;p22"/>
            <p:cNvGrpSpPr/>
            <p:nvPr/>
          </p:nvGrpSpPr>
          <p:grpSpPr>
            <a:xfrm>
              <a:off x="754950" y="-7050"/>
              <a:ext cx="6124228" cy="846650"/>
              <a:chOff x="754950" y="-7050"/>
              <a:chExt cx="6124228" cy="846650"/>
            </a:xfrm>
          </p:grpSpPr>
          <p:sp>
            <p:nvSpPr>
              <p:cNvPr id="306" name="Google Shape;306;p22"/>
              <p:cNvSpPr/>
              <p:nvPr/>
            </p:nvSpPr>
            <p:spPr>
              <a:xfrm>
                <a:off x="5540828" y="-7050"/>
                <a:ext cx="1338350" cy="846650"/>
              </a:xfrm>
              <a:custGeom>
                <a:rect b="b" l="l" r="r" t="t"/>
                <a:pathLst>
                  <a:path extrusionOk="0" h="33866" w="53534">
                    <a:moveTo>
                      <a:pt x="0" y="33866"/>
                    </a:moveTo>
                    <a:lnTo>
                      <a:pt x="53534" y="33866"/>
                    </a:lnTo>
                    <a:lnTo>
                      <a:pt x="53534" y="0"/>
                    </a:lnTo>
                  </a:path>
                </a:pathLst>
              </a:custGeom>
              <a:noFill/>
              <a:ln cap="flat" cmpd="sng" w="76200">
                <a:solidFill>
                  <a:srgbClr val="E3E4E3"/>
                </a:solidFill>
                <a:prstDash val="solid"/>
                <a:round/>
                <a:headEnd len="med" w="med" type="none"/>
                <a:tailEnd len="med" w="med" type="none"/>
              </a:ln>
            </p:spPr>
          </p:sp>
          <p:cxnSp>
            <p:nvCxnSpPr>
              <p:cNvPr id="307" name="Google Shape;307;p22"/>
              <p:cNvCxnSpPr/>
              <p:nvPr/>
            </p:nvCxnSpPr>
            <p:spPr>
              <a:xfrm>
                <a:off x="754950" y="0"/>
                <a:ext cx="0" cy="550200"/>
              </a:xfrm>
              <a:prstGeom prst="straightConnector1">
                <a:avLst/>
              </a:prstGeom>
              <a:noFill/>
              <a:ln cap="flat" cmpd="sng" w="76200">
                <a:solidFill>
                  <a:srgbClr val="E3E4E3"/>
                </a:solidFill>
                <a:prstDash val="solid"/>
                <a:round/>
                <a:headEnd len="med" w="med" type="none"/>
                <a:tailEnd len="med" w="med" type="none"/>
              </a:ln>
            </p:spPr>
          </p:cxnSp>
        </p:grpSp>
        <p:sp>
          <p:nvSpPr>
            <p:cNvPr id="308" name="Google Shape;308;p22"/>
            <p:cNvSpPr txBox="1"/>
            <p:nvPr/>
          </p:nvSpPr>
          <p:spPr>
            <a:xfrm>
              <a:off x="705893" y="656150"/>
              <a:ext cx="49737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100">
                  <a:solidFill>
                    <a:srgbClr val="2B2C2B"/>
                  </a:solidFill>
                  <a:latin typeface="DM Sans"/>
                  <a:ea typeface="DM Sans"/>
                  <a:cs typeface="DM Sans"/>
                  <a:sym typeface="DM Sans"/>
                </a:rPr>
                <a:t>CONTINUE BENEFITS TO SPONSORS:</a:t>
              </a:r>
              <a:endParaRPr b="1" sz="2100">
                <a:solidFill>
                  <a:srgbClr val="2B2C2B"/>
                </a:solidFill>
                <a:latin typeface="DM Sans"/>
                <a:ea typeface="DM Sans"/>
                <a:cs typeface="DM Sans"/>
                <a:sym typeface="DM Sans"/>
              </a:endParaRPr>
            </a:p>
          </p:txBody>
        </p:sp>
      </p:grpSp>
      <p:grpSp>
        <p:nvGrpSpPr>
          <p:cNvPr id="309" name="Google Shape;309;p22"/>
          <p:cNvGrpSpPr/>
          <p:nvPr/>
        </p:nvGrpSpPr>
        <p:grpSpPr>
          <a:xfrm>
            <a:off x="6221825" y="9964200"/>
            <a:ext cx="611700" cy="727800"/>
            <a:chOff x="6221825" y="9964200"/>
            <a:chExt cx="611700" cy="727800"/>
          </a:xfrm>
        </p:grpSpPr>
        <p:sp>
          <p:nvSpPr>
            <p:cNvPr id="310" name="Google Shape;310;p22"/>
            <p:cNvSpPr/>
            <p:nvPr/>
          </p:nvSpPr>
          <p:spPr>
            <a:xfrm>
              <a:off x="6221825" y="9964200"/>
              <a:ext cx="611700" cy="72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1" name="Google Shape;311;p22"/>
            <p:cNvSpPr txBox="1"/>
            <p:nvPr/>
          </p:nvSpPr>
          <p:spPr>
            <a:xfrm>
              <a:off x="6221825" y="10066358"/>
              <a:ext cx="611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Page 10</a:t>
              </a:r>
              <a:endParaRPr sz="1000">
                <a:solidFill>
                  <a:srgbClr val="2B2C2B"/>
                </a:solidFill>
                <a:latin typeface="DM Sans"/>
                <a:ea typeface="DM Sans"/>
                <a:cs typeface="DM Sans"/>
                <a:sym typeface="DM Sans"/>
              </a:endParaRPr>
            </a:p>
          </p:txBody>
        </p:sp>
      </p:grpSp>
      <p:grpSp>
        <p:nvGrpSpPr>
          <p:cNvPr id="312" name="Google Shape;312;p22"/>
          <p:cNvGrpSpPr/>
          <p:nvPr/>
        </p:nvGrpSpPr>
        <p:grpSpPr>
          <a:xfrm>
            <a:off x="705898" y="1174633"/>
            <a:ext cx="6127500" cy="2096629"/>
            <a:chOff x="705898" y="1939296"/>
            <a:chExt cx="6127500" cy="2096629"/>
          </a:xfrm>
        </p:grpSpPr>
        <p:sp>
          <p:nvSpPr>
            <p:cNvPr id="313" name="Google Shape;313;p22"/>
            <p:cNvSpPr txBox="1"/>
            <p:nvPr/>
          </p:nvSpPr>
          <p:spPr>
            <a:xfrm>
              <a:off x="705899" y="1939296"/>
              <a:ext cx="5017500" cy="246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600">
                  <a:solidFill>
                    <a:srgbClr val="2B2C2B"/>
                  </a:solidFill>
                  <a:latin typeface="DM Sans"/>
                  <a:ea typeface="DM Sans"/>
                  <a:cs typeface="DM Sans"/>
                  <a:sym typeface="DM Sans"/>
                </a:rPr>
                <a:t>5. Community Impact:</a:t>
              </a:r>
              <a:endParaRPr b="1" sz="1600">
                <a:solidFill>
                  <a:srgbClr val="2B2C2B"/>
                </a:solidFill>
                <a:latin typeface="DM Sans"/>
                <a:ea typeface="DM Sans"/>
                <a:cs typeface="DM Sans"/>
                <a:sym typeface="DM Sans"/>
              </a:endParaRPr>
            </a:p>
          </p:txBody>
        </p:sp>
        <p:sp>
          <p:nvSpPr>
            <p:cNvPr id="314" name="Google Shape;314;p22"/>
            <p:cNvSpPr txBox="1"/>
            <p:nvPr/>
          </p:nvSpPr>
          <p:spPr>
            <a:xfrm>
              <a:off x="705898" y="2512225"/>
              <a:ext cx="6127500" cy="15237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Demonstrate corporate social responsibility and commitment to community engagement.</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Support a meaningful cause or initiative that resonates with your organization's mission and values.</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Enhance brand reputation and goodwill by aligning with a reputable event/project that makes a positive impact.</a:t>
              </a:r>
              <a:endParaRPr sz="1200">
                <a:solidFill>
                  <a:srgbClr val="4E4E4E"/>
                </a:solidFill>
                <a:latin typeface="DM Sans"/>
                <a:ea typeface="DM Sans"/>
                <a:cs typeface="DM Sans"/>
                <a:sym typeface="DM Sans"/>
              </a:endParaRPr>
            </a:p>
          </p:txBody>
        </p:sp>
      </p:grpSp>
      <p:grpSp>
        <p:nvGrpSpPr>
          <p:cNvPr id="315" name="Google Shape;315;p22"/>
          <p:cNvGrpSpPr/>
          <p:nvPr/>
        </p:nvGrpSpPr>
        <p:grpSpPr>
          <a:xfrm>
            <a:off x="705898" y="3572967"/>
            <a:ext cx="6127500" cy="1561129"/>
            <a:chOff x="705898" y="1924296"/>
            <a:chExt cx="6127500" cy="1561129"/>
          </a:xfrm>
        </p:grpSpPr>
        <p:sp>
          <p:nvSpPr>
            <p:cNvPr id="316" name="Google Shape;316;p22"/>
            <p:cNvSpPr txBox="1"/>
            <p:nvPr/>
          </p:nvSpPr>
          <p:spPr>
            <a:xfrm>
              <a:off x="705899" y="1924296"/>
              <a:ext cx="5017500" cy="246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600">
                  <a:solidFill>
                    <a:srgbClr val="2B2C2B"/>
                  </a:solidFill>
                  <a:latin typeface="DM Sans"/>
                  <a:ea typeface="DM Sans"/>
                  <a:cs typeface="DM Sans"/>
                  <a:sym typeface="DM Sans"/>
                </a:rPr>
                <a:t>6. Return on Investment (ROI):</a:t>
              </a:r>
              <a:endParaRPr b="1" sz="1600">
                <a:solidFill>
                  <a:srgbClr val="2B2C2B"/>
                </a:solidFill>
                <a:latin typeface="DM Sans"/>
                <a:ea typeface="DM Sans"/>
                <a:cs typeface="DM Sans"/>
                <a:sym typeface="DM Sans"/>
              </a:endParaRPr>
            </a:p>
          </p:txBody>
        </p:sp>
        <p:sp>
          <p:nvSpPr>
            <p:cNvPr id="317" name="Google Shape;317;p22"/>
            <p:cNvSpPr txBox="1"/>
            <p:nvPr/>
          </p:nvSpPr>
          <p:spPr>
            <a:xfrm>
              <a:off x="705898" y="2497225"/>
              <a:ext cx="6127500" cy="9882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Measure and track ROI through comprehensive post-event analytics, attendee feedback, and engagement metrics.</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Evaluate the success of your sponsorship investment based on tangible outcomes, such as leads generated, brand impressions, and revenue growth.</a:t>
              </a:r>
              <a:endParaRPr sz="1200">
                <a:solidFill>
                  <a:srgbClr val="4E4E4E"/>
                </a:solidFill>
                <a:latin typeface="DM Sans"/>
                <a:ea typeface="DM Sans"/>
                <a:cs typeface="DM Sans"/>
                <a:sym typeface="DM Sans"/>
              </a:endParaRPr>
            </a:p>
          </p:txBody>
        </p:sp>
      </p:grpSp>
      <p:grpSp>
        <p:nvGrpSpPr>
          <p:cNvPr id="318" name="Google Shape;318;p22"/>
          <p:cNvGrpSpPr/>
          <p:nvPr/>
        </p:nvGrpSpPr>
        <p:grpSpPr>
          <a:xfrm>
            <a:off x="0" y="7485325"/>
            <a:ext cx="5158263" cy="3206883"/>
            <a:chOff x="0" y="7485325"/>
            <a:chExt cx="5158263" cy="3206883"/>
          </a:xfrm>
        </p:grpSpPr>
        <p:sp>
          <p:nvSpPr>
            <p:cNvPr id="319" name="Google Shape;319;p22"/>
            <p:cNvSpPr/>
            <p:nvPr/>
          </p:nvSpPr>
          <p:spPr>
            <a:xfrm>
              <a:off x="0" y="7485325"/>
              <a:ext cx="5158263" cy="3206883"/>
            </a:xfrm>
            <a:custGeom>
              <a:rect b="b" l="l" r="r" t="t"/>
              <a:pathLst>
                <a:path extrusionOk="0" h="127371" w="206145">
                  <a:moveTo>
                    <a:pt x="0" y="0"/>
                  </a:moveTo>
                  <a:lnTo>
                    <a:pt x="5874" y="0"/>
                  </a:lnTo>
                  <a:lnTo>
                    <a:pt x="108744" y="0"/>
                  </a:lnTo>
                  <a:lnTo>
                    <a:pt x="108744" y="69515"/>
                  </a:lnTo>
                  <a:lnTo>
                    <a:pt x="206145" y="69515"/>
                  </a:lnTo>
                  <a:lnTo>
                    <a:pt x="206145" y="127371"/>
                  </a:lnTo>
                </a:path>
              </a:pathLst>
            </a:custGeom>
            <a:noFill/>
            <a:ln cap="flat" cmpd="sng" w="76200">
              <a:solidFill>
                <a:srgbClr val="E3E4E3"/>
              </a:solidFill>
              <a:prstDash val="solid"/>
              <a:round/>
              <a:headEnd len="med" w="med" type="none"/>
              <a:tailEnd len="med" w="med" type="none"/>
            </a:ln>
          </p:spPr>
        </p:sp>
        <p:pic>
          <p:nvPicPr>
            <p:cNvPr id="320" name="Google Shape;320;p22"/>
            <p:cNvPicPr preferRelativeResize="0"/>
            <p:nvPr/>
          </p:nvPicPr>
          <p:blipFill>
            <a:blip r:embed="rId3">
              <a:alphaModFix/>
            </a:blip>
            <a:stretch>
              <a:fillRect/>
            </a:stretch>
          </p:blipFill>
          <p:spPr>
            <a:xfrm>
              <a:off x="720000" y="7865773"/>
              <a:ext cx="3768351" cy="2468601"/>
            </a:xfrm>
            <a:prstGeom prst="rect">
              <a:avLst/>
            </a:prstGeom>
            <a:noFill/>
            <a:ln>
              <a:noFill/>
            </a:ln>
          </p:spPr>
        </p:pic>
      </p:grpSp>
      <p:sp>
        <p:nvSpPr>
          <p:cNvPr id="321" name="Google Shape;321;p22"/>
          <p:cNvSpPr txBox="1"/>
          <p:nvPr/>
        </p:nvSpPr>
        <p:spPr>
          <a:xfrm>
            <a:off x="705898" y="5736160"/>
            <a:ext cx="6127500" cy="9882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At [Your Organization/Your Name], we are committed to ensuring that our sponsors receive maximum value and ROI from their partnership with us. We are dedicated to working closely with you to tailor sponsorship benefits and opportunities to meet your specific goals and objectives.</a:t>
            </a:r>
            <a:endParaRPr sz="1200">
              <a:solidFill>
                <a:srgbClr val="4E4E4E"/>
              </a:solidFill>
              <a:latin typeface="DM Sans"/>
              <a:ea typeface="DM Sans"/>
              <a:cs typeface="DM Sans"/>
              <a:sym typeface="DM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grpSp>
        <p:nvGrpSpPr>
          <p:cNvPr id="326" name="Google Shape;326;p23"/>
          <p:cNvGrpSpPr/>
          <p:nvPr/>
        </p:nvGrpSpPr>
        <p:grpSpPr>
          <a:xfrm>
            <a:off x="705925" y="-7050"/>
            <a:ext cx="6134412" cy="986300"/>
            <a:chOff x="705893" y="-7050"/>
            <a:chExt cx="6173304" cy="986300"/>
          </a:xfrm>
        </p:grpSpPr>
        <p:grpSp>
          <p:nvGrpSpPr>
            <p:cNvPr id="327" name="Google Shape;327;p23"/>
            <p:cNvGrpSpPr/>
            <p:nvPr/>
          </p:nvGrpSpPr>
          <p:grpSpPr>
            <a:xfrm>
              <a:off x="754950" y="-7050"/>
              <a:ext cx="6124246" cy="846650"/>
              <a:chOff x="754950" y="-7050"/>
              <a:chExt cx="6124246" cy="846650"/>
            </a:xfrm>
          </p:grpSpPr>
          <p:sp>
            <p:nvSpPr>
              <p:cNvPr id="328" name="Google Shape;328;p23"/>
              <p:cNvSpPr/>
              <p:nvPr/>
            </p:nvSpPr>
            <p:spPr>
              <a:xfrm>
                <a:off x="4833446" y="-7050"/>
                <a:ext cx="2045750" cy="846650"/>
              </a:xfrm>
              <a:custGeom>
                <a:rect b="b" l="l" r="r" t="t"/>
                <a:pathLst>
                  <a:path extrusionOk="0" h="33866" w="81830">
                    <a:moveTo>
                      <a:pt x="0" y="33640"/>
                    </a:moveTo>
                    <a:lnTo>
                      <a:pt x="81830" y="33866"/>
                    </a:lnTo>
                    <a:lnTo>
                      <a:pt x="81830" y="0"/>
                    </a:lnTo>
                  </a:path>
                </a:pathLst>
              </a:custGeom>
              <a:noFill/>
              <a:ln cap="flat" cmpd="sng" w="76200">
                <a:solidFill>
                  <a:srgbClr val="E3E4E3"/>
                </a:solidFill>
                <a:prstDash val="solid"/>
                <a:round/>
                <a:headEnd len="med" w="med" type="none"/>
                <a:tailEnd len="med" w="med" type="none"/>
              </a:ln>
            </p:spPr>
          </p:sp>
          <p:cxnSp>
            <p:nvCxnSpPr>
              <p:cNvPr id="329" name="Google Shape;329;p23"/>
              <p:cNvCxnSpPr/>
              <p:nvPr/>
            </p:nvCxnSpPr>
            <p:spPr>
              <a:xfrm>
                <a:off x="754950" y="0"/>
                <a:ext cx="0" cy="550200"/>
              </a:xfrm>
              <a:prstGeom prst="straightConnector1">
                <a:avLst/>
              </a:prstGeom>
              <a:noFill/>
              <a:ln cap="flat" cmpd="sng" w="76200">
                <a:solidFill>
                  <a:srgbClr val="E3E4E3"/>
                </a:solidFill>
                <a:prstDash val="solid"/>
                <a:round/>
                <a:headEnd len="med" w="med" type="none"/>
                <a:tailEnd len="med" w="med" type="none"/>
              </a:ln>
            </p:spPr>
          </p:cxnSp>
        </p:grpSp>
        <p:sp>
          <p:nvSpPr>
            <p:cNvPr id="330" name="Google Shape;330;p23"/>
            <p:cNvSpPr txBox="1"/>
            <p:nvPr/>
          </p:nvSpPr>
          <p:spPr>
            <a:xfrm>
              <a:off x="705893" y="656150"/>
              <a:ext cx="40659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100">
                  <a:solidFill>
                    <a:srgbClr val="2B2C2B"/>
                  </a:solidFill>
                  <a:latin typeface="DM Sans"/>
                  <a:ea typeface="DM Sans"/>
                  <a:cs typeface="DM Sans"/>
                  <a:sym typeface="DM Sans"/>
                </a:rPr>
                <a:t>MARKETING AND PROMOTION:</a:t>
              </a:r>
              <a:endParaRPr b="1" sz="2100">
                <a:solidFill>
                  <a:srgbClr val="2B2C2B"/>
                </a:solidFill>
                <a:latin typeface="DM Sans"/>
                <a:ea typeface="DM Sans"/>
                <a:cs typeface="DM Sans"/>
                <a:sym typeface="DM Sans"/>
              </a:endParaRPr>
            </a:p>
          </p:txBody>
        </p:sp>
      </p:grpSp>
      <p:grpSp>
        <p:nvGrpSpPr>
          <p:cNvPr id="331" name="Google Shape;331;p23"/>
          <p:cNvGrpSpPr/>
          <p:nvPr/>
        </p:nvGrpSpPr>
        <p:grpSpPr>
          <a:xfrm>
            <a:off x="6221825" y="9964200"/>
            <a:ext cx="611700" cy="727800"/>
            <a:chOff x="6221825" y="9964200"/>
            <a:chExt cx="611700" cy="727800"/>
          </a:xfrm>
        </p:grpSpPr>
        <p:sp>
          <p:nvSpPr>
            <p:cNvPr id="332" name="Google Shape;332;p23"/>
            <p:cNvSpPr/>
            <p:nvPr/>
          </p:nvSpPr>
          <p:spPr>
            <a:xfrm>
              <a:off x="6221825" y="9964200"/>
              <a:ext cx="611700" cy="72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3" name="Google Shape;333;p23"/>
            <p:cNvSpPr txBox="1"/>
            <p:nvPr/>
          </p:nvSpPr>
          <p:spPr>
            <a:xfrm>
              <a:off x="6221825" y="10066358"/>
              <a:ext cx="611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Page 11</a:t>
              </a:r>
              <a:endParaRPr sz="1000">
                <a:solidFill>
                  <a:srgbClr val="2B2C2B"/>
                </a:solidFill>
                <a:latin typeface="DM Sans"/>
                <a:ea typeface="DM Sans"/>
                <a:cs typeface="DM Sans"/>
                <a:sym typeface="DM Sans"/>
              </a:endParaRPr>
            </a:p>
          </p:txBody>
        </p:sp>
      </p:grpSp>
      <p:sp>
        <p:nvSpPr>
          <p:cNvPr id="334" name="Google Shape;334;p23"/>
          <p:cNvSpPr txBox="1"/>
          <p:nvPr/>
        </p:nvSpPr>
        <p:spPr>
          <a:xfrm>
            <a:off x="705898" y="1167421"/>
            <a:ext cx="6127500" cy="720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At [Your Organization/Your Name], we understand the importance of effective marketing and promotion in maximizing the reach and impact of [Event/Project Name]. Our comprehensive marketing strategy includes the following components:</a:t>
            </a:r>
            <a:endParaRPr sz="1200">
              <a:solidFill>
                <a:srgbClr val="4E4E4E"/>
              </a:solidFill>
              <a:latin typeface="DM Sans"/>
              <a:ea typeface="DM Sans"/>
              <a:cs typeface="DM Sans"/>
              <a:sym typeface="DM Sans"/>
            </a:endParaRPr>
          </a:p>
        </p:txBody>
      </p:sp>
      <p:grpSp>
        <p:nvGrpSpPr>
          <p:cNvPr id="335" name="Google Shape;335;p23"/>
          <p:cNvGrpSpPr/>
          <p:nvPr/>
        </p:nvGrpSpPr>
        <p:grpSpPr>
          <a:xfrm>
            <a:off x="705898" y="2201367"/>
            <a:ext cx="6127500" cy="2096629"/>
            <a:chOff x="705898" y="552696"/>
            <a:chExt cx="6127500" cy="2096629"/>
          </a:xfrm>
        </p:grpSpPr>
        <p:sp>
          <p:nvSpPr>
            <p:cNvPr id="336" name="Google Shape;336;p23"/>
            <p:cNvSpPr txBox="1"/>
            <p:nvPr/>
          </p:nvSpPr>
          <p:spPr>
            <a:xfrm>
              <a:off x="705899" y="552696"/>
              <a:ext cx="5017500" cy="246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600">
                  <a:solidFill>
                    <a:srgbClr val="2B2C2B"/>
                  </a:solidFill>
                  <a:latin typeface="DM Sans"/>
                  <a:ea typeface="DM Sans"/>
                  <a:cs typeface="DM Sans"/>
                  <a:sym typeface="DM Sans"/>
                </a:rPr>
                <a:t>1. Multi-Channel Promotion:</a:t>
              </a:r>
              <a:endParaRPr b="1" sz="1600">
                <a:solidFill>
                  <a:srgbClr val="2B2C2B"/>
                </a:solidFill>
                <a:latin typeface="DM Sans"/>
                <a:ea typeface="DM Sans"/>
                <a:cs typeface="DM Sans"/>
                <a:sym typeface="DM Sans"/>
              </a:endParaRPr>
            </a:p>
          </p:txBody>
        </p:sp>
        <p:sp>
          <p:nvSpPr>
            <p:cNvPr id="337" name="Google Shape;337;p23"/>
            <p:cNvSpPr txBox="1"/>
            <p:nvPr/>
          </p:nvSpPr>
          <p:spPr>
            <a:xfrm>
              <a:off x="705898" y="1125625"/>
              <a:ext cx="6127500" cy="15237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Utilization of diverse marketing channels, including social media, email marketing, digital advertising, and traditional media outlets.</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Strategic partnerships with industry influencers, bloggers, and media partners to amplify our message and reach a broader audience.</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Integration of targeted marketing campaigns to engage specific audience segments and demographics.</a:t>
              </a:r>
              <a:endParaRPr sz="1200">
                <a:solidFill>
                  <a:srgbClr val="4E4E4E"/>
                </a:solidFill>
                <a:latin typeface="DM Sans"/>
                <a:ea typeface="DM Sans"/>
                <a:cs typeface="DM Sans"/>
                <a:sym typeface="DM Sans"/>
              </a:endParaRPr>
            </a:p>
          </p:txBody>
        </p:sp>
      </p:grpSp>
      <p:grpSp>
        <p:nvGrpSpPr>
          <p:cNvPr id="338" name="Google Shape;338;p23"/>
          <p:cNvGrpSpPr/>
          <p:nvPr/>
        </p:nvGrpSpPr>
        <p:grpSpPr>
          <a:xfrm>
            <a:off x="705898" y="4592439"/>
            <a:ext cx="6127500" cy="2096629"/>
            <a:chOff x="705898" y="552696"/>
            <a:chExt cx="6127500" cy="2096629"/>
          </a:xfrm>
        </p:grpSpPr>
        <p:sp>
          <p:nvSpPr>
            <p:cNvPr id="339" name="Google Shape;339;p23"/>
            <p:cNvSpPr txBox="1"/>
            <p:nvPr/>
          </p:nvSpPr>
          <p:spPr>
            <a:xfrm>
              <a:off x="705899" y="552696"/>
              <a:ext cx="5017500" cy="246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600">
                  <a:solidFill>
                    <a:srgbClr val="2B2C2B"/>
                  </a:solidFill>
                  <a:latin typeface="DM Sans"/>
                  <a:ea typeface="DM Sans"/>
                  <a:cs typeface="DM Sans"/>
                  <a:sym typeface="DM Sans"/>
                </a:rPr>
                <a:t>2. Engaging Content Creation:</a:t>
              </a:r>
              <a:endParaRPr b="1" sz="1600">
                <a:solidFill>
                  <a:srgbClr val="2B2C2B"/>
                </a:solidFill>
                <a:latin typeface="DM Sans"/>
                <a:ea typeface="DM Sans"/>
                <a:cs typeface="DM Sans"/>
                <a:sym typeface="DM Sans"/>
              </a:endParaRPr>
            </a:p>
          </p:txBody>
        </p:sp>
        <p:sp>
          <p:nvSpPr>
            <p:cNvPr id="340" name="Google Shape;340;p23"/>
            <p:cNvSpPr txBox="1"/>
            <p:nvPr/>
          </p:nvSpPr>
          <p:spPr>
            <a:xfrm>
              <a:off x="705898" y="1125625"/>
              <a:ext cx="6127500" cy="15237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Development of compelling and relevant content to generate interest and excitement around [Event/Project Name].</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Creation of promotional videos, blog posts, articles, and infographics to highlight key features, speakers, and activities.</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Encouragement of user-generated content and testimonials to foster community engagement and participation.</a:t>
              </a:r>
              <a:endParaRPr sz="1200">
                <a:solidFill>
                  <a:srgbClr val="4E4E4E"/>
                </a:solidFill>
                <a:latin typeface="DM Sans"/>
                <a:ea typeface="DM Sans"/>
                <a:cs typeface="DM Sans"/>
                <a:sym typeface="DM Sans"/>
              </a:endParaRPr>
            </a:p>
          </p:txBody>
        </p:sp>
      </p:grpSp>
      <p:grpSp>
        <p:nvGrpSpPr>
          <p:cNvPr id="341" name="Google Shape;341;p23"/>
          <p:cNvGrpSpPr/>
          <p:nvPr/>
        </p:nvGrpSpPr>
        <p:grpSpPr>
          <a:xfrm>
            <a:off x="705898" y="6983512"/>
            <a:ext cx="6127500" cy="1561129"/>
            <a:chOff x="705898" y="552696"/>
            <a:chExt cx="6127500" cy="1561129"/>
          </a:xfrm>
        </p:grpSpPr>
        <p:sp>
          <p:nvSpPr>
            <p:cNvPr id="342" name="Google Shape;342;p23"/>
            <p:cNvSpPr txBox="1"/>
            <p:nvPr/>
          </p:nvSpPr>
          <p:spPr>
            <a:xfrm>
              <a:off x="705899" y="552696"/>
              <a:ext cx="5017500" cy="246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600">
                  <a:solidFill>
                    <a:srgbClr val="2B2C2B"/>
                  </a:solidFill>
                  <a:latin typeface="DM Sans"/>
                  <a:ea typeface="DM Sans"/>
                  <a:cs typeface="DM Sans"/>
                  <a:sym typeface="DM Sans"/>
                </a:rPr>
                <a:t>3. Interactive Experiences:</a:t>
              </a:r>
              <a:endParaRPr b="1" sz="1600">
                <a:solidFill>
                  <a:srgbClr val="2B2C2B"/>
                </a:solidFill>
                <a:latin typeface="DM Sans"/>
                <a:ea typeface="DM Sans"/>
                <a:cs typeface="DM Sans"/>
                <a:sym typeface="DM Sans"/>
              </a:endParaRPr>
            </a:p>
          </p:txBody>
        </p:sp>
        <p:sp>
          <p:nvSpPr>
            <p:cNvPr id="343" name="Google Shape;343;p23"/>
            <p:cNvSpPr txBox="1"/>
            <p:nvPr/>
          </p:nvSpPr>
          <p:spPr>
            <a:xfrm>
              <a:off x="705898" y="1125625"/>
              <a:ext cx="6127500" cy="9882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Implementation of interactive experiences and challenges to encourage attendee interaction and engagement before, during, and after the event/project.</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Integration of gamification elements, contests, and giveaways to incentivize participation and drive excitement.</a:t>
              </a:r>
              <a:endParaRPr sz="1200">
                <a:solidFill>
                  <a:srgbClr val="4E4E4E"/>
                </a:solidFill>
                <a:latin typeface="DM Sans"/>
                <a:ea typeface="DM Sans"/>
                <a:cs typeface="DM Sans"/>
                <a:sym typeface="DM San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grpSp>
        <p:nvGrpSpPr>
          <p:cNvPr id="348" name="Google Shape;348;p24"/>
          <p:cNvGrpSpPr/>
          <p:nvPr/>
        </p:nvGrpSpPr>
        <p:grpSpPr>
          <a:xfrm>
            <a:off x="705925" y="-7050"/>
            <a:ext cx="6134393" cy="986300"/>
            <a:chOff x="705893" y="-7050"/>
            <a:chExt cx="6173284" cy="986300"/>
          </a:xfrm>
        </p:grpSpPr>
        <p:grpSp>
          <p:nvGrpSpPr>
            <p:cNvPr id="349" name="Google Shape;349;p24"/>
            <p:cNvGrpSpPr/>
            <p:nvPr/>
          </p:nvGrpSpPr>
          <p:grpSpPr>
            <a:xfrm>
              <a:off x="754950" y="-7050"/>
              <a:ext cx="6124227" cy="847825"/>
              <a:chOff x="754950" y="-7050"/>
              <a:chExt cx="6124227" cy="847825"/>
            </a:xfrm>
          </p:grpSpPr>
          <p:sp>
            <p:nvSpPr>
              <p:cNvPr id="350" name="Google Shape;350;p24"/>
              <p:cNvSpPr/>
              <p:nvPr/>
            </p:nvSpPr>
            <p:spPr>
              <a:xfrm>
                <a:off x="6350252" y="-7050"/>
                <a:ext cx="528925" cy="847825"/>
              </a:xfrm>
              <a:custGeom>
                <a:rect b="b" l="l" r="r" t="t"/>
                <a:pathLst>
                  <a:path extrusionOk="0" h="33913" w="21157">
                    <a:moveTo>
                      <a:pt x="0" y="33913"/>
                    </a:moveTo>
                    <a:lnTo>
                      <a:pt x="21157" y="33866"/>
                    </a:lnTo>
                    <a:lnTo>
                      <a:pt x="21157" y="0"/>
                    </a:lnTo>
                  </a:path>
                </a:pathLst>
              </a:custGeom>
              <a:noFill/>
              <a:ln cap="flat" cmpd="sng" w="76200">
                <a:solidFill>
                  <a:srgbClr val="E3E4E3"/>
                </a:solidFill>
                <a:prstDash val="solid"/>
                <a:round/>
                <a:headEnd len="med" w="med" type="none"/>
                <a:tailEnd len="med" w="med" type="none"/>
              </a:ln>
            </p:spPr>
          </p:sp>
          <p:cxnSp>
            <p:nvCxnSpPr>
              <p:cNvPr id="351" name="Google Shape;351;p24"/>
              <p:cNvCxnSpPr/>
              <p:nvPr/>
            </p:nvCxnSpPr>
            <p:spPr>
              <a:xfrm>
                <a:off x="754950" y="0"/>
                <a:ext cx="0" cy="550200"/>
              </a:xfrm>
              <a:prstGeom prst="straightConnector1">
                <a:avLst/>
              </a:prstGeom>
              <a:noFill/>
              <a:ln cap="flat" cmpd="sng" w="76200">
                <a:solidFill>
                  <a:srgbClr val="E3E4E3"/>
                </a:solidFill>
                <a:prstDash val="solid"/>
                <a:round/>
                <a:headEnd len="med" w="med" type="none"/>
                <a:tailEnd len="med" w="med" type="none"/>
              </a:ln>
            </p:spPr>
          </p:cxnSp>
        </p:grpSp>
        <p:sp>
          <p:nvSpPr>
            <p:cNvPr id="352" name="Google Shape;352;p24"/>
            <p:cNvSpPr txBox="1"/>
            <p:nvPr/>
          </p:nvSpPr>
          <p:spPr>
            <a:xfrm>
              <a:off x="705893" y="656150"/>
              <a:ext cx="56502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100">
                  <a:solidFill>
                    <a:srgbClr val="2B2C2B"/>
                  </a:solidFill>
                  <a:latin typeface="DM Sans"/>
                  <a:ea typeface="DM Sans"/>
                  <a:cs typeface="DM Sans"/>
                  <a:sym typeface="DM Sans"/>
                </a:rPr>
                <a:t>CONTINUE MARKETING AND PROMOTION:</a:t>
              </a:r>
              <a:endParaRPr b="1" sz="2100">
                <a:solidFill>
                  <a:srgbClr val="2B2C2B"/>
                </a:solidFill>
                <a:latin typeface="DM Sans"/>
                <a:ea typeface="DM Sans"/>
                <a:cs typeface="DM Sans"/>
                <a:sym typeface="DM Sans"/>
              </a:endParaRPr>
            </a:p>
          </p:txBody>
        </p:sp>
      </p:grpSp>
      <p:grpSp>
        <p:nvGrpSpPr>
          <p:cNvPr id="353" name="Google Shape;353;p24"/>
          <p:cNvGrpSpPr/>
          <p:nvPr/>
        </p:nvGrpSpPr>
        <p:grpSpPr>
          <a:xfrm>
            <a:off x="6221825" y="9964200"/>
            <a:ext cx="611700" cy="727800"/>
            <a:chOff x="6221825" y="9964200"/>
            <a:chExt cx="611700" cy="727800"/>
          </a:xfrm>
        </p:grpSpPr>
        <p:sp>
          <p:nvSpPr>
            <p:cNvPr id="354" name="Google Shape;354;p24"/>
            <p:cNvSpPr/>
            <p:nvPr/>
          </p:nvSpPr>
          <p:spPr>
            <a:xfrm>
              <a:off x="6221825" y="9964200"/>
              <a:ext cx="611700" cy="72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5" name="Google Shape;355;p24"/>
            <p:cNvSpPr txBox="1"/>
            <p:nvPr/>
          </p:nvSpPr>
          <p:spPr>
            <a:xfrm>
              <a:off x="6221825" y="10066358"/>
              <a:ext cx="611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Page 12</a:t>
              </a:r>
              <a:endParaRPr sz="1000">
                <a:solidFill>
                  <a:srgbClr val="2B2C2B"/>
                </a:solidFill>
                <a:latin typeface="DM Sans"/>
                <a:ea typeface="DM Sans"/>
                <a:cs typeface="DM Sans"/>
                <a:sym typeface="DM Sans"/>
              </a:endParaRPr>
            </a:p>
          </p:txBody>
        </p:sp>
      </p:grpSp>
      <p:grpSp>
        <p:nvGrpSpPr>
          <p:cNvPr id="356" name="Google Shape;356;p24"/>
          <p:cNvGrpSpPr/>
          <p:nvPr/>
        </p:nvGrpSpPr>
        <p:grpSpPr>
          <a:xfrm>
            <a:off x="705898" y="1175980"/>
            <a:ext cx="6127500" cy="2096629"/>
            <a:chOff x="705898" y="552696"/>
            <a:chExt cx="6127500" cy="2096629"/>
          </a:xfrm>
        </p:grpSpPr>
        <p:sp>
          <p:nvSpPr>
            <p:cNvPr id="357" name="Google Shape;357;p24"/>
            <p:cNvSpPr txBox="1"/>
            <p:nvPr/>
          </p:nvSpPr>
          <p:spPr>
            <a:xfrm>
              <a:off x="705899" y="552696"/>
              <a:ext cx="5017500" cy="246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600">
                  <a:solidFill>
                    <a:srgbClr val="2B2C2B"/>
                  </a:solidFill>
                  <a:latin typeface="DM Sans"/>
                  <a:ea typeface="DM Sans"/>
                  <a:cs typeface="DM Sans"/>
                  <a:sym typeface="DM Sans"/>
                </a:rPr>
                <a:t>4. Event Promotion:</a:t>
              </a:r>
              <a:endParaRPr b="1" sz="1600">
                <a:solidFill>
                  <a:srgbClr val="2B2C2B"/>
                </a:solidFill>
                <a:latin typeface="DM Sans"/>
                <a:ea typeface="DM Sans"/>
                <a:cs typeface="DM Sans"/>
                <a:sym typeface="DM Sans"/>
              </a:endParaRPr>
            </a:p>
          </p:txBody>
        </p:sp>
        <p:sp>
          <p:nvSpPr>
            <p:cNvPr id="358" name="Google Shape;358;p24"/>
            <p:cNvSpPr txBox="1"/>
            <p:nvPr/>
          </p:nvSpPr>
          <p:spPr>
            <a:xfrm>
              <a:off x="705898" y="1125625"/>
              <a:ext cx="6127500" cy="15237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Aggressive promotion of [Event/Project Name] through event listing platforms, community calendars, and industry newsletters.</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Distribution of physical promotional materials, such as flyers, posters, and brochures, at strategic locations.</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Personalized outreach to targeted individuals, organizations, and stakeholders to extend invitations and encourage attendance.</a:t>
              </a:r>
              <a:endParaRPr sz="1200">
                <a:solidFill>
                  <a:srgbClr val="4E4E4E"/>
                </a:solidFill>
                <a:latin typeface="DM Sans"/>
                <a:ea typeface="DM Sans"/>
                <a:cs typeface="DM Sans"/>
                <a:sym typeface="DM Sans"/>
              </a:endParaRPr>
            </a:p>
          </p:txBody>
        </p:sp>
      </p:grpSp>
      <p:grpSp>
        <p:nvGrpSpPr>
          <p:cNvPr id="359" name="Google Shape;359;p24"/>
          <p:cNvGrpSpPr/>
          <p:nvPr/>
        </p:nvGrpSpPr>
        <p:grpSpPr>
          <a:xfrm>
            <a:off x="705898" y="3577934"/>
            <a:ext cx="6127500" cy="2096629"/>
            <a:chOff x="705898" y="552696"/>
            <a:chExt cx="6127500" cy="2096629"/>
          </a:xfrm>
        </p:grpSpPr>
        <p:sp>
          <p:nvSpPr>
            <p:cNvPr id="360" name="Google Shape;360;p24"/>
            <p:cNvSpPr txBox="1"/>
            <p:nvPr/>
          </p:nvSpPr>
          <p:spPr>
            <a:xfrm>
              <a:off x="705899" y="552696"/>
              <a:ext cx="5017500" cy="246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600">
                  <a:solidFill>
                    <a:srgbClr val="2B2C2B"/>
                  </a:solidFill>
                  <a:latin typeface="DM Sans"/>
                  <a:ea typeface="DM Sans"/>
                  <a:cs typeface="DM Sans"/>
                  <a:sym typeface="DM Sans"/>
                </a:rPr>
                <a:t>5. Social Media Engagement:</a:t>
              </a:r>
              <a:endParaRPr b="1" sz="1600">
                <a:solidFill>
                  <a:srgbClr val="2B2C2B"/>
                </a:solidFill>
                <a:latin typeface="DM Sans"/>
                <a:ea typeface="DM Sans"/>
                <a:cs typeface="DM Sans"/>
                <a:sym typeface="DM Sans"/>
              </a:endParaRPr>
            </a:p>
          </p:txBody>
        </p:sp>
        <p:sp>
          <p:nvSpPr>
            <p:cNvPr id="361" name="Google Shape;361;p24"/>
            <p:cNvSpPr txBox="1"/>
            <p:nvPr/>
          </p:nvSpPr>
          <p:spPr>
            <a:xfrm>
              <a:off x="705898" y="1125625"/>
              <a:ext cx="6127500" cy="15237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Active management of social media channels (e.g., Facebook, Twitter, LinkedIn, Instagram) to share event updates, announcements, and behind-the-scenes content.</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Implementation of branded hashtags, live streams, and interactive polls to foster conversation and engagement.</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Collaboration with sponsors and partners on co-branded social media campaigns and promotions.</a:t>
              </a:r>
              <a:endParaRPr sz="1200">
                <a:solidFill>
                  <a:srgbClr val="4E4E4E"/>
                </a:solidFill>
                <a:latin typeface="DM Sans"/>
                <a:ea typeface="DM Sans"/>
                <a:cs typeface="DM Sans"/>
                <a:sym typeface="DM Sans"/>
              </a:endParaRPr>
            </a:p>
          </p:txBody>
        </p:sp>
      </p:grpSp>
      <p:grpSp>
        <p:nvGrpSpPr>
          <p:cNvPr id="362" name="Google Shape;362;p24"/>
          <p:cNvGrpSpPr/>
          <p:nvPr/>
        </p:nvGrpSpPr>
        <p:grpSpPr>
          <a:xfrm>
            <a:off x="705898" y="5979889"/>
            <a:ext cx="6127500" cy="1561129"/>
            <a:chOff x="705898" y="552696"/>
            <a:chExt cx="6127500" cy="1561129"/>
          </a:xfrm>
        </p:grpSpPr>
        <p:sp>
          <p:nvSpPr>
            <p:cNvPr id="363" name="Google Shape;363;p24"/>
            <p:cNvSpPr txBox="1"/>
            <p:nvPr/>
          </p:nvSpPr>
          <p:spPr>
            <a:xfrm>
              <a:off x="705899" y="552696"/>
              <a:ext cx="5017500" cy="246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600">
                  <a:solidFill>
                    <a:srgbClr val="2B2C2B"/>
                  </a:solidFill>
                  <a:latin typeface="DM Sans"/>
                  <a:ea typeface="DM Sans"/>
                  <a:cs typeface="DM Sans"/>
                  <a:sym typeface="DM Sans"/>
                </a:rPr>
                <a:t>6. Public Relations and Media Coverage:</a:t>
              </a:r>
              <a:endParaRPr b="1" sz="1600">
                <a:solidFill>
                  <a:srgbClr val="2B2C2B"/>
                </a:solidFill>
                <a:latin typeface="DM Sans"/>
                <a:ea typeface="DM Sans"/>
                <a:cs typeface="DM Sans"/>
                <a:sym typeface="DM Sans"/>
              </a:endParaRPr>
            </a:p>
          </p:txBody>
        </p:sp>
        <p:sp>
          <p:nvSpPr>
            <p:cNvPr id="364" name="Google Shape;364;p24"/>
            <p:cNvSpPr txBox="1"/>
            <p:nvPr/>
          </p:nvSpPr>
          <p:spPr>
            <a:xfrm>
              <a:off x="705898" y="1125625"/>
              <a:ext cx="6127500" cy="9882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Engagement of public relations professionals to secure media coverage, interviews, and press releases leading up to and during [Event/Project Name].</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Coordination of media partnerships and sponsor integrations to maximize exposure and visibility across various media platforms.</a:t>
              </a:r>
              <a:endParaRPr sz="1200">
                <a:solidFill>
                  <a:srgbClr val="4E4E4E"/>
                </a:solidFill>
                <a:latin typeface="DM Sans"/>
                <a:ea typeface="DM Sans"/>
                <a:cs typeface="DM Sans"/>
                <a:sym typeface="DM Sans"/>
              </a:endParaRPr>
            </a:p>
          </p:txBody>
        </p:sp>
      </p:grpSp>
      <p:sp>
        <p:nvSpPr>
          <p:cNvPr id="365" name="Google Shape;365;p24"/>
          <p:cNvSpPr txBox="1"/>
          <p:nvPr/>
        </p:nvSpPr>
        <p:spPr>
          <a:xfrm>
            <a:off x="705898" y="8167940"/>
            <a:ext cx="6127500" cy="720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By leveraging these marketing and promotion strategies, we aim to generate widespread awareness, excitement, and anticipation for [Event/Project Name], ensuring maximum visibility and engagement for our sponsors.</a:t>
            </a:r>
            <a:endParaRPr sz="1200">
              <a:solidFill>
                <a:srgbClr val="4E4E4E"/>
              </a:solidFill>
              <a:latin typeface="DM Sans"/>
              <a:ea typeface="DM Sans"/>
              <a:cs typeface="DM Sans"/>
              <a:sym typeface="DM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grpSp>
        <p:nvGrpSpPr>
          <p:cNvPr id="370" name="Google Shape;370;p25"/>
          <p:cNvGrpSpPr/>
          <p:nvPr/>
        </p:nvGrpSpPr>
        <p:grpSpPr>
          <a:xfrm>
            <a:off x="705925" y="-7050"/>
            <a:ext cx="6134398" cy="986300"/>
            <a:chOff x="705893" y="-7050"/>
            <a:chExt cx="6173290" cy="986300"/>
          </a:xfrm>
        </p:grpSpPr>
        <p:grpSp>
          <p:nvGrpSpPr>
            <p:cNvPr id="371" name="Google Shape;371;p25"/>
            <p:cNvGrpSpPr/>
            <p:nvPr/>
          </p:nvGrpSpPr>
          <p:grpSpPr>
            <a:xfrm>
              <a:off x="754950" y="-7050"/>
              <a:ext cx="6124232" cy="848650"/>
              <a:chOff x="754950" y="-7050"/>
              <a:chExt cx="6124232" cy="848650"/>
            </a:xfrm>
          </p:grpSpPr>
          <p:sp>
            <p:nvSpPr>
              <p:cNvPr id="372" name="Google Shape;372;p25"/>
              <p:cNvSpPr/>
              <p:nvPr/>
            </p:nvSpPr>
            <p:spPr>
              <a:xfrm>
                <a:off x="5855057" y="-7050"/>
                <a:ext cx="1024125" cy="848650"/>
              </a:xfrm>
              <a:custGeom>
                <a:rect b="b" l="l" r="r" t="t"/>
                <a:pathLst>
                  <a:path extrusionOk="0" h="33946" w="40965">
                    <a:moveTo>
                      <a:pt x="0" y="33946"/>
                    </a:moveTo>
                    <a:lnTo>
                      <a:pt x="40965" y="33866"/>
                    </a:lnTo>
                    <a:lnTo>
                      <a:pt x="40965" y="0"/>
                    </a:lnTo>
                  </a:path>
                </a:pathLst>
              </a:custGeom>
              <a:noFill/>
              <a:ln cap="flat" cmpd="sng" w="76200">
                <a:solidFill>
                  <a:srgbClr val="E3E4E3"/>
                </a:solidFill>
                <a:prstDash val="solid"/>
                <a:round/>
                <a:headEnd len="med" w="med" type="none"/>
                <a:tailEnd len="med" w="med" type="none"/>
              </a:ln>
            </p:spPr>
          </p:sp>
          <p:cxnSp>
            <p:nvCxnSpPr>
              <p:cNvPr id="373" name="Google Shape;373;p25"/>
              <p:cNvCxnSpPr/>
              <p:nvPr/>
            </p:nvCxnSpPr>
            <p:spPr>
              <a:xfrm>
                <a:off x="754950" y="0"/>
                <a:ext cx="0" cy="550200"/>
              </a:xfrm>
              <a:prstGeom prst="straightConnector1">
                <a:avLst/>
              </a:prstGeom>
              <a:noFill/>
              <a:ln cap="flat" cmpd="sng" w="76200">
                <a:solidFill>
                  <a:srgbClr val="E3E4E3"/>
                </a:solidFill>
                <a:prstDash val="solid"/>
                <a:round/>
                <a:headEnd len="med" w="med" type="none"/>
                <a:tailEnd len="med" w="med" type="none"/>
              </a:ln>
            </p:spPr>
          </p:cxnSp>
        </p:grpSp>
        <p:sp>
          <p:nvSpPr>
            <p:cNvPr id="374" name="Google Shape;374;p25"/>
            <p:cNvSpPr txBox="1"/>
            <p:nvPr/>
          </p:nvSpPr>
          <p:spPr>
            <a:xfrm>
              <a:off x="705893" y="656150"/>
              <a:ext cx="56502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100">
                  <a:solidFill>
                    <a:srgbClr val="2B2C2B"/>
                  </a:solidFill>
                  <a:latin typeface="DM Sans"/>
                  <a:ea typeface="DM Sans"/>
                  <a:cs typeface="DM Sans"/>
                  <a:sym typeface="DM Sans"/>
                </a:rPr>
                <a:t>PREVIOUS SPONSORS/TESTIMONIALS:</a:t>
              </a:r>
              <a:endParaRPr b="1" sz="2100">
                <a:solidFill>
                  <a:srgbClr val="2B2C2B"/>
                </a:solidFill>
                <a:latin typeface="DM Sans"/>
                <a:ea typeface="DM Sans"/>
                <a:cs typeface="DM Sans"/>
                <a:sym typeface="DM Sans"/>
              </a:endParaRPr>
            </a:p>
          </p:txBody>
        </p:sp>
      </p:grpSp>
      <p:grpSp>
        <p:nvGrpSpPr>
          <p:cNvPr id="375" name="Google Shape;375;p25"/>
          <p:cNvGrpSpPr/>
          <p:nvPr/>
        </p:nvGrpSpPr>
        <p:grpSpPr>
          <a:xfrm>
            <a:off x="6221825" y="9964200"/>
            <a:ext cx="611700" cy="727800"/>
            <a:chOff x="6221825" y="9964200"/>
            <a:chExt cx="611700" cy="727800"/>
          </a:xfrm>
        </p:grpSpPr>
        <p:sp>
          <p:nvSpPr>
            <p:cNvPr id="376" name="Google Shape;376;p25"/>
            <p:cNvSpPr/>
            <p:nvPr/>
          </p:nvSpPr>
          <p:spPr>
            <a:xfrm>
              <a:off x="6221825" y="9964200"/>
              <a:ext cx="611700" cy="72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7" name="Google Shape;377;p25"/>
            <p:cNvSpPr txBox="1"/>
            <p:nvPr/>
          </p:nvSpPr>
          <p:spPr>
            <a:xfrm>
              <a:off x="6221825" y="10066358"/>
              <a:ext cx="611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Page 13</a:t>
              </a:r>
              <a:endParaRPr sz="1000">
                <a:solidFill>
                  <a:srgbClr val="2B2C2B"/>
                </a:solidFill>
                <a:latin typeface="DM Sans"/>
                <a:ea typeface="DM Sans"/>
                <a:cs typeface="DM Sans"/>
                <a:sym typeface="DM Sans"/>
              </a:endParaRPr>
            </a:p>
          </p:txBody>
        </p:sp>
      </p:grpSp>
      <p:grpSp>
        <p:nvGrpSpPr>
          <p:cNvPr id="378" name="Google Shape;378;p25"/>
          <p:cNvGrpSpPr/>
          <p:nvPr/>
        </p:nvGrpSpPr>
        <p:grpSpPr>
          <a:xfrm>
            <a:off x="705898" y="1175980"/>
            <a:ext cx="6127500" cy="2096629"/>
            <a:chOff x="705898" y="552696"/>
            <a:chExt cx="6127500" cy="2096629"/>
          </a:xfrm>
        </p:grpSpPr>
        <p:sp>
          <p:nvSpPr>
            <p:cNvPr id="379" name="Google Shape;379;p25"/>
            <p:cNvSpPr txBox="1"/>
            <p:nvPr/>
          </p:nvSpPr>
          <p:spPr>
            <a:xfrm>
              <a:off x="705899" y="552696"/>
              <a:ext cx="5017500" cy="246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600">
                  <a:solidFill>
                    <a:srgbClr val="2B2C2B"/>
                  </a:solidFill>
                  <a:latin typeface="DM Sans"/>
                  <a:ea typeface="DM Sans"/>
                  <a:cs typeface="DM Sans"/>
                  <a:sym typeface="DM Sans"/>
                </a:rPr>
                <a:t>Previous Sponsors:</a:t>
              </a:r>
              <a:endParaRPr b="1" sz="1600">
                <a:solidFill>
                  <a:srgbClr val="2B2C2B"/>
                </a:solidFill>
                <a:latin typeface="DM Sans"/>
                <a:ea typeface="DM Sans"/>
                <a:cs typeface="DM Sans"/>
                <a:sym typeface="DM Sans"/>
              </a:endParaRPr>
            </a:p>
          </p:txBody>
        </p:sp>
        <p:sp>
          <p:nvSpPr>
            <p:cNvPr id="380" name="Google Shape;380;p25"/>
            <p:cNvSpPr txBox="1"/>
            <p:nvPr/>
          </p:nvSpPr>
          <p:spPr>
            <a:xfrm>
              <a:off x="705898" y="1125625"/>
              <a:ext cx="6127500" cy="15237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[List the names and logos of previous sponsors, along with their sponsorship levels,</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if applicable.]</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Briefly describe the sponsorship benefits they received and their involvement in [Event/Project Name].</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Highlight any successful collaborations, activations, or outcomes resulting from </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their sponsorship.</a:t>
              </a:r>
              <a:endParaRPr sz="1200">
                <a:solidFill>
                  <a:srgbClr val="4E4E4E"/>
                </a:solidFill>
                <a:latin typeface="DM Sans"/>
                <a:ea typeface="DM Sans"/>
                <a:cs typeface="DM Sans"/>
                <a:sym typeface="DM Sans"/>
              </a:endParaRPr>
            </a:p>
          </p:txBody>
        </p:sp>
      </p:grpSp>
      <p:grpSp>
        <p:nvGrpSpPr>
          <p:cNvPr id="381" name="Google Shape;381;p25"/>
          <p:cNvGrpSpPr/>
          <p:nvPr/>
        </p:nvGrpSpPr>
        <p:grpSpPr>
          <a:xfrm>
            <a:off x="705898" y="3577934"/>
            <a:ext cx="6127500" cy="3168229"/>
            <a:chOff x="705898" y="552696"/>
            <a:chExt cx="6127500" cy="3168229"/>
          </a:xfrm>
        </p:grpSpPr>
        <p:sp>
          <p:nvSpPr>
            <p:cNvPr id="382" name="Google Shape;382;p25"/>
            <p:cNvSpPr txBox="1"/>
            <p:nvPr/>
          </p:nvSpPr>
          <p:spPr>
            <a:xfrm>
              <a:off x="705899" y="552696"/>
              <a:ext cx="5017500" cy="246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600">
                  <a:solidFill>
                    <a:srgbClr val="2B2C2B"/>
                  </a:solidFill>
                  <a:latin typeface="DM Sans"/>
                  <a:ea typeface="DM Sans"/>
                  <a:cs typeface="DM Sans"/>
                  <a:sym typeface="DM Sans"/>
                </a:rPr>
                <a:t>Testimonials:</a:t>
              </a:r>
              <a:endParaRPr b="1" sz="1600">
                <a:solidFill>
                  <a:srgbClr val="2B2C2B"/>
                </a:solidFill>
                <a:latin typeface="DM Sans"/>
                <a:ea typeface="DM Sans"/>
                <a:cs typeface="DM Sans"/>
                <a:sym typeface="DM Sans"/>
              </a:endParaRPr>
            </a:p>
          </p:txBody>
        </p:sp>
        <p:sp>
          <p:nvSpPr>
            <p:cNvPr id="383" name="Google Shape;383;p25"/>
            <p:cNvSpPr txBox="1"/>
            <p:nvPr/>
          </p:nvSpPr>
          <p:spPr>
            <a:xfrm>
              <a:off x="705898" y="1125625"/>
              <a:ext cx="6127500" cy="2595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"Working with [Your Organization/Your Name] on [Event/Project Name] was an incredible experience. Their team was professional, organized, and dedicated to delivering value for sponsors. We saw significant brand exposure and engagement, and we're excited to continue our partnership in the future." - [Testimonial from a previous sponsor]</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"Attending [Event/Project Name] was a game-changer for me. The networking opportunities, educational sessions, and overall atmosphere were second to none. I left feeling inspired and motivated to take my career to the next level." - [Testimonial from a past participant]</a:t>
              </a:r>
              <a:endParaRPr sz="1200">
                <a:solidFill>
                  <a:srgbClr val="4E4E4E"/>
                </a:solidFill>
                <a:latin typeface="DM Sans"/>
                <a:ea typeface="DM Sans"/>
                <a:cs typeface="DM Sans"/>
                <a:sym typeface="DM Sans"/>
              </a:endParaRPr>
            </a:p>
          </p:txBody>
        </p:sp>
      </p:grpSp>
      <p:sp>
        <p:nvSpPr>
          <p:cNvPr id="384" name="Google Shape;384;p25"/>
          <p:cNvSpPr txBox="1"/>
          <p:nvPr/>
        </p:nvSpPr>
        <p:spPr>
          <a:xfrm>
            <a:off x="705898" y="7350029"/>
            <a:ext cx="6127500" cy="9882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These testimonials and endorsements reflect the positive impact and value of [Event/Project Name] for both sponsors and participants alike. We are proud to have earned the trust and support of our sponsors and attendees, and we look forward to continuing to exceed expectations in future iterations of [Event/Project Name].</a:t>
            </a:r>
            <a:endParaRPr sz="1200">
              <a:solidFill>
                <a:srgbClr val="4E4E4E"/>
              </a:solidFill>
              <a:latin typeface="DM Sans"/>
              <a:ea typeface="DM Sans"/>
              <a:cs typeface="DM Sans"/>
              <a:sym typeface="DM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grpSp>
        <p:nvGrpSpPr>
          <p:cNvPr id="389" name="Google Shape;389;p26"/>
          <p:cNvGrpSpPr/>
          <p:nvPr/>
        </p:nvGrpSpPr>
        <p:grpSpPr>
          <a:xfrm>
            <a:off x="705925" y="-7050"/>
            <a:ext cx="6134402" cy="986300"/>
            <a:chOff x="705893" y="-7050"/>
            <a:chExt cx="6173293" cy="986300"/>
          </a:xfrm>
        </p:grpSpPr>
        <p:grpSp>
          <p:nvGrpSpPr>
            <p:cNvPr id="390" name="Google Shape;390;p26"/>
            <p:cNvGrpSpPr/>
            <p:nvPr/>
          </p:nvGrpSpPr>
          <p:grpSpPr>
            <a:xfrm>
              <a:off x="754950" y="-7050"/>
              <a:ext cx="6124236" cy="846650"/>
              <a:chOff x="754950" y="-7050"/>
              <a:chExt cx="6124236" cy="846650"/>
            </a:xfrm>
          </p:grpSpPr>
          <p:sp>
            <p:nvSpPr>
              <p:cNvPr id="391" name="Google Shape;391;p26"/>
              <p:cNvSpPr/>
              <p:nvPr/>
            </p:nvSpPr>
            <p:spPr>
              <a:xfrm>
                <a:off x="2085811" y="-7050"/>
                <a:ext cx="4793375" cy="846650"/>
              </a:xfrm>
              <a:custGeom>
                <a:rect b="b" l="l" r="r" t="t"/>
                <a:pathLst>
                  <a:path extrusionOk="0" h="33866" w="191735">
                    <a:moveTo>
                      <a:pt x="0" y="33486"/>
                    </a:moveTo>
                    <a:lnTo>
                      <a:pt x="191735" y="33866"/>
                    </a:lnTo>
                    <a:lnTo>
                      <a:pt x="191735" y="0"/>
                    </a:lnTo>
                  </a:path>
                </a:pathLst>
              </a:custGeom>
              <a:noFill/>
              <a:ln cap="flat" cmpd="sng" w="76200">
                <a:solidFill>
                  <a:srgbClr val="E3E4E3"/>
                </a:solidFill>
                <a:prstDash val="solid"/>
                <a:round/>
                <a:headEnd len="med" w="med" type="none"/>
                <a:tailEnd len="med" w="med" type="none"/>
              </a:ln>
            </p:spPr>
          </p:sp>
          <p:cxnSp>
            <p:nvCxnSpPr>
              <p:cNvPr id="392" name="Google Shape;392;p26"/>
              <p:cNvCxnSpPr/>
              <p:nvPr/>
            </p:nvCxnSpPr>
            <p:spPr>
              <a:xfrm>
                <a:off x="754950" y="0"/>
                <a:ext cx="0" cy="550200"/>
              </a:xfrm>
              <a:prstGeom prst="straightConnector1">
                <a:avLst/>
              </a:prstGeom>
              <a:noFill/>
              <a:ln cap="flat" cmpd="sng" w="76200">
                <a:solidFill>
                  <a:srgbClr val="E3E4E3"/>
                </a:solidFill>
                <a:prstDash val="solid"/>
                <a:round/>
                <a:headEnd len="med" w="med" type="none"/>
                <a:tailEnd len="med" w="med" type="none"/>
              </a:ln>
            </p:spPr>
          </p:cxnSp>
        </p:grpSp>
        <p:sp>
          <p:nvSpPr>
            <p:cNvPr id="393" name="Google Shape;393;p26"/>
            <p:cNvSpPr txBox="1"/>
            <p:nvPr/>
          </p:nvSpPr>
          <p:spPr>
            <a:xfrm>
              <a:off x="705893" y="656150"/>
              <a:ext cx="13254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100">
                  <a:solidFill>
                    <a:srgbClr val="2B2C2B"/>
                  </a:solidFill>
                  <a:latin typeface="DM Sans"/>
                  <a:ea typeface="DM Sans"/>
                  <a:cs typeface="DM Sans"/>
                  <a:sym typeface="DM Sans"/>
                </a:rPr>
                <a:t>BUDGET</a:t>
              </a:r>
              <a:endParaRPr b="1" sz="2100">
                <a:solidFill>
                  <a:srgbClr val="2B2C2B"/>
                </a:solidFill>
                <a:latin typeface="DM Sans"/>
                <a:ea typeface="DM Sans"/>
                <a:cs typeface="DM Sans"/>
                <a:sym typeface="DM Sans"/>
              </a:endParaRPr>
            </a:p>
          </p:txBody>
        </p:sp>
      </p:grpSp>
      <p:grpSp>
        <p:nvGrpSpPr>
          <p:cNvPr id="394" name="Google Shape;394;p26"/>
          <p:cNvGrpSpPr/>
          <p:nvPr/>
        </p:nvGrpSpPr>
        <p:grpSpPr>
          <a:xfrm>
            <a:off x="6221825" y="9964200"/>
            <a:ext cx="611700" cy="727800"/>
            <a:chOff x="6221825" y="9964200"/>
            <a:chExt cx="611700" cy="727800"/>
          </a:xfrm>
        </p:grpSpPr>
        <p:sp>
          <p:nvSpPr>
            <p:cNvPr id="395" name="Google Shape;395;p26"/>
            <p:cNvSpPr/>
            <p:nvPr/>
          </p:nvSpPr>
          <p:spPr>
            <a:xfrm>
              <a:off x="6221825" y="9964200"/>
              <a:ext cx="611700" cy="72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6" name="Google Shape;396;p26"/>
            <p:cNvSpPr txBox="1"/>
            <p:nvPr/>
          </p:nvSpPr>
          <p:spPr>
            <a:xfrm>
              <a:off x="6221825" y="10066358"/>
              <a:ext cx="611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Page 14</a:t>
              </a:r>
              <a:endParaRPr sz="1000">
                <a:solidFill>
                  <a:srgbClr val="2B2C2B"/>
                </a:solidFill>
                <a:latin typeface="DM Sans"/>
                <a:ea typeface="DM Sans"/>
                <a:cs typeface="DM Sans"/>
                <a:sym typeface="DM Sans"/>
              </a:endParaRPr>
            </a:p>
          </p:txBody>
        </p:sp>
      </p:grpSp>
      <p:sp>
        <p:nvSpPr>
          <p:cNvPr id="397" name="Google Shape;397;p26"/>
          <p:cNvSpPr txBox="1"/>
          <p:nvPr/>
        </p:nvSpPr>
        <p:spPr>
          <a:xfrm>
            <a:off x="705898" y="1215510"/>
            <a:ext cx="6127500" cy="4524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Provide a breakdown of your budget, including expenses and revenue projections.</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Explain how sponsorship funds will be used.</a:t>
            </a:r>
            <a:endParaRPr sz="1200">
              <a:solidFill>
                <a:srgbClr val="4E4E4E"/>
              </a:solidFill>
              <a:latin typeface="DM Sans"/>
              <a:ea typeface="DM Sans"/>
              <a:cs typeface="DM Sans"/>
              <a:sym typeface="DM Sans"/>
            </a:endParaRPr>
          </a:p>
        </p:txBody>
      </p:sp>
      <p:grpSp>
        <p:nvGrpSpPr>
          <p:cNvPr id="398" name="Google Shape;398;p26"/>
          <p:cNvGrpSpPr/>
          <p:nvPr/>
        </p:nvGrpSpPr>
        <p:grpSpPr>
          <a:xfrm>
            <a:off x="718350" y="1925400"/>
            <a:ext cx="6123300" cy="5880550"/>
            <a:chOff x="718350" y="1925400"/>
            <a:chExt cx="6123300" cy="5880550"/>
          </a:xfrm>
        </p:grpSpPr>
        <p:sp>
          <p:nvSpPr>
            <p:cNvPr id="399" name="Google Shape;399;p26"/>
            <p:cNvSpPr/>
            <p:nvPr/>
          </p:nvSpPr>
          <p:spPr>
            <a:xfrm>
              <a:off x="720000" y="2822450"/>
              <a:ext cx="6115200" cy="572700"/>
            </a:xfrm>
            <a:prstGeom prst="rect">
              <a:avLst/>
            </a:prstGeom>
            <a:solidFill>
              <a:srgbClr val="F1F1F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0" name="Google Shape;400;p26"/>
            <p:cNvSpPr/>
            <p:nvPr/>
          </p:nvSpPr>
          <p:spPr>
            <a:xfrm>
              <a:off x="720000" y="3957700"/>
              <a:ext cx="6115200" cy="548700"/>
            </a:xfrm>
            <a:prstGeom prst="rect">
              <a:avLst/>
            </a:prstGeom>
            <a:solidFill>
              <a:srgbClr val="F1F1F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1" name="Google Shape;401;p26"/>
            <p:cNvSpPr/>
            <p:nvPr/>
          </p:nvSpPr>
          <p:spPr>
            <a:xfrm>
              <a:off x="720000" y="4925800"/>
              <a:ext cx="6115200" cy="554400"/>
            </a:xfrm>
            <a:prstGeom prst="rect">
              <a:avLst/>
            </a:prstGeom>
            <a:solidFill>
              <a:srgbClr val="F1F1F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2" name="Google Shape;402;p26"/>
            <p:cNvSpPr/>
            <p:nvPr/>
          </p:nvSpPr>
          <p:spPr>
            <a:xfrm>
              <a:off x="720000" y="6046150"/>
              <a:ext cx="6115200" cy="535500"/>
            </a:xfrm>
            <a:prstGeom prst="rect">
              <a:avLst/>
            </a:prstGeom>
            <a:solidFill>
              <a:srgbClr val="F1F1F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3" name="Google Shape;403;p26"/>
            <p:cNvSpPr/>
            <p:nvPr/>
          </p:nvSpPr>
          <p:spPr>
            <a:xfrm>
              <a:off x="720000" y="7138150"/>
              <a:ext cx="6115200" cy="667800"/>
            </a:xfrm>
            <a:prstGeom prst="rect">
              <a:avLst/>
            </a:prstGeom>
            <a:solidFill>
              <a:srgbClr val="F1F1F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4" name="Google Shape;404;p26"/>
            <p:cNvSpPr/>
            <p:nvPr/>
          </p:nvSpPr>
          <p:spPr>
            <a:xfrm>
              <a:off x="718350" y="1934100"/>
              <a:ext cx="6115200" cy="318900"/>
            </a:xfrm>
            <a:prstGeom prst="rect">
              <a:avLst/>
            </a:prstGeom>
            <a:solidFill>
              <a:srgbClr val="DDDDD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405" name="Google Shape;405;p26"/>
            <p:cNvGrpSpPr/>
            <p:nvPr/>
          </p:nvGrpSpPr>
          <p:grpSpPr>
            <a:xfrm>
              <a:off x="718350" y="1925400"/>
              <a:ext cx="6123300" cy="5880550"/>
              <a:chOff x="718350" y="1925400"/>
              <a:chExt cx="6123300" cy="5880550"/>
            </a:xfrm>
          </p:grpSpPr>
          <p:sp>
            <p:nvSpPr>
              <p:cNvPr id="406" name="Google Shape;406;p26"/>
              <p:cNvSpPr/>
              <p:nvPr/>
            </p:nvSpPr>
            <p:spPr>
              <a:xfrm>
                <a:off x="720000" y="1934350"/>
                <a:ext cx="6120300" cy="5871600"/>
              </a:xfrm>
              <a:prstGeom prst="rect">
                <a:avLst/>
              </a:prstGeom>
              <a:noFill/>
              <a:ln cap="flat" cmpd="sng" w="9525">
                <a:solidFill>
                  <a:srgbClr val="B0B0B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407" name="Google Shape;407;p26"/>
              <p:cNvCxnSpPr/>
              <p:nvPr/>
            </p:nvCxnSpPr>
            <p:spPr>
              <a:xfrm>
                <a:off x="718350" y="2252495"/>
                <a:ext cx="6123300" cy="0"/>
              </a:xfrm>
              <a:prstGeom prst="straightConnector1">
                <a:avLst/>
              </a:prstGeom>
              <a:noFill/>
              <a:ln cap="flat" cmpd="sng" w="9525">
                <a:solidFill>
                  <a:srgbClr val="B0B0B0"/>
                </a:solidFill>
                <a:prstDash val="solid"/>
                <a:round/>
                <a:headEnd len="med" w="med" type="none"/>
                <a:tailEnd len="med" w="med" type="none"/>
              </a:ln>
            </p:spPr>
          </p:cxnSp>
          <p:cxnSp>
            <p:nvCxnSpPr>
              <p:cNvPr id="408" name="Google Shape;408;p26"/>
              <p:cNvCxnSpPr/>
              <p:nvPr/>
            </p:nvCxnSpPr>
            <p:spPr>
              <a:xfrm>
                <a:off x="718350" y="2822970"/>
                <a:ext cx="6123300" cy="0"/>
              </a:xfrm>
              <a:prstGeom prst="straightConnector1">
                <a:avLst/>
              </a:prstGeom>
              <a:noFill/>
              <a:ln cap="flat" cmpd="sng" w="9525">
                <a:solidFill>
                  <a:srgbClr val="B0B0B0"/>
                </a:solidFill>
                <a:prstDash val="solid"/>
                <a:round/>
                <a:headEnd len="med" w="med" type="none"/>
                <a:tailEnd len="med" w="med" type="none"/>
              </a:ln>
            </p:spPr>
          </p:cxnSp>
          <p:cxnSp>
            <p:nvCxnSpPr>
              <p:cNvPr id="409" name="Google Shape;409;p26"/>
              <p:cNvCxnSpPr/>
              <p:nvPr/>
            </p:nvCxnSpPr>
            <p:spPr>
              <a:xfrm>
                <a:off x="718350" y="3394470"/>
                <a:ext cx="6123300" cy="0"/>
              </a:xfrm>
              <a:prstGeom prst="straightConnector1">
                <a:avLst/>
              </a:prstGeom>
              <a:noFill/>
              <a:ln cap="flat" cmpd="sng" w="9525">
                <a:solidFill>
                  <a:srgbClr val="B0B0B0"/>
                </a:solidFill>
                <a:prstDash val="solid"/>
                <a:round/>
                <a:headEnd len="med" w="med" type="none"/>
                <a:tailEnd len="med" w="med" type="none"/>
              </a:ln>
            </p:spPr>
          </p:cxnSp>
          <p:cxnSp>
            <p:nvCxnSpPr>
              <p:cNvPr id="410" name="Google Shape;410;p26"/>
              <p:cNvCxnSpPr/>
              <p:nvPr/>
            </p:nvCxnSpPr>
            <p:spPr>
              <a:xfrm>
                <a:off x="718350" y="3959170"/>
                <a:ext cx="6123300" cy="0"/>
              </a:xfrm>
              <a:prstGeom prst="straightConnector1">
                <a:avLst/>
              </a:prstGeom>
              <a:noFill/>
              <a:ln cap="flat" cmpd="sng" w="9525">
                <a:solidFill>
                  <a:srgbClr val="B0B0B0"/>
                </a:solidFill>
                <a:prstDash val="solid"/>
                <a:round/>
                <a:headEnd len="med" w="med" type="none"/>
                <a:tailEnd len="med" w="med" type="none"/>
              </a:ln>
            </p:spPr>
          </p:cxnSp>
          <p:cxnSp>
            <p:nvCxnSpPr>
              <p:cNvPr id="411" name="Google Shape;411;p26"/>
              <p:cNvCxnSpPr/>
              <p:nvPr/>
            </p:nvCxnSpPr>
            <p:spPr>
              <a:xfrm>
                <a:off x="718350" y="4503470"/>
                <a:ext cx="6123300" cy="0"/>
              </a:xfrm>
              <a:prstGeom prst="straightConnector1">
                <a:avLst/>
              </a:prstGeom>
              <a:noFill/>
              <a:ln cap="flat" cmpd="sng" w="9525">
                <a:solidFill>
                  <a:srgbClr val="B0B0B0"/>
                </a:solidFill>
                <a:prstDash val="solid"/>
                <a:round/>
                <a:headEnd len="med" w="med" type="none"/>
                <a:tailEnd len="med" w="med" type="none"/>
              </a:ln>
            </p:spPr>
          </p:cxnSp>
          <p:cxnSp>
            <p:nvCxnSpPr>
              <p:cNvPr id="412" name="Google Shape;412;p26"/>
              <p:cNvCxnSpPr/>
              <p:nvPr/>
            </p:nvCxnSpPr>
            <p:spPr>
              <a:xfrm>
                <a:off x="718350" y="4925295"/>
                <a:ext cx="6123300" cy="0"/>
              </a:xfrm>
              <a:prstGeom prst="straightConnector1">
                <a:avLst/>
              </a:prstGeom>
              <a:noFill/>
              <a:ln cap="flat" cmpd="sng" w="9525">
                <a:solidFill>
                  <a:srgbClr val="B0B0B0"/>
                </a:solidFill>
                <a:prstDash val="solid"/>
                <a:round/>
                <a:headEnd len="med" w="med" type="none"/>
                <a:tailEnd len="med" w="med" type="none"/>
              </a:ln>
            </p:spPr>
          </p:cxnSp>
          <p:cxnSp>
            <p:nvCxnSpPr>
              <p:cNvPr id="413" name="Google Shape;413;p26"/>
              <p:cNvCxnSpPr/>
              <p:nvPr/>
            </p:nvCxnSpPr>
            <p:spPr>
              <a:xfrm>
                <a:off x="718350" y="5483170"/>
                <a:ext cx="6123300" cy="0"/>
              </a:xfrm>
              <a:prstGeom prst="straightConnector1">
                <a:avLst/>
              </a:prstGeom>
              <a:noFill/>
              <a:ln cap="flat" cmpd="sng" w="9525">
                <a:solidFill>
                  <a:srgbClr val="B0B0B0"/>
                </a:solidFill>
                <a:prstDash val="solid"/>
                <a:round/>
                <a:headEnd len="med" w="med" type="none"/>
                <a:tailEnd len="med" w="med" type="none"/>
              </a:ln>
            </p:spPr>
          </p:cxnSp>
          <p:cxnSp>
            <p:nvCxnSpPr>
              <p:cNvPr id="414" name="Google Shape;414;p26"/>
              <p:cNvCxnSpPr/>
              <p:nvPr/>
            </p:nvCxnSpPr>
            <p:spPr>
              <a:xfrm>
                <a:off x="718350" y="6047870"/>
                <a:ext cx="6123300" cy="0"/>
              </a:xfrm>
              <a:prstGeom prst="straightConnector1">
                <a:avLst/>
              </a:prstGeom>
              <a:noFill/>
              <a:ln cap="flat" cmpd="sng" w="9525">
                <a:solidFill>
                  <a:srgbClr val="B0B0B0"/>
                </a:solidFill>
                <a:prstDash val="solid"/>
                <a:round/>
                <a:headEnd len="med" w="med" type="none"/>
                <a:tailEnd len="med" w="med" type="none"/>
              </a:ln>
            </p:spPr>
          </p:cxnSp>
          <p:cxnSp>
            <p:nvCxnSpPr>
              <p:cNvPr id="415" name="Google Shape;415;p26"/>
              <p:cNvCxnSpPr/>
              <p:nvPr/>
            </p:nvCxnSpPr>
            <p:spPr>
              <a:xfrm>
                <a:off x="718350" y="6585345"/>
                <a:ext cx="6123300" cy="0"/>
              </a:xfrm>
              <a:prstGeom prst="straightConnector1">
                <a:avLst/>
              </a:prstGeom>
              <a:noFill/>
              <a:ln cap="flat" cmpd="sng" w="9525">
                <a:solidFill>
                  <a:srgbClr val="B0B0B0"/>
                </a:solidFill>
                <a:prstDash val="solid"/>
                <a:round/>
                <a:headEnd len="med" w="med" type="none"/>
                <a:tailEnd len="med" w="med" type="none"/>
              </a:ln>
            </p:spPr>
          </p:cxnSp>
          <p:cxnSp>
            <p:nvCxnSpPr>
              <p:cNvPr id="416" name="Google Shape;416;p26"/>
              <p:cNvCxnSpPr/>
              <p:nvPr/>
            </p:nvCxnSpPr>
            <p:spPr>
              <a:xfrm>
                <a:off x="718350" y="7136445"/>
                <a:ext cx="6123300" cy="0"/>
              </a:xfrm>
              <a:prstGeom prst="straightConnector1">
                <a:avLst/>
              </a:prstGeom>
              <a:noFill/>
              <a:ln cap="flat" cmpd="sng" w="9525">
                <a:solidFill>
                  <a:srgbClr val="B0B0B0"/>
                </a:solidFill>
                <a:prstDash val="solid"/>
                <a:round/>
                <a:headEnd len="med" w="med" type="none"/>
                <a:tailEnd len="med" w="med" type="none"/>
              </a:ln>
            </p:spPr>
          </p:cxnSp>
          <p:cxnSp>
            <p:nvCxnSpPr>
              <p:cNvPr id="417" name="Google Shape;417;p26"/>
              <p:cNvCxnSpPr/>
              <p:nvPr/>
            </p:nvCxnSpPr>
            <p:spPr>
              <a:xfrm>
                <a:off x="2109100" y="1934375"/>
                <a:ext cx="0" cy="5862600"/>
              </a:xfrm>
              <a:prstGeom prst="straightConnector1">
                <a:avLst/>
              </a:prstGeom>
              <a:noFill/>
              <a:ln cap="flat" cmpd="sng" w="9525">
                <a:solidFill>
                  <a:srgbClr val="B0B0B0"/>
                </a:solidFill>
                <a:prstDash val="solid"/>
                <a:round/>
                <a:headEnd len="med" w="med" type="none"/>
                <a:tailEnd len="med" w="med" type="none"/>
              </a:ln>
            </p:spPr>
          </p:cxnSp>
          <p:cxnSp>
            <p:nvCxnSpPr>
              <p:cNvPr id="418" name="Google Shape;418;p26"/>
              <p:cNvCxnSpPr/>
              <p:nvPr/>
            </p:nvCxnSpPr>
            <p:spPr>
              <a:xfrm>
                <a:off x="6170825" y="1925400"/>
                <a:ext cx="0" cy="5871600"/>
              </a:xfrm>
              <a:prstGeom prst="straightConnector1">
                <a:avLst/>
              </a:prstGeom>
              <a:noFill/>
              <a:ln cap="flat" cmpd="sng" w="9525">
                <a:solidFill>
                  <a:srgbClr val="B0B0B0"/>
                </a:solidFill>
                <a:prstDash val="solid"/>
                <a:round/>
                <a:headEnd len="med" w="med" type="none"/>
                <a:tailEnd len="med" w="med" type="none"/>
              </a:ln>
            </p:spPr>
          </p:cxnSp>
        </p:grpSp>
        <p:grpSp>
          <p:nvGrpSpPr>
            <p:cNvPr id="419" name="Google Shape;419;p26"/>
            <p:cNvGrpSpPr/>
            <p:nvPr/>
          </p:nvGrpSpPr>
          <p:grpSpPr>
            <a:xfrm>
              <a:off x="782125" y="2011051"/>
              <a:ext cx="6051400" cy="153924"/>
              <a:chOff x="782125" y="2011063"/>
              <a:chExt cx="6051400" cy="153924"/>
            </a:xfrm>
          </p:grpSpPr>
          <p:sp>
            <p:nvSpPr>
              <p:cNvPr id="420" name="Google Shape;420;p26"/>
              <p:cNvSpPr txBox="1"/>
              <p:nvPr/>
            </p:nvSpPr>
            <p:spPr>
              <a:xfrm>
                <a:off x="782125" y="2011063"/>
                <a:ext cx="131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2B2C2B"/>
                    </a:solidFill>
                    <a:latin typeface="DM Sans"/>
                    <a:ea typeface="DM Sans"/>
                    <a:cs typeface="DM Sans"/>
                    <a:sym typeface="DM Sans"/>
                  </a:rPr>
                  <a:t>Expense Category</a:t>
                </a:r>
                <a:endParaRPr b="1" sz="1000">
                  <a:solidFill>
                    <a:srgbClr val="2B2C2B"/>
                  </a:solidFill>
                  <a:latin typeface="DM Sans"/>
                  <a:ea typeface="DM Sans"/>
                  <a:cs typeface="DM Sans"/>
                  <a:sym typeface="DM Sans"/>
                </a:endParaRPr>
              </a:p>
            </p:txBody>
          </p:sp>
          <p:sp>
            <p:nvSpPr>
              <p:cNvPr id="421" name="Google Shape;421;p26"/>
              <p:cNvSpPr txBox="1"/>
              <p:nvPr/>
            </p:nvSpPr>
            <p:spPr>
              <a:xfrm>
                <a:off x="2181875" y="2011063"/>
                <a:ext cx="131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2B2C2B"/>
                    </a:solidFill>
                    <a:latin typeface="DM Sans"/>
                    <a:ea typeface="DM Sans"/>
                    <a:cs typeface="DM Sans"/>
                    <a:sym typeface="DM Sans"/>
                  </a:rPr>
                  <a:t>Description</a:t>
                </a:r>
                <a:endParaRPr b="1" sz="1000">
                  <a:solidFill>
                    <a:srgbClr val="2B2C2B"/>
                  </a:solidFill>
                  <a:latin typeface="DM Sans"/>
                  <a:ea typeface="DM Sans"/>
                  <a:cs typeface="DM Sans"/>
                  <a:sym typeface="DM Sans"/>
                </a:endParaRPr>
              </a:p>
            </p:txBody>
          </p:sp>
          <p:sp>
            <p:nvSpPr>
              <p:cNvPr id="422" name="Google Shape;422;p26"/>
              <p:cNvSpPr txBox="1"/>
              <p:nvPr/>
            </p:nvSpPr>
            <p:spPr>
              <a:xfrm>
                <a:off x="6170825" y="2011087"/>
                <a:ext cx="662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000">
                    <a:solidFill>
                      <a:srgbClr val="2B2C2B"/>
                    </a:solidFill>
                    <a:latin typeface="DM Sans"/>
                    <a:ea typeface="DM Sans"/>
                    <a:cs typeface="DM Sans"/>
                    <a:sym typeface="DM Sans"/>
                  </a:rPr>
                  <a:t>Amount</a:t>
                </a:r>
                <a:endParaRPr b="1" sz="1000">
                  <a:solidFill>
                    <a:srgbClr val="2B2C2B"/>
                  </a:solidFill>
                  <a:latin typeface="DM Sans"/>
                  <a:ea typeface="DM Sans"/>
                  <a:cs typeface="DM Sans"/>
                  <a:sym typeface="DM Sans"/>
                </a:endParaRPr>
              </a:p>
            </p:txBody>
          </p:sp>
        </p:grpSp>
        <p:grpSp>
          <p:nvGrpSpPr>
            <p:cNvPr id="423" name="Google Shape;423;p26"/>
            <p:cNvGrpSpPr/>
            <p:nvPr/>
          </p:nvGrpSpPr>
          <p:grpSpPr>
            <a:xfrm>
              <a:off x="782125" y="2383832"/>
              <a:ext cx="6051400" cy="307800"/>
              <a:chOff x="782125" y="2011062"/>
              <a:chExt cx="6051400" cy="307800"/>
            </a:xfrm>
          </p:grpSpPr>
          <p:sp>
            <p:nvSpPr>
              <p:cNvPr id="424" name="Google Shape;424;p26"/>
              <p:cNvSpPr txBox="1"/>
              <p:nvPr/>
            </p:nvSpPr>
            <p:spPr>
              <a:xfrm>
                <a:off x="782125" y="2011063"/>
                <a:ext cx="131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Venue Rental</a:t>
                </a:r>
                <a:endParaRPr sz="1000">
                  <a:solidFill>
                    <a:srgbClr val="2B2C2B"/>
                  </a:solidFill>
                  <a:latin typeface="DM Sans"/>
                  <a:ea typeface="DM Sans"/>
                  <a:cs typeface="DM Sans"/>
                  <a:sym typeface="DM Sans"/>
                </a:endParaRPr>
              </a:p>
            </p:txBody>
          </p:sp>
          <p:sp>
            <p:nvSpPr>
              <p:cNvPr id="425" name="Google Shape;425;p26"/>
              <p:cNvSpPr txBox="1"/>
              <p:nvPr/>
            </p:nvSpPr>
            <p:spPr>
              <a:xfrm>
                <a:off x="2181875" y="2011062"/>
                <a:ext cx="38829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Cost of renting the event venue, including facilities, equipment, and amenities.</a:t>
                </a:r>
                <a:endParaRPr sz="1000">
                  <a:solidFill>
                    <a:srgbClr val="2B2C2B"/>
                  </a:solidFill>
                  <a:latin typeface="DM Sans"/>
                  <a:ea typeface="DM Sans"/>
                  <a:cs typeface="DM Sans"/>
                  <a:sym typeface="DM Sans"/>
                </a:endParaRPr>
              </a:p>
            </p:txBody>
          </p:sp>
          <p:sp>
            <p:nvSpPr>
              <p:cNvPr id="426" name="Google Shape;426;p26"/>
              <p:cNvSpPr txBox="1"/>
              <p:nvPr/>
            </p:nvSpPr>
            <p:spPr>
              <a:xfrm>
                <a:off x="6170825" y="2011087"/>
                <a:ext cx="662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$0.00</a:t>
                </a:r>
                <a:endParaRPr sz="1000">
                  <a:solidFill>
                    <a:srgbClr val="2B2C2B"/>
                  </a:solidFill>
                  <a:latin typeface="DM Sans"/>
                  <a:ea typeface="DM Sans"/>
                  <a:cs typeface="DM Sans"/>
                  <a:sym typeface="DM Sans"/>
                </a:endParaRPr>
              </a:p>
            </p:txBody>
          </p:sp>
        </p:grpSp>
        <p:grpSp>
          <p:nvGrpSpPr>
            <p:cNvPr id="427" name="Google Shape;427;p26"/>
            <p:cNvGrpSpPr/>
            <p:nvPr/>
          </p:nvGrpSpPr>
          <p:grpSpPr>
            <a:xfrm>
              <a:off x="782125" y="2954819"/>
              <a:ext cx="6051400" cy="307801"/>
              <a:chOff x="782125" y="2011062"/>
              <a:chExt cx="6051400" cy="307801"/>
            </a:xfrm>
          </p:grpSpPr>
          <p:sp>
            <p:nvSpPr>
              <p:cNvPr id="428" name="Google Shape;428;p26"/>
              <p:cNvSpPr txBox="1"/>
              <p:nvPr/>
            </p:nvSpPr>
            <p:spPr>
              <a:xfrm>
                <a:off x="782125" y="2011063"/>
                <a:ext cx="13170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Marketing and Promotion</a:t>
                </a:r>
                <a:endParaRPr sz="1000">
                  <a:solidFill>
                    <a:srgbClr val="2B2C2B"/>
                  </a:solidFill>
                  <a:latin typeface="DM Sans"/>
                  <a:ea typeface="DM Sans"/>
                  <a:cs typeface="DM Sans"/>
                  <a:sym typeface="DM Sans"/>
                </a:endParaRPr>
              </a:p>
            </p:txBody>
          </p:sp>
          <p:sp>
            <p:nvSpPr>
              <p:cNvPr id="429" name="Google Shape;429;p26"/>
              <p:cNvSpPr txBox="1"/>
              <p:nvPr/>
            </p:nvSpPr>
            <p:spPr>
              <a:xfrm>
                <a:off x="2181875" y="2011062"/>
                <a:ext cx="38829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Expenses related to marketing materials, advertising, social </a:t>
                </a:r>
                <a:endParaRPr sz="1000">
                  <a:solidFill>
                    <a:srgbClr val="2B2C2B"/>
                  </a:solidFill>
                  <a:latin typeface="DM Sans"/>
                  <a:ea typeface="DM Sans"/>
                  <a:cs typeface="DM Sans"/>
                  <a:sym typeface="DM Sans"/>
                </a:endParaRPr>
              </a:p>
              <a:p>
                <a:pPr indent="0" lvl="0" marL="0" rtl="0" algn="l">
                  <a:spcBef>
                    <a:spcPts val="0"/>
                  </a:spcBef>
                  <a:spcAft>
                    <a:spcPts val="0"/>
                  </a:spcAft>
                  <a:buNone/>
                </a:pPr>
                <a:r>
                  <a:rPr lang="uk" sz="1000">
                    <a:solidFill>
                      <a:srgbClr val="2B2C2B"/>
                    </a:solidFill>
                    <a:latin typeface="DM Sans"/>
                    <a:ea typeface="DM Sans"/>
                    <a:cs typeface="DM Sans"/>
                    <a:sym typeface="DM Sans"/>
                  </a:rPr>
                  <a:t>media campaigns, and PR efforts.</a:t>
                </a:r>
                <a:endParaRPr sz="1000">
                  <a:solidFill>
                    <a:srgbClr val="2B2C2B"/>
                  </a:solidFill>
                  <a:latin typeface="DM Sans"/>
                  <a:ea typeface="DM Sans"/>
                  <a:cs typeface="DM Sans"/>
                  <a:sym typeface="DM Sans"/>
                </a:endParaRPr>
              </a:p>
            </p:txBody>
          </p:sp>
          <p:sp>
            <p:nvSpPr>
              <p:cNvPr id="430" name="Google Shape;430;p26"/>
              <p:cNvSpPr txBox="1"/>
              <p:nvPr/>
            </p:nvSpPr>
            <p:spPr>
              <a:xfrm>
                <a:off x="6170825" y="2011087"/>
                <a:ext cx="662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$0.00</a:t>
                </a:r>
                <a:endParaRPr sz="1000">
                  <a:solidFill>
                    <a:srgbClr val="2B2C2B"/>
                  </a:solidFill>
                  <a:latin typeface="DM Sans"/>
                  <a:ea typeface="DM Sans"/>
                  <a:cs typeface="DM Sans"/>
                  <a:sym typeface="DM Sans"/>
                </a:endParaRPr>
              </a:p>
            </p:txBody>
          </p:sp>
        </p:grpSp>
        <p:grpSp>
          <p:nvGrpSpPr>
            <p:cNvPr id="431" name="Google Shape;431;p26"/>
            <p:cNvGrpSpPr/>
            <p:nvPr/>
          </p:nvGrpSpPr>
          <p:grpSpPr>
            <a:xfrm>
              <a:off x="782125" y="3522920"/>
              <a:ext cx="6051400" cy="307800"/>
              <a:chOff x="782125" y="2011062"/>
              <a:chExt cx="6051400" cy="307800"/>
            </a:xfrm>
          </p:grpSpPr>
          <p:sp>
            <p:nvSpPr>
              <p:cNvPr id="432" name="Google Shape;432;p26"/>
              <p:cNvSpPr txBox="1"/>
              <p:nvPr/>
            </p:nvSpPr>
            <p:spPr>
              <a:xfrm>
                <a:off x="782125" y="2011063"/>
                <a:ext cx="131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Speaker Fees</a:t>
                </a:r>
                <a:endParaRPr sz="1000">
                  <a:solidFill>
                    <a:srgbClr val="2B2C2B"/>
                  </a:solidFill>
                  <a:latin typeface="DM Sans"/>
                  <a:ea typeface="DM Sans"/>
                  <a:cs typeface="DM Sans"/>
                  <a:sym typeface="DM Sans"/>
                </a:endParaRPr>
              </a:p>
            </p:txBody>
          </p:sp>
          <p:sp>
            <p:nvSpPr>
              <p:cNvPr id="433" name="Google Shape;433;p26"/>
              <p:cNvSpPr txBox="1"/>
              <p:nvPr/>
            </p:nvSpPr>
            <p:spPr>
              <a:xfrm>
                <a:off x="2181875" y="2011062"/>
                <a:ext cx="38829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Honorariums or fees for guest speakers, panelists, and special guests.</a:t>
                </a:r>
                <a:endParaRPr sz="1000">
                  <a:solidFill>
                    <a:srgbClr val="2B2C2B"/>
                  </a:solidFill>
                  <a:latin typeface="DM Sans"/>
                  <a:ea typeface="DM Sans"/>
                  <a:cs typeface="DM Sans"/>
                  <a:sym typeface="DM Sans"/>
                </a:endParaRPr>
              </a:p>
            </p:txBody>
          </p:sp>
          <p:sp>
            <p:nvSpPr>
              <p:cNvPr id="434" name="Google Shape;434;p26"/>
              <p:cNvSpPr txBox="1"/>
              <p:nvPr/>
            </p:nvSpPr>
            <p:spPr>
              <a:xfrm>
                <a:off x="6170825" y="2011087"/>
                <a:ext cx="662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$0.00</a:t>
                </a:r>
                <a:endParaRPr sz="1000">
                  <a:solidFill>
                    <a:srgbClr val="2B2C2B"/>
                  </a:solidFill>
                  <a:latin typeface="DM Sans"/>
                  <a:ea typeface="DM Sans"/>
                  <a:cs typeface="DM Sans"/>
                  <a:sym typeface="DM Sans"/>
                </a:endParaRPr>
              </a:p>
            </p:txBody>
          </p:sp>
        </p:grpSp>
        <p:grpSp>
          <p:nvGrpSpPr>
            <p:cNvPr id="435" name="Google Shape;435;p26"/>
            <p:cNvGrpSpPr/>
            <p:nvPr/>
          </p:nvGrpSpPr>
          <p:grpSpPr>
            <a:xfrm>
              <a:off x="782125" y="4077420"/>
              <a:ext cx="6051400" cy="307800"/>
              <a:chOff x="782125" y="2011062"/>
              <a:chExt cx="6051400" cy="307800"/>
            </a:xfrm>
          </p:grpSpPr>
          <p:sp>
            <p:nvSpPr>
              <p:cNvPr id="436" name="Google Shape;436;p26"/>
              <p:cNvSpPr txBox="1"/>
              <p:nvPr/>
            </p:nvSpPr>
            <p:spPr>
              <a:xfrm>
                <a:off x="782125" y="2011063"/>
                <a:ext cx="131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Staffing</a:t>
                </a:r>
                <a:endParaRPr sz="1000">
                  <a:solidFill>
                    <a:srgbClr val="2B2C2B"/>
                  </a:solidFill>
                  <a:latin typeface="DM Sans"/>
                  <a:ea typeface="DM Sans"/>
                  <a:cs typeface="DM Sans"/>
                  <a:sym typeface="DM Sans"/>
                </a:endParaRPr>
              </a:p>
            </p:txBody>
          </p:sp>
          <p:sp>
            <p:nvSpPr>
              <p:cNvPr id="437" name="Google Shape;437;p26"/>
              <p:cNvSpPr txBox="1"/>
              <p:nvPr/>
            </p:nvSpPr>
            <p:spPr>
              <a:xfrm>
                <a:off x="2181875" y="2011062"/>
                <a:ext cx="38829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Salaries, wages, or fees for event staff, volunteers, security personnel, and technical support.</a:t>
                </a:r>
                <a:endParaRPr sz="1000">
                  <a:solidFill>
                    <a:srgbClr val="2B2C2B"/>
                  </a:solidFill>
                  <a:latin typeface="DM Sans"/>
                  <a:ea typeface="DM Sans"/>
                  <a:cs typeface="DM Sans"/>
                  <a:sym typeface="DM Sans"/>
                </a:endParaRPr>
              </a:p>
            </p:txBody>
          </p:sp>
          <p:sp>
            <p:nvSpPr>
              <p:cNvPr id="438" name="Google Shape;438;p26"/>
              <p:cNvSpPr txBox="1"/>
              <p:nvPr/>
            </p:nvSpPr>
            <p:spPr>
              <a:xfrm>
                <a:off x="6170825" y="2011087"/>
                <a:ext cx="662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$0.00</a:t>
                </a:r>
                <a:endParaRPr sz="1000">
                  <a:solidFill>
                    <a:srgbClr val="2B2C2B"/>
                  </a:solidFill>
                  <a:latin typeface="DM Sans"/>
                  <a:ea typeface="DM Sans"/>
                  <a:cs typeface="DM Sans"/>
                  <a:sym typeface="DM Sans"/>
                </a:endParaRPr>
              </a:p>
            </p:txBody>
          </p:sp>
        </p:grpSp>
        <p:grpSp>
          <p:nvGrpSpPr>
            <p:cNvPr id="439" name="Google Shape;439;p26"/>
            <p:cNvGrpSpPr/>
            <p:nvPr/>
          </p:nvGrpSpPr>
          <p:grpSpPr>
            <a:xfrm>
              <a:off x="782125" y="4637420"/>
              <a:ext cx="6051400" cy="153925"/>
              <a:chOff x="782125" y="2011062"/>
              <a:chExt cx="6051400" cy="153925"/>
            </a:xfrm>
          </p:grpSpPr>
          <p:sp>
            <p:nvSpPr>
              <p:cNvPr id="440" name="Google Shape;440;p26"/>
              <p:cNvSpPr txBox="1"/>
              <p:nvPr/>
            </p:nvSpPr>
            <p:spPr>
              <a:xfrm>
                <a:off x="782125" y="2011063"/>
                <a:ext cx="131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Catering</a:t>
                </a:r>
                <a:endParaRPr sz="1000">
                  <a:solidFill>
                    <a:srgbClr val="2B2C2B"/>
                  </a:solidFill>
                  <a:latin typeface="DM Sans"/>
                  <a:ea typeface="DM Sans"/>
                  <a:cs typeface="DM Sans"/>
                  <a:sym typeface="DM Sans"/>
                </a:endParaRPr>
              </a:p>
            </p:txBody>
          </p:sp>
          <p:sp>
            <p:nvSpPr>
              <p:cNvPr id="441" name="Google Shape;441;p26"/>
              <p:cNvSpPr txBox="1"/>
              <p:nvPr/>
            </p:nvSpPr>
            <p:spPr>
              <a:xfrm>
                <a:off x="2181875" y="2011062"/>
                <a:ext cx="38829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Food and beverage costs for attendees, speakers, and staff.</a:t>
                </a:r>
                <a:endParaRPr sz="1000">
                  <a:solidFill>
                    <a:srgbClr val="2B2C2B"/>
                  </a:solidFill>
                  <a:latin typeface="DM Sans"/>
                  <a:ea typeface="DM Sans"/>
                  <a:cs typeface="DM Sans"/>
                  <a:sym typeface="DM Sans"/>
                </a:endParaRPr>
              </a:p>
            </p:txBody>
          </p:sp>
          <p:sp>
            <p:nvSpPr>
              <p:cNvPr id="442" name="Google Shape;442;p26"/>
              <p:cNvSpPr txBox="1"/>
              <p:nvPr/>
            </p:nvSpPr>
            <p:spPr>
              <a:xfrm>
                <a:off x="6170825" y="2011087"/>
                <a:ext cx="662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$0.00</a:t>
                </a:r>
                <a:endParaRPr sz="1000">
                  <a:solidFill>
                    <a:srgbClr val="2B2C2B"/>
                  </a:solidFill>
                  <a:latin typeface="DM Sans"/>
                  <a:ea typeface="DM Sans"/>
                  <a:cs typeface="DM Sans"/>
                  <a:sym typeface="DM Sans"/>
                </a:endParaRPr>
              </a:p>
            </p:txBody>
          </p:sp>
        </p:grpSp>
        <p:grpSp>
          <p:nvGrpSpPr>
            <p:cNvPr id="443" name="Google Shape;443;p26"/>
            <p:cNvGrpSpPr/>
            <p:nvPr/>
          </p:nvGrpSpPr>
          <p:grpSpPr>
            <a:xfrm>
              <a:off x="782125" y="5050332"/>
              <a:ext cx="6051400" cy="307800"/>
              <a:chOff x="782125" y="2011062"/>
              <a:chExt cx="6051400" cy="307800"/>
            </a:xfrm>
          </p:grpSpPr>
          <p:sp>
            <p:nvSpPr>
              <p:cNvPr id="444" name="Google Shape;444;p26"/>
              <p:cNvSpPr txBox="1"/>
              <p:nvPr/>
            </p:nvSpPr>
            <p:spPr>
              <a:xfrm>
                <a:off x="782125" y="2011063"/>
                <a:ext cx="131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Production</a:t>
                </a:r>
                <a:endParaRPr sz="1000">
                  <a:solidFill>
                    <a:srgbClr val="2B2C2B"/>
                  </a:solidFill>
                  <a:latin typeface="DM Sans"/>
                  <a:ea typeface="DM Sans"/>
                  <a:cs typeface="DM Sans"/>
                  <a:sym typeface="DM Sans"/>
                </a:endParaRPr>
              </a:p>
            </p:txBody>
          </p:sp>
          <p:sp>
            <p:nvSpPr>
              <p:cNvPr id="445" name="Google Shape;445;p26"/>
              <p:cNvSpPr txBox="1"/>
              <p:nvPr/>
            </p:nvSpPr>
            <p:spPr>
              <a:xfrm>
                <a:off x="2181875" y="2011062"/>
                <a:ext cx="38829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Audiovisual equipment, staging, lighting, and production </a:t>
                </a:r>
                <a:endParaRPr sz="1000">
                  <a:solidFill>
                    <a:srgbClr val="2B2C2B"/>
                  </a:solidFill>
                  <a:latin typeface="DM Sans"/>
                  <a:ea typeface="DM Sans"/>
                  <a:cs typeface="DM Sans"/>
                  <a:sym typeface="DM Sans"/>
                </a:endParaRPr>
              </a:p>
              <a:p>
                <a:pPr indent="0" lvl="0" marL="0" rtl="0" algn="l">
                  <a:spcBef>
                    <a:spcPts val="0"/>
                  </a:spcBef>
                  <a:spcAft>
                    <a:spcPts val="0"/>
                  </a:spcAft>
                  <a:buNone/>
                </a:pPr>
                <a:r>
                  <a:rPr lang="uk" sz="1000">
                    <a:solidFill>
                      <a:srgbClr val="2B2C2B"/>
                    </a:solidFill>
                    <a:latin typeface="DM Sans"/>
                    <a:ea typeface="DM Sans"/>
                    <a:cs typeface="DM Sans"/>
                    <a:sym typeface="DM Sans"/>
                  </a:rPr>
                  <a:t>services.</a:t>
                </a:r>
                <a:endParaRPr sz="1000">
                  <a:solidFill>
                    <a:srgbClr val="2B2C2B"/>
                  </a:solidFill>
                  <a:latin typeface="DM Sans"/>
                  <a:ea typeface="DM Sans"/>
                  <a:cs typeface="DM Sans"/>
                  <a:sym typeface="DM Sans"/>
                </a:endParaRPr>
              </a:p>
            </p:txBody>
          </p:sp>
          <p:sp>
            <p:nvSpPr>
              <p:cNvPr id="446" name="Google Shape;446;p26"/>
              <p:cNvSpPr txBox="1"/>
              <p:nvPr/>
            </p:nvSpPr>
            <p:spPr>
              <a:xfrm>
                <a:off x="6170825" y="2011087"/>
                <a:ext cx="662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$0.00</a:t>
                </a:r>
                <a:endParaRPr sz="1000">
                  <a:solidFill>
                    <a:srgbClr val="2B2C2B"/>
                  </a:solidFill>
                  <a:latin typeface="DM Sans"/>
                  <a:ea typeface="DM Sans"/>
                  <a:cs typeface="DM Sans"/>
                  <a:sym typeface="DM Sans"/>
                </a:endParaRPr>
              </a:p>
            </p:txBody>
          </p:sp>
        </p:grpSp>
        <p:grpSp>
          <p:nvGrpSpPr>
            <p:cNvPr id="447" name="Google Shape;447;p26"/>
            <p:cNvGrpSpPr/>
            <p:nvPr/>
          </p:nvGrpSpPr>
          <p:grpSpPr>
            <a:xfrm>
              <a:off x="782125" y="5611619"/>
              <a:ext cx="6051400" cy="307801"/>
              <a:chOff x="782125" y="2011062"/>
              <a:chExt cx="6051400" cy="307801"/>
            </a:xfrm>
          </p:grpSpPr>
          <p:sp>
            <p:nvSpPr>
              <p:cNvPr id="448" name="Google Shape;448;p26"/>
              <p:cNvSpPr txBox="1"/>
              <p:nvPr/>
            </p:nvSpPr>
            <p:spPr>
              <a:xfrm>
                <a:off x="782125" y="2011063"/>
                <a:ext cx="13170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Printing and </a:t>
                </a:r>
                <a:endParaRPr sz="1000">
                  <a:solidFill>
                    <a:srgbClr val="2B2C2B"/>
                  </a:solidFill>
                  <a:latin typeface="DM Sans"/>
                  <a:ea typeface="DM Sans"/>
                  <a:cs typeface="DM Sans"/>
                  <a:sym typeface="DM Sans"/>
                </a:endParaRPr>
              </a:p>
              <a:p>
                <a:pPr indent="0" lvl="0" marL="0" rtl="0" algn="l">
                  <a:spcBef>
                    <a:spcPts val="0"/>
                  </a:spcBef>
                  <a:spcAft>
                    <a:spcPts val="0"/>
                  </a:spcAft>
                  <a:buNone/>
                </a:pPr>
                <a:r>
                  <a:rPr lang="uk" sz="1000">
                    <a:solidFill>
                      <a:srgbClr val="2B2C2B"/>
                    </a:solidFill>
                    <a:latin typeface="DM Sans"/>
                    <a:ea typeface="DM Sans"/>
                    <a:cs typeface="DM Sans"/>
                    <a:sym typeface="DM Sans"/>
                  </a:rPr>
                  <a:t>Materials</a:t>
                </a:r>
                <a:endParaRPr sz="1000">
                  <a:solidFill>
                    <a:srgbClr val="2B2C2B"/>
                  </a:solidFill>
                  <a:latin typeface="DM Sans"/>
                  <a:ea typeface="DM Sans"/>
                  <a:cs typeface="DM Sans"/>
                  <a:sym typeface="DM Sans"/>
                </a:endParaRPr>
              </a:p>
            </p:txBody>
          </p:sp>
          <p:sp>
            <p:nvSpPr>
              <p:cNvPr id="449" name="Google Shape;449;p26"/>
              <p:cNvSpPr txBox="1"/>
              <p:nvPr/>
            </p:nvSpPr>
            <p:spPr>
              <a:xfrm>
                <a:off x="2181875" y="2011062"/>
                <a:ext cx="38829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Printing costs for promotional materials, signage, programs, </a:t>
                </a:r>
                <a:endParaRPr sz="1000">
                  <a:solidFill>
                    <a:srgbClr val="2B2C2B"/>
                  </a:solidFill>
                  <a:latin typeface="DM Sans"/>
                  <a:ea typeface="DM Sans"/>
                  <a:cs typeface="DM Sans"/>
                  <a:sym typeface="DM Sans"/>
                </a:endParaRPr>
              </a:p>
              <a:p>
                <a:pPr indent="0" lvl="0" marL="0" rtl="0" algn="l">
                  <a:spcBef>
                    <a:spcPts val="0"/>
                  </a:spcBef>
                  <a:spcAft>
                    <a:spcPts val="0"/>
                  </a:spcAft>
                  <a:buNone/>
                </a:pPr>
                <a:r>
                  <a:rPr lang="uk" sz="1000">
                    <a:solidFill>
                      <a:srgbClr val="2B2C2B"/>
                    </a:solidFill>
                    <a:latin typeface="DM Sans"/>
                    <a:ea typeface="DM Sans"/>
                    <a:cs typeface="DM Sans"/>
                    <a:sym typeface="DM Sans"/>
                  </a:rPr>
                  <a:t>and name badges.</a:t>
                </a:r>
                <a:endParaRPr sz="1000">
                  <a:solidFill>
                    <a:srgbClr val="2B2C2B"/>
                  </a:solidFill>
                  <a:latin typeface="DM Sans"/>
                  <a:ea typeface="DM Sans"/>
                  <a:cs typeface="DM Sans"/>
                  <a:sym typeface="DM Sans"/>
                </a:endParaRPr>
              </a:p>
            </p:txBody>
          </p:sp>
          <p:sp>
            <p:nvSpPr>
              <p:cNvPr id="450" name="Google Shape;450;p26"/>
              <p:cNvSpPr txBox="1"/>
              <p:nvPr/>
            </p:nvSpPr>
            <p:spPr>
              <a:xfrm>
                <a:off x="6170825" y="2011087"/>
                <a:ext cx="662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$0.00</a:t>
                </a:r>
                <a:endParaRPr sz="1000">
                  <a:solidFill>
                    <a:srgbClr val="2B2C2B"/>
                  </a:solidFill>
                  <a:latin typeface="DM Sans"/>
                  <a:ea typeface="DM Sans"/>
                  <a:cs typeface="DM Sans"/>
                  <a:sym typeface="DM Sans"/>
                </a:endParaRPr>
              </a:p>
            </p:txBody>
          </p:sp>
        </p:grpSp>
        <p:grpSp>
          <p:nvGrpSpPr>
            <p:cNvPr id="451" name="Google Shape;451;p26"/>
            <p:cNvGrpSpPr/>
            <p:nvPr/>
          </p:nvGrpSpPr>
          <p:grpSpPr>
            <a:xfrm>
              <a:off x="782125" y="6162707"/>
              <a:ext cx="6051400" cy="307800"/>
              <a:chOff x="782125" y="2011062"/>
              <a:chExt cx="6051400" cy="307800"/>
            </a:xfrm>
          </p:grpSpPr>
          <p:sp>
            <p:nvSpPr>
              <p:cNvPr id="452" name="Google Shape;452;p26"/>
              <p:cNvSpPr txBox="1"/>
              <p:nvPr/>
            </p:nvSpPr>
            <p:spPr>
              <a:xfrm>
                <a:off x="782125" y="2011063"/>
                <a:ext cx="131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Transportation</a:t>
                </a:r>
                <a:endParaRPr sz="1000">
                  <a:solidFill>
                    <a:srgbClr val="2B2C2B"/>
                  </a:solidFill>
                  <a:latin typeface="DM Sans"/>
                  <a:ea typeface="DM Sans"/>
                  <a:cs typeface="DM Sans"/>
                  <a:sym typeface="DM Sans"/>
                </a:endParaRPr>
              </a:p>
            </p:txBody>
          </p:sp>
          <p:sp>
            <p:nvSpPr>
              <p:cNvPr id="453" name="Google Shape;453;p26"/>
              <p:cNvSpPr txBox="1"/>
              <p:nvPr/>
            </p:nvSpPr>
            <p:spPr>
              <a:xfrm>
                <a:off x="2181875" y="2011062"/>
                <a:ext cx="38829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Travel expenses for speakers, staff, and any logistical </a:t>
                </a:r>
                <a:endParaRPr sz="1000">
                  <a:solidFill>
                    <a:srgbClr val="2B2C2B"/>
                  </a:solidFill>
                  <a:latin typeface="DM Sans"/>
                  <a:ea typeface="DM Sans"/>
                  <a:cs typeface="DM Sans"/>
                  <a:sym typeface="DM Sans"/>
                </a:endParaRPr>
              </a:p>
              <a:p>
                <a:pPr indent="0" lvl="0" marL="0" rtl="0" algn="l">
                  <a:spcBef>
                    <a:spcPts val="0"/>
                  </a:spcBef>
                  <a:spcAft>
                    <a:spcPts val="0"/>
                  </a:spcAft>
                  <a:buNone/>
                </a:pPr>
                <a:r>
                  <a:rPr lang="uk" sz="1000">
                    <a:solidFill>
                      <a:srgbClr val="2B2C2B"/>
                    </a:solidFill>
                    <a:latin typeface="DM Sans"/>
                    <a:ea typeface="DM Sans"/>
                    <a:cs typeface="DM Sans"/>
                    <a:sym typeface="DM Sans"/>
                  </a:rPr>
                  <a:t>transportation needs.</a:t>
                </a:r>
                <a:endParaRPr sz="1000">
                  <a:solidFill>
                    <a:srgbClr val="2B2C2B"/>
                  </a:solidFill>
                  <a:latin typeface="DM Sans"/>
                  <a:ea typeface="DM Sans"/>
                  <a:cs typeface="DM Sans"/>
                  <a:sym typeface="DM Sans"/>
                </a:endParaRPr>
              </a:p>
            </p:txBody>
          </p:sp>
          <p:sp>
            <p:nvSpPr>
              <p:cNvPr id="454" name="Google Shape;454;p26"/>
              <p:cNvSpPr txBox="1"/>
              <p:nvPr/>
            </p:nvSpPr>
            <p:spPr>
              <a:xfrm>
                <a:off x="6170825" y="2011087"/>
                <a:ext cx="662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$0.00</a:t>
                </a:r>
                <a:endParaRPr sz="1000">
                  <a:solidFill>
                    <a:srgbClr val="2B2C2B"/>
                  </a:solidFill>
                  <a:latin typeface="DM Sans"/>
                  <a:ea typeface="DM Sans"/>
                  <a:cs typeface="DM Sans"/>
                  <a:sym typeface="DM Sans"/>
                </a:endParaRPr>
              </a:p>
            </p:txBody>
          </p:sp>
        </p:grpSp>
        <p:grpSp>
          <p:nvGrpSpPr>
            <p:cNvPr id="455" name="Google Shape;455;p26"/>
            <p:cNvGrpSpPr/>
            <p:nvPr/>
          </p:nvGrpSpPr>
          <p:grpSpPr>
            <a:xfrm>
              <a:off x="782125" y="6706995"/>
              <a:ext cx="6051400" cy="307800"/>
              <a:chOff x="782125" y="2011062"/>
              <a:chExt cx="6051400" cy="307800"/>
            </a:xfrm>
          </p:grpSpPr>
          <p:sp>
            <p:nvSpPr>
              <p:cNvPr id="456" name="Google Shape;456;p26"/>
              <p:cNvSpPr txBox="1"/>
              <p:nvPr/>
            </p:nvSpPr>
            <p:spPr>
              <a:xfrm>
                <a:off x="782125" y="2011063"/>
                <a:ext cx="131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Miscellaneous</a:t>
                </a:r>
                <a:endParaRPr sz="1000">
                  <a:solidFill>
                    <a:srgbClr val="2B2C2B"/>
                  </a:solidFill>
                  <a:latin typeface="DM Sans"/>
                  <a:ea typeface="DM Sans"/>
                  <a:cs typeface="DM Sans"/>
                  <a:sym typeface="DM Sans"/>
                </a:endParaRPr>
              </a:p>
            </p:txBody>
          </p:sp>
          <p:sp>
            <p:nvSpPr>
              <p:cNvPr id="457" name="Google Shape;457;p26"/>
              <p:cNvSpPr txBox="1"/>
              <p:nvPr/>
            </p:nvSpPr>
            <p:spPr>
              <a:xfrm>
                <a:off x="2181875" y="2011062"/>
                <a:ext cx="38829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Contingency fund for unforeseen expenses or miscellaneous costs.</a:t>
                </a:r>
                <a:endParaRPr sz="1000">
                  <a:solidFill>
                    <a:srgbClr val="2B2C2B"/>
                  </a:solidFill>
                  <a:latin typeface="DM Sans"/>
                  <a:ea typeface="DM Sans"/>
                  <a:cs typeface="DM Sans"/>
                  <a:sym typeface="DM Sans"/>
                </a:endParaRPr>
              </a:p>
            </p:txBody>
          </p:sp>
          <p:sp>
            <p:nvSpPr>
              <p:cNvPr id="458" name="Google Shape;458;p26"/>
              <p:cNvSpPr txBox="1"/>
              <p:nvPr/>
            </p:nvSpPr>
            <p:spPr>
              <a:xfrm>
                <a:off x="6170825" y="2011087"/>
                <a:ext cx="662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$0.00</a:t>
                </a:r>
                <a:endParaRPr sz="1000">
                  <a:solidFill>
                    <a:srgbClr val="2B2C2B"/>
                  </a:solidFill>
                  <a:latin typeface="DM Sans"/>
                  <a:ea typeface="DM Sans"/>
                  <a:cs typeface="DM Sans"/>
                  <a:sym typeface="DM Sans"/>
                </a:endParaRPr>
              </a:p>
            </p:txBody>
          </p:sp>
        </p:grpSp>
        <p:grpSp>
          <p:nvGrpSpPr>
            <p:cNvPr id="459" name="Google Shape;459;p26"/>
            <p:cNvGrpSpPr/>
            <p:nvPr/>
          </p:nvGrpSpPr>
          <p:grpSpPr>
            <a:xfrm>
              <a:off x="782125" y="7312520"/>
              <a:ext cx="6051400" cy="307800"/>
              <a:chOff x="782125" y="2011062"/>
              <a:chExt cx="6051400" cy="307800"/>
            </a:xfrm>
          </p:grpSpPr>
          <p:sp>
            <p:nvSpPr>
              <p:cNvPr id="460" name="Google Shape;460;p26"/>
              <p:cNvSpPr txBox="1"/>
              <p:nvPr/>
            </p:nvSpPr>
            <p:spPr>
              <a:xfrm>
                <a:off x="782125" y="2011063"/>
                <a:ext cx="131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2B2C2B"/>
                    </a:solidFill>
                    <a:latin typeface="DM Sans"/>
                    <a:ea typeface="DM Sans"/>
                    <a:cs typeface="DM Sans"/>
                    <a:sym typeface="DM Sans"/>
                  </a:rPr>
                  <a:t>Total Expenses</a:t>
                </a:r>
                <a:endParaRPr b="1" sz="1000">
                  <a:solidFill>
                    <a:srgbClr val="2B2C2B"/>
                  </a:solidFill>
                  <a:latin typeface="DM Sans"/>
                  <a:ea typeface="DM Sans"/>
                  <a:cs typeface="DM Sans"/>
                  <a:sym typeface="DM Sans"/>
                </a:endParaRPr>
              </a:p>
            </p:txBody>
          </p:sp>
          <p:sp>
            <p:nvSpPr>
              <p:cNvPr id="461" name="Google Shape;461;p26"/>
              <p:cNvSpPr txBox="1"/>
              <p:nvPr/>
            </p:nvSpPr>
            <p:spPr>
              <a:xfrm>
                <a:off x="2181875" y="2011062"/>
                <a:ext cx="38829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Contingency fund for unforeseen expenses or miscellaneous costs.</a:t>
                </a:r>
                <a:endParaRPr sz="1000">
                  <a:solidFill>
                    <a:srgbClr val="2B2C2B"/>
                  </a:solidFill>
                  <a:latin typeface="DM Sans"/>
                  <a:ea typeface="DM Sans"/>
                  <a:cs typeface="DM Sans"/>
                  <a:sym typeface="DM Sans"/>
                </a:endParaRPr>
              </a:p>
            </p:txBody>
          </p:sp>
          <p:sp>
            <p:nvSpPr>
              <p:cNvPr id="462" name="Google Shape;462;p26"/>
              <p:cNvSpPr txBox="1"/>
              <p:nvPr/>
            </p:nvSpPr>
            <p:spPr>
              <a:xfrm>
                <a:off x="6170825" y="2011087"/>
                <a:ext cx="662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000">
                    <a:solidFill>
                      <a:srgbClr val="2B2C2B"/>
                    </a:solidFill>
                    <a:latin typeface="DM Sans"/>
                    <a:ea typeface="DM Sans"/>
                    <a:cs typeface="DM Sans"/>
                    <a:sym typeface="DM Sans"/>
                  </a:rPr>
                  <a:t>$0.00</a:t>
                </a:r>
                <a:endParaRPr b="1" sz="1000">
                  <a:solidFill>
                    <a:srgbClr val="2B2C2B"/>
                  </a:solidFill>
                  <a:latin typeface="DM Sans"/>
                  <a:ea typeface="DM Sans"/>
                  <a:cs typeface="DM Sans"/>
                  <a:sym typeface="DM Sans"/>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grpSp>
        <p:nvGrpSpPr>
          <p:cNvPr id="467" name="Google Shape;467;p27"/>
          <p:cNvGrpSpPr/>
          <p:nvPr/>
        </p:nvGrpSpPr>
        <p:grpSpPr>
          <a:xfrm>
            <a:off x="705925" y="-7050"/>
            <a:ext cx="6134409" cy="986300"/>
            <a:chOff x="705893" y="-7050"/>
            <a:chExt cx="6173300" cy="986300"/>
          </a:xfrm>
        </p:grpSpPr>
        <p:grpSp>
          <p:nvGrpSpPr>
            <p:cNvPr id="468" name="Google Shape;468;p27"/>
            <p:cNvGrpSpPr/>
            <p:nvPr/>
          </p:nvGrpSpPr>
          <p:grpSpPr>
            <a:xfrm>
              <a:off x="754950" y="-7050"/>
              <a:ext cx="6124243" cy="846650"/>
              <a:chOff x="754950" y="-7050"/>
              <a:chExt cx="6124243" cy="846650"/>
            </a:xfrm>
          </p:grpSpPr>
          <p:sp>
            <p:nvSpPr>
              <p:cNvPr id="469" name="Google Shape;469;p27"/>
              <p:cNvSpPr/>
              <p:nvPr/>
            </p:nvSpPr>
            <p:spPr>
              <a:xfrm>
                <a:off x="3598818" y="-7050"/>
                <a:ext cx="3280375" cy="846650"/>
              </a:xfrm>
              <a:custGeom>
                <a:rect b="b" l="l" r="r" t="t"/>
                <a:pathLst>
                  <a:path extrusionOk="0" h="33866" w="131215">
                    <a:moveTo>
                      <a:pt x="0" y="33751"/>
                    </a:moveTo>
                    <a:lnTo>
                      <a:pt x="131215" y="33866"/>
                    </a:lnTo>
                    <a:lnTo>
                      <a:pt x="131215" y="0"/>
                    </a:lnTo>
                  </a:path>
                </a:pathLst>
              </a:custGeom>
              <a:noFill/>
              <a:ln cap="flat" cmpd="sng" w="76200">
                <a:solidFill>
                  <a:srgbClr val="E3E4E3"/>
                </a:solidFill>
                <a:prstDash val="solid"/>
                <a:round/>
                <a:headEnd len="med" w="med" type="none"/>
                <a:tailEnd len="med" w="med" type="none"/>
              </a:ln>
            </p:spPr>
          </p:sp>
          <p:cxnSp>
            <p:nvCxnSpPr>
              <p:cNvPr id="470" name="Google Shape;470;p27"/>
              <p:cNvCxnSpPr/>
              <p:nvPr/>
            </p:nvCxnSpPr>
            <p:spPr>
              <a:xfrm>
                <a:off x="754950" y="0"/>
                <a:ext cx="0" cy="550200"/>
              </a:xfrm>
              <a:prstGeom prst="straightConnector1">
                <a:avLst/>
              </a:prstGeom>
              <a:noFill/>
              <a:ln cap="flat" cmpd="sng" w="76200">
                <a:solidFill>
                  <a:srgbClr val="E3E4E3"/>
                </a:solidFill>
                <a:prstDash val="solid"/>
                <a:round/>
                <a:headEnd len="med" w="med" type="none"/>
                <a:tailEnd len="med" w="med" type="none"/>
              </a:ln>
            </p:spPr>
          </p:cxnSp>
        </p:grpSp>
        <p:sp>
          <p:nvSpPr>
            <p:cNvPr id="471" name="Google Shape;471;p27"/>
            <p:cNvSpPr txBox="1"/>
            <p:nvPr/>
          </p:nvSpPr>
          <p:spPr>
            <a:xfrm>
              <a:off x="705893" y="656150"/>
              <a:ext cx="27960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100">
                  <a:solidFill>
                    <a:srgbClr val="2B2C2B"/>
                  </a:solidFill>
                  <a:latin typeface="DM Sans"/>
                  <a:ea typeface="DM Sans"/>
                  <a:cs typeface="DM Sans"/>
                  <a:sym typeface="DM Sans"/>
                </a:rPr>
                <a:t>REVENUE SOURCES</a:t>
              </a:r>
              <a:endParaRPr b="1" sz="2100">
                <a:solidFill>
                  <a:srgbClr val="2B2C2B"/>
                </a:solidFill>
                <a:latin typeface="DM Sans"/>
                <a:ea typeface="DM Sans"/>
                <a:cs typeface="DM Sans"/>
                <a:sym typeface="DM Sans"/>
              </a:endParaRPr>
            </a:p>
          </p:txBody>
        </p:sp>
      </p:grpSp>
      <p:grpSp>
        <p:nvGrpSpPr>
          <p:cNvPr id="472" name="Google Shape;472;p27"/>
          <p:cNvGrpSpPr/>
          <p:nvPr/>
        </p:nvGrpSpPr>
        <p:grpSpPr>
          <a:xfrm>
            <a:off x="6221825" y="9964200"/>
            <a:ext cx="611700" cy="727800"/>
            <a:chOff x="6221825" y="9964200"/>
            <a:chExt cx="611700" cy="727800"/>
          </a:xfrm>
        </p:grpSpPr>
        <p:sp>
          <p:nvSpPr>
            <p:cNvPr id="473" name="Google Shape;473;p27"/>
            <p:cNvSpPr/>
            <p:nvPr/>
          </p:nvSpPr>
          <p:spPr>
            <a:xfrm>
              <a:off x="6221825" y="9964200"/>
              <a:ext cx="611700" cy="72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4" name="Google Shape;474;p27"/>
            <p:cNvSpPr txBox="1"/>
            <p:nvPr/>
          </p:nvSpPr>
          <p:spPr>
            <a:xfrm>
              <a:off x="6221825" y="10066358"/>
              <a:ext cx="611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Page 15</a:t>
              </a:r>
              <a:endParaRPr sz="1000">
                <a:solidFill>
                  <a:srgbClr val="2B2C2B"/>
                </a:solidFill>
                <a:latin typeface="DM Sans"/>
                <a:ea typeface="DM Sans"/>
                <a:cs typeface="DM Sans"/>
                <a:sym typeface="DM Sans"/>
              </a:endParaRPr>
            </a:p>
          </p:txBody>
        </p:sp>
      </p:grpSp>
      <p:grpSp>
        <p:nvGrpSpPr>
          <p:cNvPr id="475" name="Google Shape;475;p27"/>
          <p:cNvGrpSpPr/>
          <p:nvPr/>
        </p:nvGrpSpPr>
        <p:grpSpPr>
          <a:xfrm>
            <a:off x="718350" y="1225675"/>
            <a:ext cx="6123300" cy="3604500"/>
            <a:chOff x="718350" y="1225675"/>
            <a:chExt cx="6123300" cy="3604500"/>
          </a:xfrm>
        </p:grpSpPr>
        <p:sp>
          <p:nvSpPr>
            <p:cNvPr id="476" name="Google Shape;476;p27"/>
            <p:cNvSpPr/>
            <p:nvPr/>
          </p:nvSpPr>
          <p:spPr>
            <a:xfrm>
              <a:off x="720000" y="2122725"/>
              <a:ext cx="6115200" cy="572700"/>
            </a:xfrm>
            <a:prstGeom prst="rect">
              <a:avLst/>
            </a:prstGeom>
            <a:solidFill>
              <a:srgbClr val="F1F1F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7" name="Google Shape;477;p27"/>
            <p:cNvSpPr/>
            <p:nvPr/>
          </p:nvSpPr>
          <p:spPr>
            <a:xfrm>
              <a:off x="720000" y="3257975"/>
              <a:ext cx="6115200" cy="548700"/>
            </a:xfrm>
            <a:prstGeom prst="rect">
              <a:avLst/>
            </a:prstGeom>
            <a:solidFill>
              <a:srgbClr val="F1F1F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8" name="Google Shape;478;p27"/>
            <p:cNvSpPr/>
            <p:nvPr/>
          </p:nvSpPr>
          <p:spPr>
            <a:xfrm>
              <a:off x="722550" y="4427150"/>
              <a:ext cx="6115200" cy="402900"/>
            </a:xfrm>
            <a:prstGeom prst="rect">
              <a:avLst/>
            </a:prstGeom>
            <a:solidFill>
              <a:srgbClr val="F1F1F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79" name="Google Shape;479;p27"/>
            <p:cNvSpPr/>
            <p:nvPr/>
          </p:nvSpPr>
          <p:spPr>
            <a:xfrm>
              <a:off x="718350" y="1234375"/>
              <a:ext cx="6115200" cy="318900"/>
            </a:xfrm>
            <a:prstGeom prst="rect">
              <a:avLst/>
            </a:prstGeom>
            <a:solidFill>
              <a:srgbClr val="DDDDD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0" name="Google Shape;480;p27"/>
            <p:cNvSpPr/>
            <p:nvPr/>
          </p:nvSpPr>
          <p:spPr>
            <a:xfrm>
              <a:off x="720000" y="1234625"/>
              <a:ext cx="6120300" cy="3595500"/>
            </a:xfrm>
            <a:prstGeom prst="rect">
              <a:avLst/>
            </a:prstGeom>
            <a:noFill/>
            <a:ln cap="flat" cmpd="sng" w="9525">
              <a:solidFill>
                <a:srgbClr val="B0B0B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481" name="Google Shape;481;p27"/>
            <p:cNvCxnSpPr/>
            <p:nvPr/>
          </p:nvCxnSpPr>
          <p:spPr>
            <a:xfrm>
              <a:off x="718350" y="1552770"/>
              <a:ext cx="6123300" cy="0"/>
            </a:xfrm>
            <a:prstGeom prst="straightConnector1">
              <a:avLst/>
            </a:prstGeom>
            <a:noFill/>
            <a:ln cap="flat" cmpd="sng" w="9525">
              <a:solidFill>
                <a:srgbClr val="B0B0B0"/>
              </a:solidFill>
              <a:prstDash val="solid"/>
              <a:round/>
              <a:headEnd len="med" w="med" type="none"/>
              <a:tailEnd len="med" w="med" type="none"/>
            </a:ln>
          </p:spPr>
        </p:cxnSp>
        <p:cxnSp>
          <p:nvCxnSpPr>
            <p:cNvPr id="482" name="Google Shape;482;p27"/>
            <p:cNvCxnSpPr/>
            <p:nvPr/>
          </p:nvCxnSpPr>
          <p:spPr>
            <a:xfrm>
              <a:off x="718350" y="2123245"/>
              <a:ext cx="6123300" cy="0"/>
            </a:xfrm>
            <a:prstGeom prst="straightConnector1">
              <a:avLst/>
            </a:prstGeom>
            <a:noFill/>
            <a:ln cap="flat" cmpd="sng" w="9525">
              <a:solidFill>
                <a:srgbClr val="B0B0B0"/>
              </a:solidFill>
              <a:prstDash val="solid"/>
              <a:round/>
              <a:headEnd len="med" w="med" type="none"/>
              <a:tailEnd len="med" w="med" type="none"/>
            </a:ln>
          </p:spPr>
        </p:cxnSp>
        <p:cxnSp>
          <p:nvCxnSpPr>
            <p:cNvPr id="483" name="Google Shape;483;p27"/>
            <p:cNvCxnSpPr/>
            <p:nvPr/>
          </p:nvCxnSpPr>
          <p:spPr>
            <a:xfrm>
              <a:off x="718350" y="2694745"/>
              <a:ext cx="6123300" cy="0"/>
            </a:xfrm>
            <a:prstGeom prst="straightConnector1">
              <a:avLst/>
            </a:prstGeom>
            <a:noFill/>
            <a:ln cap="flat" cmpd="sng" w="9525">
              <a:solidFill>
                <a:srgbClr val="B0B0B0"/>
              </a:solidFill>
              <a:prstDash val="solid"/>
              <a:round/>
              <a:headEnd len="med" w="med" type="none"/>
              <a:tailEnd len="med" w="med" type="none"/>
            </a:ln>
          </p:spPr>
        </p:cxnSp>
        <p:cxnSp>
          <p:nvCxnSpPr>
            <p:cNvPr id="484" name="Google Shape;484;p27"/>
            <p:cNvCxnSpPr/>
            <p:nvPr/>
          </p:nvCxnSpPr>
          <p:spPr>
            <a:xfrm>
              <a:off x="718350" y="3259445"/>
              <a:ext cx="6123300" cy="0"/>
            </a:xfrm>
            <a:prstGeom prst="straightConnector1">
              <a:avLst/>
            </a:prstGeom>
            <a:noFill/>
            <a:ln cap="flat" cmpd="sng" w="9525">
              <a:solidFill>
                <a:srgbClr val="B0B0B0"/>
              </a:solidFill>
              <a:prstDash val="solid"/>
              <a:round/>
              <a:headEnd len="med" w="med" type="none"/>
              <a:tailEnd len="med" w="med" type="none"/>
            </a:ln>
          </p:spPr>
        </p:cxnSp>
        <p:cxnSp>
          <p:nvCxnSpPr>
            <p:cNvPr id="485" name="Google Shape;485;p27"/>
            <p:cNvCxnSpPr/>
            <p:nvPr/>
          </p:nvCxnSpPr>
          <p:spPr>
            <a:xfrm>
              <a:off x="718350" y="3803745"/>
              <a:ext cx="6123300" cy="0"/>
            </a:xfrm>
            <a:prstGeom prst="straightConnector1">
              <a:avLst/>
            </a:prstGeom>
            <a:noFill/>
            <a:ln cap="flat" cmpd="sng" w="9525">
              <a:solidFill>
                <a:srgbClr val="B0B0B0"/>
              </a:solidFill>
              <a:prstDash val="solid"/>
              <a:round/>
              <a:headEnd len="med" w="med" type="none"/>
              <a:tailEnd len="med" w="med" type="none"/>
            </a:ln>
          </p:spPr>
        </p:cxnSp>
        <p:cxnSp>
          <p:nvCxnSpPr>
            <p:cNvPr id="486" name="Google Shape;486;p27"/>
            <p:cNvCxnSpPr/>
            <p:nvPr/>
          </p:nvCxnSpPr>
          <p:spPr>
            <a:xfrm>
              <a:off x="718350" y="4427148"/>
              <a:ext cx="6123300" cy="0"/>
            </a:xfrm>
            <a:prstGeom prst="straightConnector1">
              <a:avLst/>
            </a:prstGeom>
            <a:noFill/>
            <a:ln cap="flat" cmpd="sng" w="9525">
              <a:solidFill>
                <a:srgbClr val="B0B0B0"/>
              </a:solidFill>
              <a:prstDash val="solid"/>
              <a:round/>
              <a:headEnd len="med" w="med" type="none"/>
              <a:tailEnd len="med" w="med" type="none"/>
            </a:ln>
          </p:spPr>
        </p:cxnSp>
        <p:cxnSp>
          <p:nvCxnSpPr>
            <p:cNvPr id="487" name="Google Shape;487;p27"/>
            <p:cNvCxnSpPr/>
            <p:nvPr/>
          </p:nvCxnSpPr>
          <p:spPr>
            <a:xfrm>
              <a:off x="2109100" y="1231185"/>
              <a:ext cx="0" cy="3598800"/>
            </a:xfrm>
            <a:prstGeom prst="straightConnector1">
              <a:avLst/>
            </a:prstGeom>
            <a:noFill/>
            <a:ln cap="flat" cmpd="sng" w="9525">
              <a:solidFill>
                <a:srgbClr val="B0B0B0"/>
              </a:solidFill>
              <a:prstDash val="solid"/>
              <a:round/>
              <a:headEnd len="med" w="med" type="none"/>
              <a:tailEnd len="med" w="med" type="none"/>
            </a:ln>
          </p:spPr>
        </p:cxnSp>
        <p:cxnSp>
          <p:nvCxnSpPr>
            <p:cNvPr id="488" name="Google Shape;488;p27"/>
            <p:cNvCxnSpPr/>
            <p:nvPr/>
          </p:nvCxnSpPr>
          <p:spPr>
            <a:xfrm>
              <a:off x="6170825" y="1225675"/>
              <a:ext cx="0" cy="3604500"/>
            </a:xfrm>
            <a:prstGeom prst="straightConnector1">
              <a:avLst/>
            </a:prstGeom>
            <a:noFill/>
            <a:ln cap="flat" cmpd="sng" w="9525">
              <a:solidFill>
                <a:srgbClr val="B0B0B0"/>
              </a:solidFill>
              <a:prstDash val="solid"/>
              <a:round/>
              <a:headEnd len="med" w="med" type="none"/>
              <a:tailEnd len="med" w="med" type="none"/>
            </a:ln>
          </p:spPr>
        </p:cxnSp>
        <p:grpSp>
          <p:nvGrpSpPr>
            <p:cNvPr id="489" name="Google Shape;489;p27"/>
            <p:cNvGrpSpPr/>
            <p:nvPr/>
          </p:nvGrpSpPr>
          <p:grpSpPr>
            <a:xfrm>
              <a:off x="782125" y="1311326"/>
              <a:ext cx="6051400" cy="153924"/>
              <a:chOff x="782125" y="2011063"/>
              <a:chExt cx="6051400" cy="153924"/>
            </a:xfrm>
          </p:grpSpPr>
          <p:sp>
            <p:nvSpPr>
              <p:cNvPr id="490" name="Google Shape;490;p27"/>
              <p:cNvSpPr txBox="1"/>
              <p:nvPr/>
            </p:nvSpPr>
            <p:spPr>
              <a:xfrm>
                <a:off x="782125" y="2011063"/>
                <a:ext cx="131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2B2C2B"/>
                    </a:solidFill>
                    <a:latin typeface="DM Sans"/>
                    <a:ea typeface="DM Sans"/>
                    <a:cs typeface="DM Sans"/>
                    <a:sym typeface="DM Sans"/>
                  </a:rPr>
                  <a:t>Source</a:t>
                </a:r>
                <a:endParaRPr b="1" sz="1000">
                  <a:solidFill>
                    <a:srgbClr val="2B2C2B"/>
                  </a:solidFill>
                  <a:latin typeface="DM Sans"/>
                  <a:ea typeface="DM Sans"/>
                  <a:cs typeface="DM Sans"/>
                  <a:sym typeface="DM Sans"/>
                </a:endParaRPr>
              </a:p>
            </p:txBody>
          </p:sp>
          <p:sp>
            <p:nvSpPr>
              <p:cNvPr id="491" name="Google Shape;491;p27"/>
              <p:cNvSpPr txBox="1"/>
              <p:nvPr/>
            </p:nvSpPr>
            <p:spPr>
              <a:xfrm>
                <a:off x="2181875" y="2011063"/>
                <a:ext cx="131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2B2C2B"/>
                    </a:solidFill>
                    <a:latin typeface="DM Sans"/>
                    <a:ea typeface="DM Sans"/>
                    <a:cs typeface="DM Sans"/>
                    <a:sym typeface="DM Sans"/>
                  </a:rPr>
                  <a:t>Description</a:t>
                </a:r>
                <a:endParaRPr b="1" sz="1000">
                  <a:solidFill>
                    <a:srgbClr val="2B2C2B"/>
                  </a:solidFill>
                  <a:latin typeface="DM Sans"/>
                  <a:ea typeface="DM Sans"/>
                  <a:cs typeface="DM Sans"/>
                  <a:sym typeface="DM Sans"/>
                </a:endParaRPr>
              </a:p>
            </p:txBody>
          </p:sp>
          <p:sp>
            <p:nvSpPr>
              <p:cNvPr id="492" name="Google Shape;492;p27"/>
              <p:cNvSpPr txBox="1"/>
              <p:nvPr/>
            </p:nvSpPr>
            <p:spPr>
              <a:xfrm>
                <a:off x="6170825" y="2011087"/>
                <a:ext cx="662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000">
                    <a:solidFill>
                      <a:srgbClr val="2B2C2B"/>
                    </a:solidFill>
                    <a:latin typeface="DM Sans"/>
                    <a:ea typeface="DM Sans"/>
                    <a:cs typeface="DM Sans"/>
                    <a:sym typeface="DM Sans"/>
                  </a:rPr>
                  <a:t>Amount</a:t>
                </a:r>
                <a:endParaRPr b="1" sz="1000">
                  <a:solidFill>
                    <a:srgbClr val="2B2C2B"/>
                  </a:solidFill>
                  <a:latin typeface="DM Sans"/>
                  <a:ea typeface="DM Sans"/>
                  <a:cs typeface="DM Sans"/>
                  <a:sym typeface="DM Sans"/>
                </a:endParaRPr>
              </a:p>
            </p:txBody>
          </p:sp>
        </p:grpSp>
        <p:grpSp>
          <p:nvGrpSpPr>
            <p:cNvPr id="493" name="Google Shape;493;p27"/>
            <p:cNvGrpSpPr/>
            <p:nvPr/>
          </p:nvGrpSpPr>
          <p:grpSpPr>
            <a:xfrm>
              <a:off x="782125" y="1684107"/>
              <a:ext cx="6051400" cy="307800"/>
              <a:chOff x="782125" y="2011062"/>
              <a:chExt cx="6051400" cy="307800"/>
            </a:xfrm>
          </p:grpSpPr>
          <p:sp>
            <p:nvSpPr>
              <p:cNvPr id="494" name="Google Shape;494;p27"/>
              <p:cNvSpPr txBox="1"/>
              <p:nvPr/>
            </p:nvSpPr>
            <p:spPr>
              <a:xfrm>
                <a:off x="782125" y="2011063"/>
                <a:ext cx="131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Sponsorship</a:t>
                </a:r>
                <a:endParaRPr sz="1000">
                  <a:solidFill>
                    <a:srgbClr val="2B2C2B"/>
                  </a:solidFill>
                  <a:latin typeface="DM Sans"/>
                  <a:ea typeface="DM Sans"/>
                  <a:cs typeface="DM Sans"/>
                  <a:sym typeface="DM Sans"/>
                </a:endParaRPr>
              </a:p>
            </p:txBody>
          </p:sp>
          <p:sp>
            <p:nvSpPr>
              <p:cNvPr id="495" name="Google Shape;495;p27"/>
              <p:cNvSpPr txBox="1"/>
              <p:nvPr/>
            </p:nvSpPr>
            <p:spPr>
              <a:xfrm>
                <a:off x="2181875" y="2011062"/>
                <a:ext cx="38829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Funds received from corporate sponsors, including cash contributions, in-kind donations, and partnerships.</a:t>
                </a:r>
                <a:endParaRPr sz="1000">
                  <a:solidFill>
                    <a:srgbClr val="2B2C2B"/>
                  </a:solidFill>
                  <a:latin typeface="DM Sans"/>
                  <a:ea typeface="DM Sans"/>
                  <a:cs typeface="DM Sans"/>
                  <a:sym typeface="DM Sans"/>
                </a:endParaRPr>
              </a:p>
            </p:txBody>
          </p:sp>
          <p:sp>
            <p:nvSpPr>
              <p:cNvPr id="496" name="Google Shape;496;p27"/>
              <p:cNvSpPr txBox="1"/>
              <p:nvPr/>
            </p:nvSpPr>
            <p:spPr>
              <a:xfrm>
                <a:off x="6170825" y="2011087"/>
                <a:ext cx="662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$0.00</a:t>
                </a:r>
                <a:endParaRPr sz="1000">
                  <a:solidFill>
                    <a:srgbClr val="2B2C2B"/>
                  </a:solidFill>
                  <a:latin typeface="DM Sans"/>
                  <a:ea typeface="DM Sans"/>
                  <a:cs typeface="DM Sans"/>
                  <a:sym typeface="DM Sans"/>
                </a:endParaRPr>
              </a:p>
            </p:txBody>
          </p:sp>
        </p:grpSp>
        <p:grpSp>
          <p:nvGrpSpPr>
            <p:cNvPr id="497" name="Google Shape;497;p27"/>
            <p:cNvGrpSpPr/>
            <p:nvPr/>
          </p:nvGrpSpPr>
          <p:grpSpPr>
            <a:xfrm>
              <a:off x="782125" y="2255094"/>
              <a:ext cx="6051400" cy="307800"/>
              <a:chOff x="782125" y="2011062"/>
              <a:chExt cx="6051400" cy="307800"/>
            </a:xfrm>
          </p:grpSpPr>
          <p:sp>
            <p:nvSpPr>
              <p:cNvPr id="498" name="Google Shape;498;p27"/>
              <p:cNvSpPr txBox="1"/>
              <p:nvPr/>
            </p:nvSpPr>
            <p:spPr>
              <a:xfrm>
                <a:off x="782125" y="2011063"/>
                <a:ext cx="131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Ticket Sales</a:t>
                </a:r>
                <a:endParaRPr sz="1000">
                  <a:solidFill>
                    <a:srgbClr val="2B2C2B"/>
                  </a:solidFill>
                  <a:latin typeface="DM Sans"/>
                  <a:ea typeface="DM Sans"/>
                  <a:cs typeface="DM Sans"/>
                  <a:sym typeface="DM Sans"/>
                </a:endParaRPr>
              </a:p>
            </p:txBody>
          </p:sp>
          <p:sp>
            <p:nvSpPr>
              <p:cNvPr id="499" name="Google Shape;499;p27"/>
              <p:cNvSpPr txBox="1"/>
              <p:nvPr/>
            </p:nvSpPr>
            <p:spPr>
              <a:xfrm>
                <a:off x="2181875" y="2011062"/>
                <a:ext cx="38829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Revenue generated from ticket sales, registration fees, </a:t>
                </a:r>
                <a:endParaRPr sz="1000">
                  <a:solidFill>
                    <a:srgbClr val="2B2C2B"/>
                  </a:solidFill>
                  <a:latin typeface="DM Sans"/>
                  <a:ea typeface="DM Sans"/>
                  <a:cs typeface="DM Sans"/>
                  <a:sym typeface="DM Sans"/>
                </a:endParaRPr>
              </a:p>
              <a:p>
                <a:pPr indent="0" lvl="0" marL="0" rtl="0" algn="l">
                  <a:spcBef>
                    <a:spcPts val="0"/>
                  </a:spcBef>
                  <a:spcAft>
                    <a:spcPts val="0"/>
                  </a:spcAft>
                  <a:buNone/>
                </a:pPr>
                <a:r>
                  <a:rPr lang="uk" sz="1000">
                    <a:solidFill>
                      <a:srgbClr val="2B2C2B"/>
                    </a:solidFill>
                    <a:latin typeface="DM Sans"/>
                    <a:ea typeface="DM Sans"/>
                    <a:cs typeface="DM Sans"/>
                    <a:sym typeface="DM Sans"/>
                  </a:rPr>
                  <a:t>and attendee admissions.</a:t>
                </a:r>
                <a:endParaRPr sz="1000">
                  <a:solidFill>
                    <a:srgbClr val="2B2C2B"/>
                  </a:solidFill>
                  <a:latin typeface="DM Sans"/>
                  <a:ea typeface="DM Sans"/>
                  <a:cs typeface="DM Sans"/>
                  <a:sym typeface="DM Sans"/>
                </a:endParaRPr>
              </a:p>
            </p:txBody>
          </p:sp>
          <p:sp>
            <p:nvSpPr>
              <p:cNvPr id="500" name="Google Shape;500;p27"/>
              <p:cNvSpPr txBox="1"/>
              <p:nvPr/>
            </p:nvSpPr>
            <p:spPr>
              <a:xfrm>
                <a:off x="6170825" y="2011087"/>
                <a:ext cx="662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$0.00</a:t>
                </a:r>
                <a:endParaRPr sz="1000">
                  <a:solidFill>
                    <a:srgbClr val="2B2C2B"/>
                  </a:solidFill>
                  <a:latin typeface="DM Sans"/>
                  <a:ea typeface="DM Sans"/>
                  <a:cs typeface="DM Sans"/>
                  <a:sym typeface="DM Sans"/>
                </a:endParaRPr>
              </a:p>
            </p:txBody>
          </p:sp>
        </p:grpSp>
        <p:grpSp>
          <p:nvGrpSpPr>
            <p:cNvPr id="501" name="Google Shape;501;p27"/>
            <p:cNvGrpSpPr/>
            <p:nvPr/>
          </p:nvGrpSpPr>
          <p:grpSpPr>
            <a:xfrm>
              <a:off x="782125" y="2823195"/>
              <a:ext cx="6051400" cy="307800"/>
              <a:chOff x="782125" y="2011062"/>
              <a:chExt cx="6051400" cy="307800"/>
            </a:xfrm>
          </p:grpSpPr>
          <p:sp>
            <p:nvSpPr>
              <p:cNvPr id="502" name="Google Shape;502;p27"/>
              <p:cNvSpPr txBox="1"/>
              <p:nvPr/>
            </p:nvSpPr>
            <p:spPr>
              <a:xfrm>
                <a:off x="782125" y="2011063"/>
                <a:ext cx="131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Merchandise Sales</a:t>
                </a:r>
                <a:endParaRPr sz="1000">
                  <a:solidFill>
                    <a:srgbClr val="2B2C2B"/>
                  </a:solidFill>
                  <a:latin typeface="DM Sans"/>
                  <a:ea typeface="DM Sans"/>
                  <a:cs typeface="DM Sans"/>
                  <a:sym typeface="DM Sans"/>
                </a:endParaRPr>
              </a:p>
            </p:txBody>
          </p:sp>
          <p:sp>
            <p:nvSpPr>
              <p:cNvPr id="503" name="Google Shape;503;p27"/>
              <p:cNvSpPr txBox="1"/>
              <p:nvPr/>
            </p:nvSpPr>
            <p:spPr>
              <a:xfrm>
                <a:off x="2181875" y="2011062"/>
                <a:ext cx="38829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Income from the sale of branded merchandise, souvenirs, </a:t>
                </a:r>
                <a:endParaRPr sz="1000">
                  <a:solidFill>
                    <a:srgbClr val="2B2C2B"/>
                  </a:solidFill>
                  <a:latin typeface="DM Sans"/>
                  <a:ea typeface="DM Sans"/>
                  <a:cs typeface="DM Sans"/>
                  <a:sym typeface="DM Sans"/>
                </a:endParaRPr>
              </a:p>
              <a:p>
                <a:pPr indent="0" lvl="0" marL="0" rtl="0" algn="l">
                  <a:spcBef>
                    <a:spcPts val="0"/>
                  </a:spcBef>
                  <a:spcAft>
                    <a:spcPts val="0"/>
                  </a:spcAft>
                  <a:buNone/>
                </a:pPr>
                <a:r>
                  <a:rPr lang="uk" sz="1000">
                    <a:solidFill>
                      <a:srgbClr val="2B2C2B"/>
                    </a:solidFill>
                    <a:latin typeface="DM Sans"/>
                    <a:ea typeface="DM Sans"/>
                    <a:cs typeface="DM Sans"/>
                    <a:sym typeface="DM Sans"/>
                  </a:rPr>
                  <a:t>and promotional items.</a:t>
                </a:r>
                <a:endParaRPr sz="1000">
                  <a:solidFill>
                    <a:srgbClr val="2B2C2B"/>
                  </a:solidFill>
                  <a:latin typeface="DM Sans"/>
                  <a:ea typeface="DM Sans"/>
                  <a:cs typeface="DM Sans"/>
                  <a:sym typeface="DM Sans"/>
                </a:endParaRPr>
              </a:p>
            </p:txBody>
          </p:sp>
          <p:sp>
            <p:nvSpPr>
              <p:cNvPr id="504" name="Google Shape;504;p27"/>
              <p:cNvSpPr txBox="1"/>
              <p:nvPr/>
            </p:nvSpPr>
            <p:spPr>
              <a:xfrm>
                <a:off x="6170825" y="2011087"/>
                <a:ext cx="662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$0.00</a:t>
                </a:r>
                <a:endParaRPr sz="1000">
                  <a:solidFill>
                    <a:srgbClr val="2B2C2B"/>
                  </a:solidFill>
                  <a:latin typeface="DM Sans"/>
                  <a:ea typeface="DM Sans"/>
                  <a:cs typeface="DM Sans"/>
                  <a:sym typeface="DM Sans"/>
                </a:endParaRPr>
              </a:p>
            </p:txBody>
          </p:sp>
        </p:grpSp>
        <p:grpSp>
          <p:nvGrpSpPr>
            <p:cNvPr id="505" name="Google Shape;505;p27"/>
            <p:cNvGrpSpPr/>
            <p:nvPr/>
          </p:nvGrpSpPr>
          <p:grpSpPr>
            <a:xfrm>
              <a:off x="782125" y="3377695"/>
              <a:ext cx="6051400" cy="307800"/>
              <a:chOff x="782125" y="2011062"/>
              <a:chExt cx="6051400" cy="307800"/>
            </a:xfrm>
          </p:grpSpPr>
          <p:sp>
            <p:nvSpPr>
              <p:cNvPr id="506" name="Google Shape;506;p27"/>
              <p:cNvSpPr txBox="1"/>
              <p:nvPr/>
            </p:nvSpPr>
            <p:spPr>
              <a:xfrm>
                <a:off x="782125" y="2011063"/>
                <a:ext cx="131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Grants and Funding</a:t>
                </a:r>
                <a:endParaRPr sz="1000">
                  <a:solidFill>
                    <a:srgbClr val="2B2C2B"/>
                  </a:solidFill>
                  <a:latin typeface="DM Sans"/>
                  <a:ea typeface="DM Sans"/>
                  <a:cs typeface="DM Sans"/>
                  <a:sym typeface="DM Sans"/>
                </a:endParaRPr>
              </a:p>
            </p:txBody>
          </p:sp>
          <p:sp>
            <p:nvSpPr>
              <p:cNvPr id="507" name="Google Shape;507;p27"/>
              <p:cNvSpPr txBox="1"/>
              <p:nvPr/>
            </p:nvSpPr>
            <p:spPr>
              <a:xfrm>
                <a:off x="2181875" y="2011062"/>
                <a:ext cx="38829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Grants, subsidies, or funding from government agencies, foundations, or grant programs.</a:t>
                </a:r>
                <a:endParaRPr sz="1000">
                  <a:solidFill>
                    <a:srgbClr val="2B2C2B"/>
                  </a:solidFill>
                  <a:latin typeface="DM Sans"/>
                  <a:ea typeface="DM Sans"/>
                  <a:cs typeface="DM Sans"/>
                  <a:sym typeface="DM Sans"/>
                </a:endParaRPr>
              </a:p>
            </p:txBody>
          </p:sp>
          <p:sp>
            <p:nvSpPr>
              <p:cNvPr id="508" name="Google Shape;508;p27"/>
              <p:cNvSpPr txBox="1"/>
              <p:nvPr/>
            </p:nvSpPr>
            <p:spPr>
              <a:xfrm>
                <a:off x="6170825" y="2011087"/>
                <a:ext cx="662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$0.00</a:t>
                </a:r>
                <a:endParaRPr sz="1000">
                  <a:solidFill>
                    <a:srgbClr val="2B2C2B"/>
                  </a:solidFill>
                  <a:latin typeface="DM Sans"/>
                  <a:ea typeface="DM Sans"/>
                  <a:cs typeface="DM Sans"/>
                  <a:sym typeface="DM Sans"/>
                </a:endParaRPr>
              </a:p>
            </p:txBody>
          </p:sp>
        </p:grpSp>
        <p:grpSp>
          <p:nvGrpSpPr>
            <p:cNvPr id="509" name="Google Shape;509;p27"/>
            <p:cNvGrpSpPr/>
            <p:nvPr/>
          </p:nvGrpSpPr>
          <p:grpSpPr>
            <a:xfrm>
              <a:off x="782125" y="3937695"/>
              <a:ext cx="6051400" cy="307800"/>
              <a:chOff x="782125" y="2011062"/>
              <a:chExt cx="6051400" cy="307800"/>
            </a:xfrm>
          </p:grpSpPr>
          <p:sp>
            <p:nvSpPr>
              <p:cNvPr id="510" name="Google Shape;510;p27"/>
              <p:cNvSpPr txBox="1"/>
              <p:nvPr/>
            </p:nvSpPr>
            <p:spPr>
              <a:xfrm>
                <a:off x="782125" y="2011063"/>
                <a:ext cx="131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Donations</a:t>
                </a:r>
                <a:endParaRPr sz="1000">
                  <a:solidFill>
                    <a:srgbClr val="2B2C2B"/>
                  </a:solidFill>
                  <a:latin typeface="DM Sans"/>
                  <a:ea typeface="DM Sans"/>
                  <a:cs typeface="DM Sans"/>
                  <a:sym typeface="DM Sans"/>
                </a:endParaRPr>
              </a:p>
            </p:txBody>
          </p:sp>
          <p:sp>
            <p:nvSpPr>
              <p:cNvPr id="511" name="Google Shape;511;p27"/>
              <p:cNvSpPr txBox="1"/>
              <p:nvPr/>
            </p:nvSpPr>
            <p:spPr>
              <a:xfrm>
                <a:off x="2181875" y="2011062"/>
                <a:ext cx="38829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2B2C2B"/>
                    </a:solidFill>
                    <a:latin typeface="DM Sans"/>
                    <a:ea typeface="DM Sans"/>
                    <a:cs typeface="DM Sans"/>
                    <a:sym typeface="DM Sans"/>
                  </a:rPr>
                  <a:t>Contributions from individual donors, patrons, or supporters of the event/project.</a:t>
                </a:r>
                <a:endParaRPr sz="1000">
                  <a:solidFill>
                    <a:srgbClr val="2B2C2B"/>
                  </a:solidFill>
                  <a:latin typeface="DM Sans"/>
                  <a:ea typeface="DM Sans"/>
                  <a:cs typeface="DM Sans"/>
                  <a:sym typeface="DM Sans"/>
                </a:endParaRPr>
              </a:p>
            </p:txBody>
          </p:sp>
          <p:sp>
            <p:nvSpPr>
              <p:cNvPr id="512" name="Google Shape;512;p27"/>
              <p:cNvSpPr txBox="1"/>
              <p:nvPr/>
            </p:nvSpPr>
            <p:spPr>
              <a:xfrm>
                <a:off x="6170825" y="2011087"/>
                <a:ext cx="662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$0.00</a:t>
                </a:r>
                <a:endParaRPr sz="1000">
                  <a:solidFill>
                    <a:srgbClr val="2B2C2B"/>
                  </a:solidFill>
                  <a:latin typeface="DM Sans"/>
                  <a:ea typeface="DM Sans"/>
                  <a:cs typeface="DM Sans"/>
                  <a:sym typeface="DM Sans"/>
                </a:endParaRPr>
              </a:p>
            </p:txBody>
          </p:sp>
        </p:grpSp>
        <p:grpSp>
          <p:nvGrpSpPr>
            <p:cNvPr id="513" name="Google Shape;513;p27"/>
            <p:cNvGrpSpPr/>
            <p:nvPr/>
          </p:nvGrpSpPr>
          <p:grpSpPr>
            <a:xfrm>
              <a:off x="782125" y="4503008"/>
              <a:ext cx="6051400" cy="153924"/>
              <a:chOff x="782125" y="2011063"/>
              <a:chExt cx="6051400" cy="153924"/>
            </a:xfrm>
          </p:grpSpPr>
          <p:sp>
            <p:nvSpPr>
              <p:cNvPr id="514" name="Google Shape;514;p27"/>
              <p:cNvSpPr txBox="1"/>
              <p:nvPr/>
            </p:nvSpPr>
            <p:spPr>
              <a:xfrm>
                <a:off x="782125" y="2011063"/>
                <a:ext cx="13170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2B2C2B"/>
                    </a:solidFill>
                    <a:latin typeface="DM Sans"/>
                    <a:ea typeface="DM Sans"/>
                    <a:cs typeface="DM Sans"/>
                    <a:sym typeface="DM Sans"/>
                  </a:rPr>
                  <a:t>Total Revenue</a:t>
                </a:r>
                <a:endParaRPr b="1" sz="1000">
                  <a:solidFill>
                    <a:srgbClr val="2B2C2B"/>
                  </a:solidFill>
                  <a:latin typeface="DM Sans"/>
                  <a:ea typeface="DM Sans"/>
                  <a:cs typeface="DM Sans"/>
                  <a:sym typeface="DM Sans"/>
                </a:endParaRPr>
              </a:p>
            </p:txBody>
          </p:sp>
          <p:sp>
            <p:nvSpPr>
              <p:cNvPr id="515" name="Google Shape;515;p27"/>
              <p:cNvSpPr txBox="1"/>
              <p:nvPr/>
            </p:nvSpPr>
            <p:spPr>
              <a:xfrm>
                <a:off x="6170825" y="2011087"/>
                <a:ext cx="662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000">
                    <a:solidFill>
                      <a:srgbClr val="2B2C2B"/>
                    </a:solidFill>
                    <a:latin typeface="DM Sans"/>
                    <a:ea typeface="DM Sans"/>
                    <a:cs typeface="DM Sans"/>
                    <a:sym typeface="DM Sans"/>
                  </a:rPr>
                  <a:t>$0.00</a:t>
                </a:r>
                <a:endParaRPr b="1" sz="1000">
                  <a:solidFill>
                    <a:srgbClr val="2B2C2B"/>
                  </a:solidFill>
                  <a:latin typeface="DM Sans"/>
                  <a:ea typeface="DM Sans"/>
                  <a:cs typeface="DM Sans"/>
                  <a:sym typeface="DM Sans"/>
                </a:endParaRPr>
              </a:p>
            </p:txBody>
          </p:sp>
        </p:grpSp>
      </p:grpSp>
      <p:grpSp>
        <p:nvGrpSpPr>
          <p:cNvPr id="516" name="Google Shape;516;p27"/>
          <p:cNvGrpSpPr/>
          <p:nvPr/>
        </p:nvGrpSpPr>
        <p:grpSpPr>
          <a:xfrm>
            <a:off x="705925" y="5209243"/>
            <a:ext cx="2778300" cy="1299411"/>
            <a:chOff x="705925" y="5209243"/>
            <a:chExt cx="2778300" cy="1299411"/>
          </a:xfrm>
        </p:grpSpPr>
        <p:sp>
          <p:nvSpPr>
            <p:cNvPr id="517" name="Google Shape;517;p27"/>
            <p:cNvSpPr txBox="1"/>
            <p:nvPr/>
          </p:nvSpPr>
          <p:spPr>
            <a:xfrm>
              <a:off x="705925" y="5209243"/>
              <a:ext cx="27783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600">
                  <a:solidFill>
                    <a:srgbClr val="2B2C2B"/>
                  </a:solidFill>
                  <a:latin typeface="DM Sans"/>
                  <a:ea typeface="DM Sans"/>
                  <a:cs typeface="DM Sans"/>
                  <a:sym typeface="DM Sans"/>
                </a:rPr>
                <a:t>Net Profit/Loss:</a:t>
              </a:r>
              <a:endParaRPr b="1" sz="1600">
                <a:solidFill>
                  <a:srgbClr val="2B2C2B"/>
                </a:solidFill>
                <a:latin typeface="DM Sans"/>
                <a:ea typeface="DM Sans"/>
                <a:cs typeface="DM Sans"/>
                <a:sym typeface="DM Sans"/>
              </a:endParaRPr>
            </a:p>
          </p:txBody>
        </p:sp>
        <p:sp>
          <p:nvSpPr>
            <p:cNvPr id="518" name="Google Shape;518;p27"/>
            <p:cNvSpPr txBox="1"/>
            <p:nvPr/>
          </p:nvSpPr>
          <p:spPr>
            <a:xfrm>
              <a:off x="705925" y="5776679"/>
              <a:ext cx="27783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rgbClr val="4E4E4E"/>
                  </a:solidFill>
                  <a:latin typeface="DM Sans"/>
                  <a:ea typeface="DM Sans"/>
                  <a:cs typeface="DM Sans"/>
                  <a:sym typeface="DM Sans"/>
                </a:rPr>
                <a:t>• Total Revenue: $XXXX</a:t>
              </a:r>
              <a:endParaRPr sz="1200">
                <a:solidFill>
                  <a:srgbClr val="4E4E4E"/>
                </a:solidFill>
                <a:latin typeface="DM Sans"/>
                <a:ea typeface="DM Sans"/>
                <a:cs typeface="DM Sans"/>
                <a:sym typeface="DM Sans"/>
              </a:endParaRPr>
            </a:p>
          </p:txBody>
        </p:sp>
        <p:sp>
          <p:nvSpPr>
            <p:cNvPr id="519" name="Google Shape;519;p27"/>
            <p:cNvSpPr txBox="1"/>
            <p:nvPr/>
          </p:nvSpPr>
          <p:spPr>
            <a:xfrm>
              <a:off x="705925" y="6050266"/>
              <a:ext cx="27783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rgbClr val="4E4E4E"/>
                  </a:solidFill>
                  <a:latin typeface="DM Sans"/>
                  <a:ea typeface="DM Sans"/>
                  <a:cs typeface="DM Sans"/>
                  <a:sym typeface="DM Sans"/>
                </a:rPr>
                <a:t>• Total Expenses: $XXXX</a:t>
              </a:r>
              <a:endParaRPr sz="1200">
                <a:solidFill>
                  <a:srgbClr val="4E4E4E"/>
                </a:solidFill>
                <a:latin typeface="DM Sans"/>
                <a:ea typeface="DM Sans"/>
                <a:cs typeface="DM Sans"/>
                <a:sym typeface="DM Sans"/>
              </a:endParaRPr>
            </a:p>
          </p:txBody>
        </p:sp>
        <p:sp>
          <p:nvSpPr>
            <p:cNvPr id="520" name="Google Shape;520;p27"/>
            <p:cNvSpPr txBox="1"/>
            <p:nvPr/>
          </p:nvSpPr>
          <p:spPr>
            <a:xfrm>
              <a:off x="705925" y="6323854"/>
              <a:ext cx="27783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rgbClr val="4E4E4E"/>
                  </a:solidFill>
                  <a:latin typeface="DM Sans"/>
                  <a:ea typeface="DM Sans"/>
                  <a:cs typeface="DM Sans"/>
                  <a:sym typeface="DM Sans"/>
                </a:rPr>
                <a:t>• Net Profit/Loss: $XXXX</a:t>
              </a:r>
              <a:endParaRPr sz="1200">
                <a:solidFill>
                  <a:srgbClr val="4E4E4E"/>
                </a:solidFill>
                <a:latin typeface="DM Sans"/>
                <a:ea typeface="DM Sans"/>
                <a:cs typeface="DM Sans"/>
                <a:sym typeface="DM Sans"/>
              </a:endParaRPr>
            </a:p>
          </p:txBody>
        </p:sp>
      </p:grpSp>
      <p:grpSp>
        <p:nvGrpSpPr>
          <p:cNvPr id="521" name="Google Shape;521;p27"/>
          <p:cNvGrpSpPr/>
          <p:nvPr/>
        </p:nvGrpSpPr>
        <p:grpSpPr>
          <a:xfrm>
            <a:off x="344525" y="7849674"/>
            <a:ext cx="4613875" cy="2850751"/>
            <a:chOff x="344525" y="7849674"/>
            <a:chExt cx="4613875" cy="2850751"/>
          </a:xfrm>
        </p:grpSpPr>
        <p:sp>
          <p:nvSpPr>
            <p:cNvPr id="522" name="Google Shape;522;p27"/>
            <p:cNvSpPr/>
            <p:nvPr/>
          </p:nvSpPr>
          <p:spPr>
            <a:xfrm>
              <a:off x="344525" y="8504950"/>
              <a:ext cx="4613875" cy="2195475"/>
            </a:xfrm>
            <a:custGeom>
              <a:rect b="b" l="l" r="r" t="t"/>
              <a:pathLst>
                <a:path extrusionOk="0" h="87819" w="184555">
                  <a:moveTo>
                    <a:pt x="0" y="87819"/>
                  </a:moveTo>
                  <a:lnTo>
                    <a:pt x="0" y="0"/>
                  </a:lnTo>
                  <a:lnTo>
                    <a:pt x="142402" y="0"/>
                  </a:lnTo>
                  <a:lnTo>
                    <a:pt x="142402" y="44315"/>
                  </a:lnTo>
                  <a:lnTo>
                    <a:pt x="184555" y="44315"/>
                  </a:lnTo>
                  <a:lnTo>
                    <a:pt x="184555" y="87819"/>
                  </a:lnTo>
                </a:path>
              </a:pathLst>
            </a:custGeom>
            <a:noFill/>
            <a:ln cap="flat" cmpd="sng" w="76200">
              <a:solidFill>
                <a:srgbClr val="E3E4E3"/>
              </a:solidFill>
              <a:prstDash val="solid"/>
              <a:round/>
              <a:headEnd len="med" w="med" type="none"/>
              <a:tailEnd len="med" w="med" type="none"/>
            </a:ln>
          </p:spPr>
        </p:sp>
        <p:pic>
          <p:nvPicPr>
            <p:cNvPr id="523" name="Google Shape;523;p27"/>
            <p:cNvPicPr preferRelativeResize="0"/>
            <p:nvPr/>
          </p:nvPicPr>
          <p:blipFill>
            <a:blip r:embed="rId3">
              <a:alphaModFix/>
            </a:blip>
            <a:stretch>
              <a:fillRect/>
            </a:stretch>
          </p:blipFill>
          <p:spPr>
            <a:xfrm>
              <a:off x="720000" y="7849674"/>
              <a:ext cx="3739375" cy="2484450"/>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grpSp>
        <p:nvGrpSpPr>
          <p:cNvPr id="528" name="Google Shape;528;p28"/>
          <p:cNvGrpSpPr/>
          <p:nvPr/>
        </p:nvGrpSpPr>
        <p:grpSpPr>
          <a:xfrm>
            <a:off x="705925" y="-7050"/>
            <a:ext cx="6134405" cy="986300"/>
            <a:chOff x="705893" y="-7050"/>
            <a:chExt cx="6173296" cy="986300"/>
          </a:xfrm>
        </p:grpSpPr>
        <p:grpSp>
          <p:nvGrpSpPr>
            <p:cNvPr id="529" name="Google Shape;529;p28"/>
            <p:cNvGrpSpPr/>
            <p:nvPr/>
          </p:nvGrpSpPr>
          <p:grpSpPr>
            <a:xfrm>
              <a:off x="754950" y="-7050"/>
              <a:ext cx="6124239" cy="846650"/>
              <a:chOff x="754950" y="-7050"/>
              <a:chExt cx="6124239" cy="846650"/>
            </a:xfrm>
          </p:grpSpPr>
          <p:sp>
            <p:nvSpPr>
              <p:cNvPr id="530" name="Google Shape;530;p28"/>
              <p:cNvSpPr/>
              <p:nvPr/>
            </p:nvSpPr>
            <p:spPr>
              <a:xfrm>
                <a:off x="4181514" y="-7050"/>
                <a:ext cx="2697675" cy="846650"/>
              </a:xfrm>
              <a:custGeom>
                <a:rect b="b" l="l" r="r" t="t"/>
                <a:pathLst>
                  <a:path extrusionOk="0" h="33866" w="107907">
                    <a:moveTo>
                      <a:pt x="0" y="33559"/>
                    </a:moveTo>
                    <a:lnTo>
                      <a:pt x="107907" y="33866"/>
                    </a:lnTo>
                    <a:lnTo>
                      <a:pt x="107907" y="0"/>
                    </a:lnTo>
                  </a:path>
                </a:pathLst>
              </a:custGeom>
              <a:noFill/>
              <a:ln cap="flat" cmpd="sng" w="76200">
                <a:solidFill>
                  <a:srgbClr val="E3E4E3"/>
                </a:solidFill>
                <a:prstDash val="solid"/>
                <a:round/>
                <a:headEnd len="med" w="med" type="none"/>
                <a:tailEnd len="med" w="med" type="none"/>
              </a:ln>
            </p:spPr>
          </p:sp>
          <p:cxnSp>
            <p:nvCxnSpPr>
              <p:cNvPr id="531" name="Google Shape;531;p28"/>
              <p:cNvCxnSpPr/>
              <p:nvPr/>
            </p:nvCxnSpPr>
            <p:spPr>
              <a:xfrm>
                <a:off x="754950" y="0"/>
                <a:ext cx="0" cy="550200"/>
              </a:xfrm>
              <a:prstGeom prst="straightConnector1">
                <a:avLst/>
              </a:prstGeom>
              <a:noFill/>
              <a:ln cap="flat" cmpd="sng" w="76200">
                <a:solidFill>
                  <a:srgbClr val="E3E4E3"/>
                </a:solidFill>
                <a:prstDash val="solid"/>
                <a:round/>
                <a:headEnd len="med" w="med" type="none"/>
                <a:tailEnd len="med" w="med" type="none"/>
              </a:ln>
            </p:spPr>
          </p:cxnSp>
        </p:grpSp>
        <p:sp>
          <p:nvSpPr>
            <p:cNvPr id="532" name="Google Shape;532;p28"/>
            <p:cNvSpPr txBox="1"/>
            <p:nvPr/>
          </p:nvSpPr>
          <p:spPr>
            <a:xfrm>
              <a:off x="705893" y="656150"/>
              <a:ext cx="33786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100">
                  <a:solidFill>
                    <a:srgbClr val="2B2C2B"/>
                  </a:solidFill>
                  <a:latin typeface="DM Sans"/>
                  <a:ea typeface="DM Sans"/>
                  <a:cs typeface="DM Sans"/>
                  <a:sym typeface="DM Sans"/>
                </a:rPr>
                <a:t>CONTACT INFORMATION</a:t>
              </a:r>
              <a:endParaRPr b="1" sz="2100">
                <a:solidFill>
                  <a:srgbClr val="2B2C2B"/>
                </a:solidFill>
                <a:latin typeface="DM Sans"/>
                <a:ea typeface="DM Sans"/>
                <a:cs typeface="DM Sans"/>
                <a:sym typeface="DM Sans"/>
              </a:endParaRPr>
            </a:p>
          </p:txBody>
        </p:sp>
      </p:grpSp>
      <p:grpSp>
        <p:nvGrpSpPr>
          <p:cNvPr id="533" name="Google Shape;533;p28"/>
          <p:cNvGrpSpPr/>
          <p:nvPr/>
        </p:nvGrpSpPr>
        <p:grpSpPr>
          <a:xfrm>
            <a:off x="6221825" y="9964200"/>
            <a:ext cx="611700" cy="727800"/>
            <a:chOff x="6221825" y="9964200"/>
            <a:chExt cx="611700" cy="727800"/>
          </a:xfrm>
        </p:grpSpPr>
        <p:sp>
          <p:nvSpPr>
            <p:cNvPr id="534" name="Google Shape;534;p28"/>
            <p:cNvSpPr/>
            <p:nvPr/>
          </p:nvSpPr>
          <p:spPr>
            <a:xfrm>
              <a:off x="6221825" y="9964200"/>
              <a:ext cx="611700" cy="72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5" name="Google Shape;535;p28"/>
            <p:cNvSpPr txBox="1"/>
            <p:nvPr/>
          </p:nvSpPr>
          <p:spPr>
            <a:xfrm>
              <a:off x="6221825" y="10066358"/>
              <a:ext cx="611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Page 16</a:t>
              </a:r>
              <a:endParaRPr sz="1000">
                <a:solidFill>
                  <a:srgbClr val="2B2C2B"/>
                </a:solidFill>
                <a:latin typeface="DM Sans"/>
                <a:ea typeface="DM Sans"/>
                <a:cs typeface="DM Sans"/>
                <a:sym typeface="DM Sans"/>
              </a:endParaRPr>
            </a:p>
          </p:txBody>
        </p:sp>
      </p:grpSp>
      <p:sp>
        <p:nvSpPr>
          <p:cNvPr id="536" name="Google Shape;536;p28"/>
          <p:cNvSpPr txBox="1"/>
          <p:nvPr/>
        </p:nvSpPr>
        <p:spPr>
          <a:xfrm>
            <a:off x="705900" y="1175975"/>
            <a:ext cx="6134400" cy="720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Clr>
                <a:schemeClr val="dk1"/>
              </a:buClr>
              <a:buSzPts val="1100"/>
              <a:buFont typeface="Arial"/>
              <a:buNone/>
            </a:pPr>
            <a:r>
              <a:rPr lang="uk" sz="1200">
                <a:solidFill>
                  <a:srgbClr val="4E4E4E"/>
                </a:solidFill>
                <a:latin typeface="DM Sans"/>
                <a:ea typeface="DM Sans"/>
                <a:cs typeface="DM Sans"/>
                <a:sym typeface="DM Sans"/>
              </a:rPr>
              <a:t>• Include contact details for inquiries or further discussion.</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Clr>
                <a:schemeClr val="dk1"/>
              </a:buClr>
              <a:buSzPts val="1100"/>
              <a:buFont typeface="Arial"/>
              <a:buNone/>
            </a:pPr>
            <a:r>
              <a:rPr lang="uk" sz="1200">
                <a:solidFill>
                  <a:srgbClr val="4E4E4E"/>
                </a:solidFill>
                <a:latin typeface="DM Sans"/>
                <a:ea typeface="DM Sans"/>
                <a:cs typeface="DM Sans"/>
                <a:sym typeface="DM Sans"/>
              </a:rPr>
              <a:t>• Encourage potential sponsors to get in touch with any questions or to discuss </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customized sponsorship packages.</a:t>
            </a:r>
            <a:endParaRPr sz="1200">
              <a:solidFill>
                <a:srgbClr val="4E4E4E"/>
              </a:solidFill>
              <a:latin typeface="DM Sans"/>
              <a:ea typeface="DM Sans"/>
              <a:cs typeface="DM Sans"/>
              <a:sym typeface="DM Sans"/>
            </a:endParaRPr>
          </a:p>
        </p:txBody>
      </p:sp>
      <p:sp>
        <p:nvSpPr>
          <p:cNvPr id="537" name="Google Shape;537;p28"/>
          <p:cNvSpPr txBox="1"/>
          <p:nvPr/>
        </p:nvSpPr>
        <p:spPr>
          <a:xfrm>
            <a:off x="705900" y="2253106"/>
            <a:ext cx="6134400" cy="1848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For inquiries or to discuss sponsorship opportunities further, please contact:</a:t>
            </a:r>
            <a:endParaRPr sz="1200">
              <a:solidFill>
                <a:srgbClr val="4E4E4E"/>
              </a:solidFill>
              <a:latin typeface="DM Sans"/>
              <a:ea typeface="DM Sans"/>
              <a:cs typeface="DM Sans"/>
              <a:sym typeface="DM Sans"/>
            </a:endParaRPr>
          </a:p>
        </p:txBody>
      </p:sp>
      <p:grpSp>
        <p:nvGrpSpPr>
          <p:cNvPr id="538" name="Google Shape;538;p28"/>
          <p:cNvGrpSpPr/>
          <p:nvPr/>
        </p:nvGrpSpPr>
        <p:grpSpPr>
          <a:xfrm>
            <a:off x="705900" y="2813925"/>
            <a:ext cx="3086400" cy="977050"/>
            <a:chOff x="705900" y="2813925"/>
            <a:chExt cx="3086400" cy="977050"/>
          </a:xfrm>
        </p:grpSpPr>
        <p:sp>
          <p:nvSpPr>
            <p:cNvPr id="539" name="Google Shape;539;p28"/>
            <p:cNvSpPr txBox="1"/>
            <p:nvPr/>
          </p:nvSpPr>
          <p:spPr>
            <a:xfrm>
              <a:off x="705900" y="2813925"/>
              <a:ext cx="3086400" cy="1848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[Your Name/Your Organization]</a:t>
              </a:r>
              <a:endParaRPr sz="1200">
                <a:solidFill>
                  <a:srgbClr val="4E4E4E"/>
                </a:solidFill>
                <a:latin typeface="DM Sans"/>
                <a:ea typeface="DM Sans"/>
                <a:cs typeface="DM Sans"/>
                <a:sym typeface="DM Sans"/>
              </a:endParaRPr>
            </a:p>
          </p:txBody>
        </p:sp>
        <p:sp>
          <p:nvSpPr>
            <p:cNvPr id="540" name="Google Shape;540;p28"/>
            <p:cNvSpPr txBox="1"/>
            <p:nvPr/>
          </p:nvSpPr>
          <p:spPr>
            <a:xfrm>
              <a:off x="705900" y="3080975"/>
              <a:ext cx="3086400" cy="1848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[Position/Title]</a:t>
              </a:r>
              <a:endParaRPr sz="1200">
                <a:solidFill>
                  <a:srgbClr val="4E4E4E"/>
                </a:solidFill>
                <a:latin typeface="DM Sans"/>
                <a:ea typeface="DM Sans"/>
                <a:cs typeface="DM Sans"/>
                <a:sym typeface="DM Sans"/>
              </a:endParaRPr>
            </a:p>
          </p:txBody>
        </p:sp>
        <p:sp>
          <p:nvSpPr>
            <p:cNvPr id="541" name="Google Shape;541;p28"/>
            <p:cNvSpPr txBox="1"/>
            <p:nvPr/>
          </p:nvSpPr>
          <p:spPr>
            <a:xfrm>
              <a:off x="705900" y="3339125"/>
              <a:ext cx="3086400" cy="1848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[Email Address]</a:t>
              </a:r>
              <a:endParaRPr sz="1200">
                <a:solidFill>
                  <a:srgbClr val="4E4E4E"/>
                </a:solidFill>
                <a:latin typeface="DM Sans"/>
                <a:ea typeface="DM Sans"/>
                <a:cs typeface="DM Sans"/>
                <a:sym typeface="DM Sans"/>
              </a:endParaRPr>
            </a:p>
          </p:txBody>
        </p:sp>
        <p:sp>
          <p:nvSpPr>
            <p:cNvPr id="542" name="Google Shape;542;p28"/>
            <p:cNvSpPr txBox="1"/>
            <p:nvPr/>
          </p:nvSpPr>
          <p:spPr>
            <a:xfrm>
              <a:off x="705900" y="3606175"/>
              <a:ext cx="3086400" cy="1848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[Phone Number]</a:t>
              </a:r>
              <a:endParaRPr sz="1200">
                <a:solidFill>
                  <a:srgbClr val="4E4E4E"/>
                </a:solidFill>
                <a:latin typeface="DM Sans"/>
                <a:ea typeface="DM Sans"/>
                <a:cs typeface="DM Sans"/>
                <a:sym typeface="DM Sans"/>
              </a:endParaRPr>
            </a:p>
          </p:txBody>
        </p:sp>
      </p:grpSp>
      <p:grpSp>
        <p:nvGrpSpPr>
          <p:cNvPr id="543" name="Google Shape;543;p28"/>
          <p:cNvGrpSpPr/>
          <p:nvPr/>
        </p:nvGrpSpPr>
        <p:grpSpPr>
          <a:xfrm>
            <a:off x="705900" y="4113600"/>
            <a:ext cx="3086400" cy="977050"/>
            <a:chOff x="705900" y="2813925"/>
            <a:chExt cx="3086400" cy="977050"/>
          </a:xfrm>
        </p:grpSpPr>
        <p:sp>
          <p:nvSpPr>
            <p:cNvPr id="544" name="Google Shape;544;p28"/>
            <p:cNvSpPr txBox="1"/>
            <p:nvPr/>
          </p:nvSpPr>
          <p:spPr>
            <a:xfrm>
              <a:off x="705900" y="2813925"/>
              <a:ext cx="3086400" cy="1848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[Additional Contact Person, if applicable]</a:t>
              </a:r>
              <a:endParaRPr sz="1200">
                <a:solidFill>
                  <a:srgbClr val="4E4E4E"/>
                </a:solidFill>
                <a:latin typeface="DM Sans"/>
                <a:ea typeface="DM Sans"/>
                <a:cs typeface="DM Sans"/>
                <a:sym typeface="DM Sans"/>
              </a:endParaRPr>
            </a:p>
          </p:txBody>
        </p:sp>
        <p:sp>
          <p:nvSpPr>
            <p:cNvPr id="545" name="Google Shape;545;p28"/>
            <p:cNvSpPr txBox="1"/>
            <p:nvPr/>
          </p:nvSpPr>
          <p:spPr>
            <a:xfrm>
              <a:off x="705900" y="3080975"/>
              <a:ext cx="3086400" cy="1848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[Position/Title]</a:t>
              </a:r>
              <a:endParaRPr sz="1200">
                <a:solidFill>
                  <a:srgbClr val="4E4E4E"/>
                </a:solidFill>
                <a:latin typeface="DM Sans"/>
                <a:ea typeface="DM Sans"/>
                <a:cs typeface="DM Sans"/>
                <a:sym typeface="DM Sans"/>
              </a:endParaRPr>
            </a:p>
          </p:txBody>
        </p:sp>
        <p:sp>
          <p:nvSpPr>
            <p:cNvPr id="546" name="Google Shape;546;p28"/>
            <p:cNvSpPr txBox="1"/>
            <p:nvPr/>
          </p:nvSpPr>
          <p:spPr>
            <a:xfrm>
              <a:off x="705900" y="3339125"/>
              <a:ext cx="3086400" cy="1848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[Email Address]</a:t>
              </a:r>
              <a:endParaRPr sz="1200">
                <a:solidFill>
                  <a:srgbClr val="4E4E4E"/>
                </a:solidFill>
                <a:latin typeface="DM Sans"/>
                <a:ea typeface="DM Sans"/>
                <a:cs typeface="DM Sans"/>
                <a:sym typeface="DM Sans"/>
              </a:endParaRPr>
            </a:p>
          </p:txBody>
        </p:sp>
        <p:sp>
          <p:nvSpPr>
            <p:cNvPr id="547" name="Google Shape;547;p28"/>
            <p:cNvSpPr txBox="1"/>
            <p:nvPr/>
          </p:nvSpPr>
          <p:spPr>
            <a:xfrm>
              <a:off x="705900" y="3606175"/>
              <a:ext cx="3086400" cy="1848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[Phone Number]</a:t>
              </a:r>
              <a:endParaRPr sz="1200">
                <a:solidFill>
                  <a:srgbClr val="4E4E4E"/>
                </a:solidFill>
                <a:latin typeface="DM Sans"/>
                <a:ea typeface="DM Sans"/>
                <a:cs typeface="DM Sans"/>
                <a:sym typeface="DM Sans"/>
              </a:endParaRPr>
            </a:p>
          </p:txBody>
        </p:sp>
      </p:grpSp>
      <p:sp>
        <p:nvSpPr>
          <p:cNvPr id="548" name="Google Shape;548;p28"/>
          <p:cNvSpPr txBox="1"/>
          <p:nvPr/>
        </p:nvSpPr>
        <p:spPr>
          <a:xfrm>
            <a:off x="705900" y="5484475"/>
            <a:ext cx="6134400" cy="9882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We welcome the opportunity to explore how your organization can become a valued partner in [Event/Project Name]. Don't hesitate to reach out with any questions or to schedule a meeting to discuss customized sponsorship packages tailored to your specific goals and objectives.</a:t>
            </a:r>
            <a:endParaRPr sz="1200">
              <a:solidFill>
                <a:srgbClr val="4E4E4E"/>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grpSp>
        <p:nvGrpSpPr>
          <p:cNvPr id="81" name="Google Shape;81;p14"/>
          <p:cNvGrpSpPr/>
          <p:nvPr/>
        </p:nvGrpSpPr>
        <p:grpSpPr>
          <a:xfrm>
            <a:off x="705933" y="-7050"/>
            <a:ext cx="6134386" cy="986300"/>
            <a:chOff x="705898" y="-7050"/>
            <a:chExt cx="6173277" cy="986300"/>
          </a:xfrm>
        </p:grpSpPr>
        <p:grpSp>
          <p:nvGrpSpPr>
            <p:cNvPr id="82" name="Google Shape;82;p14"/>
            <p:cNvGrpSpPr/>
            <p:nvPr/>
          </p:nvGrpSpPr>
          <p:grpSpPr>
            <a:xfrm>
              <a:off x="754950" y="-7050"/>
              <a:ext cx="6124225" cy="846650"/>
              <a:chOff x="754950" y="-7050"/>
              <a:chExt cx="6124225" cy="846650"/>
            </a:xfrm>
          </p:grpSpPr>
          <p:sp>
            <p:nvSpPr>
              <p:cNvPr id="83" name="Google Shape;83;p14"/>
              <p:cNvSpPr/>
              <p:nvPr/>
            </p:nvSpPr>
            <p:spPr>
              <a:xfrm>
                <a:off x="3069175" y="-7050"/>
                <a:ext cx="3810000" cy="846650"/>
              </a:xfrm>
              <a:custGeom>
                <a:rect b="b" l="l" r="r" t="t"/>
                <a:pathLst>
                  <a:path extrusionOk="0" h="33866" w="152400">
                    <a:moveTo>
                      <a:pt x="0" y="33866"/>
                    </a:moveTo>
                    <a:lnTo>
                      <a:pt x="152400" y="33866"/>
                    </a:lnTo>
                    <a:lnTo>
                      <a:pt x="152400" y="0"/>
                    </a:lnTo>
                  </a:path>
                </a:pathLst>
              </a:custGeom>
              <a:noFill/>
              <a:ln cap="flat" cmpd="sng" w="76200">
                <a:solidFill>
                  <a:srgbClr val="E3E4E3"/>
                </a:solidFill>
                <a:prstDash val="solid"/>
                <a:round/>
                <a:headEnd len="med" w="med" type="none"/>
                <a:tailEnd len="med" w="med" type="none"/>
              </a:ln>
            </p:spPr>
          </p:sp>
          <p:cxnSp>
            <p:nvCxnSpPr>
              <p:cNvPr id="84" name="Google Shape;84;p14"/>
              <p:cNvCxnSpPr/>
              <p:nvPr/>
            </p:nvCxnSpPr>
            <p:spPr>
              <a:xfrm>
                <a:off x="754950" y="0"/>
                <a:ext cx="0" cy="550200"/>
              </a:xfrm>
              <a:prstGeom prst="straightConnector1">
                <a:avLst/>
              </a:prstGeom>
              <a:noFill/>
              <a:ln cap="flat" cmpd="sng" w="76200">
                <a:solidFill>
                  <a:srgbClr val="E3E4E3"/>
                </a:solidFill>
                <a:prstDash val="solid"/>
                <a:round/>
                <a:headEnd len="med" w="med" type="none"/>
                <a:tailEnd len="med" w="med" type="none"/>
              </a:ln>
            </p:spPr>
          </p:cxnSp>
        </p:grpSp>
        <p:sp>
          <p:nvSpPr>
            <p:cNvPr id="85" name="Google Shape;85;p14"/>
            <p:cNvSpPr txBox="1"/>
            <p:nvPr/>
          </p:nvSpPr>
          <p:spPr>
            <a:xfrm>
              <a:off x="705898" y="656150"/>
              <a:ext cx="23421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100">
                  <a:solidFill>
                    <a:srgbClr val="2B2C2B"/>
                  </a:solidFill>
                  <a:latin typeface="DM Sans"/>
                  <a:ea typeface="DM Sans"/>
                  <a:cs typeface="DM Sans"/>
                  <a:sym typeface="DM Sans"/>
                </a:rPr>
                <a:t>INTRODUCTION</a:t>
              </a:r>
              <a:endParaRPr b="1" sz="2100">
                <a:solidFill>
                  <a:srgbClr val="2B2C2B"/>
                </a:solidFill>
                <a:latin typeface="DM Sans"/>
                <a:ea typeface="DM Sans"/>
                <a:cs typeface="DM Sans"/>
                <a:sym typeface="DM Sans"/>
              </a:endParaRPr>
            </a:p>
          </p:txBody>
        </p:sp>
      </p:grpSp>
      <p:sp>
        <p:nvSpPr>
          <p:cNvPr id="86" name="Google Shape;86;p14"/>
          <p:cNvSpPr txBox="1"/>
          <p:nvPr/>
        </p:nvSpPr>
        <p:spPr>
          <a:xfrm>
            <a:off x="705898" y="1212125"/>
            <a:ext cx="23421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rgbClr val="4E4E4E"/>
                </a:solidFill>
                <a:latin typeface="DM Sans"/>
                <a:ea typeface="DM Sans"/>
                <a:cs typeface="DM Sans"/>
                <a:sym typeface="DM Sans"/>
              </a:rPr>
              <a:t>Dear [Potential Sponsor]</a:t>
            </a:r>
            <a:endParaRPr sz="1200">
              <a:solidFill>
                <a:srgbClr val="4E4E4E"/>
              </a:solidFill>
              <a:latin typeface="DM Sans"/>
              <a:ea typeface="DM Sans"/>
              <a:cs typeface="DM Sans"/>
              <a:sym typeface="DM Sans"/>
            </a:endParaRPr>
          </a:p>
        </p:txBody>
      </p:sp>
      <p:sp>
        <p:nvSpPr>
          <p:cNvPr id="87" name="Google Shape;87;p14"/>
          <p:cNvSpPr txBox="1"/>
          <p:nvPr/>
        </p:nvSpPr>
        <p:spPr>
          <a:xfrm>
            <a:off x="705904" y="1741294"/>
            <a:ext cx="6134100" cy="44700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We are excited to present this sponsorship proposal for [Event/Project Name], an initiative that embodies [describe the essence or purpose of your event/project]. At [Your Organization/Your Name], we are dedicated to [briefly mention your mission or goals].</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[Event/Project Name] represents an exciting opportunity for collaboration, innovation, and mutual growth. As we embark on this journey, we invite you to join us as a valued partner in bringing our vision to life.</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In this proposal, we will outline the details of [Event/Project Name], its objectives, and the various sponsorship opportunities available. We believe that your support and involvement will not only enhance the success of our event/project but also provide your organization with unique opportunities for visibility, brand exposure, and meaningful engagement with our audience.</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Thank you for considering this partnership opportunity. We look forward to the possibility of working together to make a positive impact and achieve our shared goals.</a:t>
            </a:r>
            <a:endParaRPr sz="1200">
              <a:solidFill>
                <a:srgbClr val="4E4E4E"/>
              </a:solidFill>
              <a:latin typeface="DM Sans"/>
              <a:ea typeface="DM Sans"/>
              <a:cs typeface="DM Sans"/>
              <a:sym typeface="DM Sans"/>
            </a:endParaRPr>
          </a:p>
        </p:txBody>
      </p:sp>
      <p:grpSp>
        <p:nvGrpSpPr>
          <p:cNvPr id="88" name="Google Shape;88;p14"/>
          <p:cNvGrpSpPr/>
          <p:nvPr/>
        </p:nvGrpSpPr>
        <p:grpSpPr>
          <a:xfrm>
            <a:off x="705898" y="6417075"/>
            <a:ext cx="3141903" cy="703500"/>
            <a:chOff x="705898" y="7883250"/>
            <a:chExt cx="3141903" cy="703500"/>
          </a:xfrm>
        </p:grpSpPr>
        <p:sp>
          <p:nvSpPr>
            <p:cNvPr id="89" name="Google Shape;89;p14"/>
            <p:cNvSpPr txBox="1"/>
            <p:nvPr/>
          </p:nvSpPr>
          <p:spPr>
            <a:xfrm>
              <a:off x="705898" y="7883250"/>
              <a:ext cx="23421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rgbClr val="4E4E4E"/>
                  </a:solidFill>
                  <a:latin typeface="DM Sans"/>
                  <a:ea typeface="DM Sans"/>
                  <a:cs typeface="DM Sans"/>
                  <a:sym typeface="DM Sans"/>
                </a:rPr>
                <a:t>Warm regards,</a:t>
              </a:r>
              <a:endParaRPr sz="1200">
                <a:solidFill>
                  <a:srgbClr val="4E4E4E"/>
                </a:solidFill>
                <a:latin typeface="DM Sans"/>
                <a:ea typeface="DM Sans"/>
                <a:cs typeface="DM Sans"/>
                <a:sym typeface="DM Sans"/>
              </a:endParaRPr>
            </a:p>
          </p:txBody>
        </p:sp>
        <p:sp>
          <p:nvSpPr>
            <p:cNvPr id="90" name="Google Shape;90;p14"/>
            <p:cNvSpPr txBox="1"/>
            <p:nvPr/>
          </p:nvSpPr>
          <p:spPr>
            <a:xfrm>
              <a:off x="705901" y="8401950"/>
              <a:ext cx="31419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rgbClr val="4E4E4E"/>
                  </a:solidFill>
                  <a:latin typeface="DM Sans"/>
                  <a:ea typeface="DM Sans"/>
                  <a:cs typeface="DM Sans"/>
                  <a:sym typeface="DM Sans"/>
                </a:rPr>
                <a:t>[Your Name/Your Organization]</a:t>
              </a:r>
              <a:endParaRPr sz="1200">
                <a:solidFill>
                  <a:srgbClr val="4E4E4E"/>
                </a:solidFill>
                <a:latin typeface="DM Sans"/>
                <a:ea typeface="DM Sans"/>
                <a:cs typeface="DM Sans"/>
                <a:sym typeface="DM Sans"/>
              </a:endParaRPr>
            </a:p>
          </p:txBody>
        </p:sp>
      </p:grpSp>
      <p:grpSp>
        <p:nvGrpSpPr>
          <p:cNvPr id="91" name="Google Shape;91;p14"/>
          <p:cNvGrpSpPr/>
          <p:nvPr/>
        </p:nvGrpSpPr>
        <p:grpSpPr>
          <a:xfrm>
            <a:off x="6221825" y="9964200"/>
            <a:ext cx="611700" cy="727800"/>
            <a:chOff x="6221825" y="9964200"/>
            <a:chExt cx="611700" cy="727800"/>
          </a:xfrm>
        </p:grpSpPr>
        <p:sp>
          <p:nvSpPr>
            <p:cNvPr id="92" name="Google Shape;92;p14"/>
            <p:cNvSpPr/>
            <p:nvPr/>
          </p:nvSpPr>
          <p:spPr>
            <a:xfrm>
              <a:off x="6221825" y="9964200"/>
              <a:ext cx="611700" cy="72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 name="Google Shape;93;p14"/>
            <p:cNvSpPr txBox="1"/>
            <p:nvPr/>
          </p:nvSpPr>
          <p:spPr>
            <a:xfrm>
              <a:off x="6221825" y="10066358"/>
              <a:ext cx="611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Page 2</a:t>
              </a:r>
              <a:endParaRPr sz="1000">
                <a:solidFill>
                  <a:srgbClr val="2B2C2B"/>
                </a:solidFill>
                <a:latin typeface="DM Sans"/>
                <a:ea typeface="DM Sans"/>
                <a:cs typeface="DM Sans"/>
                <a:sym typeface="DM San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grpSp>
        <p:nvGrpSpPr>
          <p:cNvPr id="98" name="Google Shape;98;p15"/>
          <p:cNvGrpSpPr/>
          <p:nvPr/>
        </p:nvGrpSpPr>
        <p:grpSpPr>
          <a:xfrm>
            <a:off x="705932" y="-7050"/>
            <a:ext cx="6134384" cy="986300"/>
            <a:chOff x="705900" y="-7050"/>
            <a:chExt cx="6173275" cy="986300"/>
          </a:xfrm>
        </p:grpSpPr>
        <p:grpSp>
          <p:nvGrpSpPr>
            <p:cNvPr id="99" name="Google Shape;99;p15"/>
            <p:cNvGrpSpPr/>
            <p:nvPr/>
          </p:nvGrpSpPr>
          <p:grpSpPr>
            <a:xfrm>
              <a:off x="754950" y="-7050"/>
              <a:ext cx="6124225" cy="848075"/>
              <a:chOff x="754950" y="-7050"/>
              <a:chExt cx="6124225" cy="848075"/>
            </a:xfrm>
          </p:grpSpPr>
          <p:sp>
            <p:nvSpPr>
              <p:cNvPr id="100" name="Google Shape;100;p15"/>
              <p:cNvSpPr/>
              <p:nvPr/>
            </p:nvSpPr>
            <p:spPr>
              <a:xfrm>
                <a:off x="2918300" y="-7050"/>
                <a:ext cx="3960875" cy="848075"/>
              </a:xfrm>
              <a:custGeom>
                <a:rect b="b" l="l" r="r" t="t"/>
                <a:pathLst>
                  <a:path extrusionOk="0" h="33923" w="158435">
                    <a:moveTo>
                      <a:pt x="0" y="33923"/>
                    </a:moveTo>
                    <a:lnTo>
                      <a:pt x="158435" y="33866"/>
                    </a:lnTo>
                    <a:lnTo>
                      <a:pt x="158435" y="0"/>
                    </a:lnTo>
                  </a:path>
                </a:pathLst>
              </a:custGeom>
              <a:noFill/>
              <a:ln cap="flat" cmpd="sng" w="76200">
                <a:solidFill>
                  <a:srgbClr val="E3E4E3"/>
                </a:solidFill>
                <a:prstDash val="solid"/>
                <a:round/>
                <a:headEnd len="med" w="med" type="none"/>
                <a:tailEnd len="med" w="med" type="none"/>
              </a:ln>
            </p:spPr>
          </p:sp>
          <p:cxnSp>
            <p:nvCxnSpPr>
              <p:cNvPr id="101" name="Google Shape;101;p15"/>
              <p:cNvCxnSpPr/>
              <p:nvPr/>
            </p:nvCxnSpPr>
            <p:spPr>
              <a:xfrm>
                <a:off x="754950" y="0"/>
                <a:ext cx="0" cy="550200"/>
              </a:xfrm>
              <a:prstGeom prst="straightConnector1">
                <a:avLst/>
              </a:prstGeom>
              <a:noFill/>
              <a:ln cap="flat" cmpd="sng" w="76200">
                <a:solidFill>
                  <a:srgbClr val="E3E4E3"/>
                </a:solidFill>
                <a:prstDash val="solid"/>
                <a:round/>
                <a:headEnd len="med" w="med" type="none"/>
                <a:tailEnd len="med" w="med" type="none"/>
              </a:ln>
            </p:spPr>
          </p:cxnSp>
        </p:grpSp>
        <p:sp>
          <p:nvSpPr>
            <p:cNvPr id="102" name="Google Shape;102;p15"/>
            <p:cNvSpPr txBox="1"/>
            <p:nvPr/>
          </p:nvSpPr>
          <p:spPr>
            <a:xfrm>
              <a:off x="705900" y="656150"/>
              <a:ext cx="21141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100">
                  <a:solidFill>
                    <a:srgbClr val="2B2C2B"/>
                  </a:solidFill>
                  <a:latin typeface="DM Sans"/>
                  <a:ea typeface="DM Sans"/>
                  <a:cs typeface="DM Sans"/>
                  <a:sym typeface="DM Sans"/>
                </a:rPr>
                <a:t>BACKGROUND</a:t>
              </a:r>
              <a:endParaRPr b="1" sz="2100">
                <a:solidFill>
                  <a:srgbClr val="2B2C2B"/>
                </a:solidFill>
                <a:latin typeface="DM Sans"/>
                <a:ea typeface="DM Sans"/>
                <a:cs typeface="DM Sans"/>
                <a:sym typeface="DM Sans"/>
              </a:endParaRPr>
            </a:p>
          </p:txBody>
        </p:sp>
      </p:grpSp>
      <p:sp>
        <p:nvSpPr>
          <p:cNvPr id="103" name="Google Shape;103;p15"/>
          <p:cNvSpPr txBox="1"/>
          <p:nvPr/>
        </p:nvSpPr>
        <p:spPr>
          <a:xfrm>
            <a:off x="705904" y="1199890"/>
            <a:ext cx="6134100" cy="5541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[Event/Project Name] stems from a passion for [describe the motivation or inspiration behind your event/project]. Founded in [year], [Your Organization/Your Name] has been at the forefront of [mention any relevant industry or cause]. Our commitment to [core values or mission statement] drives everything we do.</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[Event/Project Name] was born out of the desire to [briefly describe the problem or opportunity your event/project addresses]. Over the past [time frame], we have [highlight any milestones, achievements, or impacts of your event/project]. Each year, our event/project has grown in [attendance, reach, impact, etc.], solidifying its position as [describe the significance of your event/project in your industry or community].</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Our team is comprised of [mention any key team members or partners] who bring a wealth of experience and expertise to [Event/Project Name]. Together, we have successfully [mention any notable accomplishments or collaborations].</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As we continue to evolve and expand our reach, we recognize the importance of strategic partnerships. Through sponsor support, we aim to [mention the specific goals or objectives you hope to achieve with sponsor assistance].</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Thank you for considering joining us on this journey. Together, we can make a meaningful difference and leave a lasting legacy.</a:t>
            </a:r>
            <a:endParaRPr sz="1200">
              <a:solidFill>
                <a:srgbClr val="4E4E4E"/>
              </a:solidFill>
              <a:latin typeface="DM Sans"/>
              <a:ea typeface="DM Sans"/>
              <a:cs typeface="DM Sans"/>
              <a:sym typeface="DM Sans"/>
            </a:endParaRPr>
          </a:p>
        </p:txBody>
      </p:sp>
      <p:grpSp>
        <p:nvGrpSpPr>
          <p:cNvPr id="104" name="Google Shape;104;p15"/>
          <p:cNvGrpSpPr/>
          <p:nvPr/>
        </p:nvGrpSpPr>
        <p:grpSpPr>
          <a:xfrm>
            <a:off x="6221825" y="9964200"/>
            <a:ext cx="611700" cy="727800"/>
            <a:chOff x="6221825" y="9964200"/>
            <a:chExt cx="611700" cy="727800"/>
          </a:xfrm>
        </p:grpSpPr>
        <p:sp>
          <p:nvSpPr>
            <p:cNvPr id="105" name="Google Shape;105;p15"/>
            <p:cNvSpPr/>
            <p:nvPr/>
          </p:nvSpPr>
          <p:spPr>
            <a:xfrm>
              <a:off x="6221825" y="9964200"/>
              <a:ext cx="611700" cy="72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 name="Google Shape;106;p15"/>
            <p:cNvSpPr txBox="1"/>
            <p:nvPr/>
          </p:nvSpPr>
          <p:spPr>
            <a:xfrm>
              <a:off x="6221825" y="10066358"/>
              <a:ext cx="611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Page 3</a:t>
              </a:r>
              <a:endParaRPr sz="1000">
                <a:solidFill>
                  <a:srgbClr val="2B2C2B"/>
                </a:solidFill>
                <a:latin typeface="DM Sans"/>
                <a:ea typeface="DM Sans"/>
                <a:cs typeface="DM Sans"/>
                <a:sym typeface="DM Sans"/>
              </a:endParaRPr>
            </a:p>
          </p:txBody>
        </p:sp>
      </p:grpSp>
      <p:grpSp>
        <p:nvGrpSpPr>
          <p:cNvPr id="107" name="Google Shape;107;p15"/>
          <p:cNvGrpSpPr/>
          <p:nvPr/>
        </p:nvGrpSpPr>
        <p:grpSpPr>
          <a:xfrm>
            <a:off x="0" y="7624850"/>
            <a:ext cx="5687775" cy="3070375"/>
            <a:chOff x="0" y="7624850"/>
            <a:chExt cx="5687775" cy="3070375"/>
          </a:xfrm>
        </p:grpSpPr>
        <p:sp>
          <p:nvSpPr>
            <p:cNvPr id="108" name="Google Shape;108;p15"/>
            <p:cNvSpPr/>
            <p:nvPr/>
          </p:nvSpPr>
          <p:spPr>
            <a:xfrm>
              <a:off x="0" y="9343575"/>
              <a:ext cx="5687775" cy="1351650"/>
            </a:xfrm>
            <a:custGeom>
              <a:rect b="b" l="l" r="r" t="t"/>
              <a:pathLst>
                <a:path extrusionOk="0" h="54066" w="227511">
                  <a:moveTo>
                    <a:pt x="0" y="0"/>
                  </a:moveTo>
                  <a:lnTo>
                    <a:pt x="227511" y="0"/>
                  </a:lnTo>
                  <a:lnTo>
                    <a:pt x="227511" y="54066"/>
                  </a:lnTo>
                </a:path>
              </a:pathLst>
            </a:custGeom>
            <a:noFill/>
            <a:ln cap="flat" cmpd="sng" w="76200">
              <a:solidFill>
                <a:srgbClr val="E3E4E3"/>
              </a:solidFill>
              <a:prstDash val="solid"/>
              <a:round/>
              <a:headEnd len="med" w="med" type="none"/>
              <a:tailEnd len="med" w="med" type="none"/>
            </a:ln>
          </p:spPr>
        </p:sp>
        <p:pic>
          <p:nvPicPr>
            <p:cNvPr id="109" name="Google Shape;109;p15"/>
            <p:cNvPicPr preferRelativeResize="0"/>
            <p:nvPr/>
          </p:nvPicPr>
          <p:blipFill>
            <a:blip r:embed="rId3">
              <a:alphaModFix/>
            </a:blip>
            <a:stretch>
              <a:fillRect/>
            </a:stretch>
          </p:blipFill>
          <p:spPr>
            <a:xfrm>
              <a:off x="724043" y="7624850"/>
              <a:ext cx="4384775" cy="26857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grpSp>
        <p:nvGrpSpPr>
          <p:cNvPr id="114" name="Google Shape;114;p16"/>
          <p:cNvGrpSpPr/>
          <p:nvPr/>
        </p:nvGrpSpPr>
        <p:grpSpPr>
          <a:xfrm>
            <a:off x="705926" y="-7050"/>
            <a:ext cx="6134403" cy="986300"/>
            <a:chOff x="705893" y="-7050"/>
            <a:chExt cx="6173294" cy="986300"/>
          </a:xfrm>
        </p:grpSpPr>
        <p:grpSp>
          <p:nvGrpSpPr>
            <p:cNvPr id="115" name="Google Shape;115;p16"/>
            <p:cNvGrpSpPr/>
            <p:nvPr/>
          </p:nvGrpSpPr>
          <p:grpSpPr>
            <a:xfrm>
              <a:off x="754950" y="-7050"/>
              <a:ext cx="6124238" cy="846650"/>
              <a:chOff x="754950" y="-7050"/>
              <a:chExt cx="6124238" cy="846650"/>
            </a:xfrm>
          </p:grpSpPr>
          <p:sp>
            <p:nvSpPr>
              <p:cNvPr id="116" name="Google Shape;116;p16"/>
              <p:cNvSpPr/>
              <p:nvPr/>
            </p:nvSpPr>
            <p:spPr>
              <a:xfrm>
                <a:off x="2665488" y="-7050"/>
                <a:ext cx="4213700" cy="846650"/>
              </a:xfrm>
              <a:custGeom>
                <a:rect b="b" l="l" r="r" t="t"/>
                <a:pathLst>
                  <a:path extrusionOk="0" h="33866" w="168548">
                    <a:moveTo>
                      <a:pt x="0" y="33815"/>
                    </a:moveTo>
                    <a:lnTo>
                      <a:pt x="168548" y="33866"/>
                    </a:lnTo>
                    <a:lnTo>
                      <a:pt x="168548" y="0"/>
                    </a:lnTo>
                  </a:path>
                </a:pathLst>
              </a:custGeom>
              <a:noFill/>
              <a:ln cap="flat" cmpd="sng" w="76200">
                <a:solidFill>
                  <a:srgbClr val="E3E4E3"/>
                </a:solidFill>
                <a:prstDash val="solid"/>
                <a:round/>
                <a:headEnd len="med" w="med" type="none"/>
                <a:tailEnd len="med" w="med" type="none"/>
              </a:ln>
            </p:spPr>
          </p:sp>
          <p:cxnSp>
            <p:nvCxnSpPr>
              <p:cNvPr id="117" name="Google Shape;117;p16"/>
              <p:cNvCxnSpPr/>
              <p:nvPr/>
            </p:nvCxnSpPr>
            <p:spPr>
              <a:xfrm>
                <a:off x="754950" y="0"/>
                <a:ext cx="0" cy="550200"/>
              </a:xfrm>
              <a:prstGeom prst="straightConnector1">
                <a:avLst/>
              </a:prstGeom>
              <a:noFill/>
              <a:ln cap="flat" cmpd="sng" w="76200">
                <a:solidFill>
                  <a:srgbClr val="E3E4E3"/>
                </a:solidFill>
                <a:prstDash val="solid"/>
                <a:round/>
                <a:headEnd len="med" w="med" type="none"/>
                <a:tailEnd len="med" w="med" type="none"/>
              </a:ln>
            </p:spPr>
          </p:cxnSp>
        </p:grpSp>
        <p:sp>
          <p:nvSpPr>
            <p:cNvPr id="118" name="Google Shape;118;p16"/>
            <p:cNvSpPr txBox="1"/>
            <p:nvPr/>
          </p:nvSpPr>
          <p:spPr>
            <a:xfrm>
              <a:off x="705893" y="656150"/>
              <a:ext cx="18054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100">
                  <a:solidFill>
                    <a:srgbClr val="2B2C2B"/>
                  </a:solidFill>
                  <a:latin typeface="DM Sans"/>
                  <a:ea typeface="DM Sans"/>
                  <a:cs typeface="DM Sans"/>
                  <a:sym typeface="DM Sans"/>
                </a:rPr>
                <a:t>OBJECTIVES</a:t>
              </a:r>
              <a:endParaRPr b="1" sz="2100">
                <a:solidFill>
                  <a:srgbClr val="2B2C2B"/>
                </a:solidFill>
                <a:latin typeface="DM Sans"/>
                <a:ea typeface="DM Sans"/>
                <a:cs typeface="DM Sans"/>
                <a:sym typeface="DM Sans"/>
              </a:endParaRPr>
            </a:p>
          </p:txBody>
        </p:sp>
      </p:grpSp>
      <p:sp>
        <p:nvSpPr>
          <p:cNvPr id="119" name="Google Shape;119;p16"/>
          <p:cNvSpPr txBox="1"/>
          <p:nvPr/>
        </p:nvSpPr>
        <p:spPr>
          <a:xfrm>
            <a:off x="705904" y="1199890"/>
            <a:ext cx="6134100" cy="4524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At [Your Organization/Your Name], our objectives for [Event/Project Name] are clear and ambitious. We aim to:</a:t>
            </a:r>
            <a:endParaRPr sz="1200">
              <a:solidFill>
                <a:srgbClr val="4E4E4E"/>
              </a:solidFill>
              <a:latin typeface="DM Sans"/>
              <a:ea typeface="DM Sans"/>
              <a:cs typeface="DM Sans"/>
              <a:sym typeface="DM Sans"/>
            </a:endParaRPr>
          </a:p>
        </p:txBody>
      </p:sp>
      <p:grpSp>
        <p:nvGrpSpPr>
          <p:cNvPr id="120" name="Google Shape;120;p16"/>
          <p:cNvGrpSpPr/>
          <p:nvPr/>
        </p:nvGrpSpPr>
        <p:grpSpPr>
          <a:xfrm>
            <a:off x="6221825" y="9964200"/>
            <a:ext cx="611700" cy="727800"/>
            <a:chOff x="6221825" y="9964200"/>
            <a:chExt cx="611700" cy="727800"/>
          </a:xfrm>
        </p:grpSpPr>
        <p:sp>
          <p:nvSpPr>
            <p:cNvPr id="121" name="Google Shape;121;p16"/>
            <p:cNvSpPr/>
            <p:nvPr/>
          </p:nvSpPr>
          <p:spPr>
            <a:xfrm>
              <a:off x="6221825" y="9964200"/>
              <a:ext cx="611700" cy="72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 name="Google Shape;122;p16"/>
            <p:cNvSpPr txBox="1"/>
            <p:nvPr/>
          </p:nvSpPr>
          <p:spPr>
            <a:xfrm>
              <a:off x="6221825" y="10066358"/>
              <a:ext cx="611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Page 4</a:t>
              </a:r>
              <a:endParaRPr sz="1000">
                <a:solidFill>
                  <a:srgbClr val="2B2C2B"/>
                </a:solidFill>
                <a:latin typeface="DM Sans"/>
                <a:ea typeface="DM Sans"/>
                <a:cs typeface="DM Sans"/>
                <a:sym typeface="DM Sans"/>
              </a:endParaRPr>
            </a:p>
          </p:txBody>
        </p:sp>
      </p:grpSp>
      <p:grpSp>
        <p:nvGrpSpPr>
          <p:cNvPr id="123" name="Google Shape;123;p16"/>
          <p:cNvGrpSpPr/>
          <p:nvPr/>
        </p:nvGrpSpPr>
        <p:grpSpPr>
          <a:xfrm>
            <a:off x="0" y="7055551"/>
            <a:ext cx="4889780" cy="3636457"/>
            <a:chOff x="0" y="7055551"/>
            <a:chExt cx="4889780" cy="3636457"/>
          </a:xfrm>
        </p:grpSpPr>
        <p:sp>
          <p:nvSpPr>
            <p:cNvPr id="124" name="Google Shape;124;p16"/>
            <p:cNvSpPr/>
            <p:nvPr/>
          </p:nvSpPr>
          <p:spPr>
            <a:xfrm>
              <a:off x="0" y="9379150"/>
              <a:ext cx="4889780" cy="1312858"/>
            </a:xfrm>
            <a:custGeom>
              <a:rect b="b" l="l" r="r" t="t"/>
              <a:pathLst>
                <a:path extrusionOk="0" h="54066" w="227511">
                  <a:moveTo>
                    <a:pt x="0" y="0"/>
                  </a:moveTo>
                  <a:lnTo>
                    <a:pt x="227511" y="0"/>
                  </a:lnTo>
                  <a:lnTo>
                    <a:pt x="227511" y="54066"/>
                  </a:lnTo>
                </a:path>
              </a:pathLst>
            </a:custGeom>
            <a:noFill/>
            <a:ln cap="flat" cmpd="sng" w="76200">
              <a:solidFill>
                <a:srgbClr val="E3E4E3"/>
              </a:solidFill>
              <a:prstDash val="solid"/>
              <a:round/>
              <a:headEnd len="med" w="med" type="none"/>
              <a:tailEnd len="med" w="med" type="none"/>
            </a:ln>
          </p:spPr>
        </p:sp>
        <p:pic>
          <p:nvPicPr>
            <p:cNvPr id="125" name="Google Shape;125;p16"/>
            <p:cNvPicPr preferRelativeResize="0"/>
            <p:nvPr/>
          </p:nvPicPr>
          <p:blipFill>
            <a:blip r:embed="rId3">
              <a:alphaModFix/>
            </a:blip>
            <a:stretch>
              <a:fillRect/>
            </a:stretch>
          </p:blipFill>
          <p:spPr>
            <a:xfrm>
              <a:off x="720001" y="7055551"/>
              <a:ext cx="2549900" cy="3277301"/>
            </a:xfrm>
            <a:prstGeom prst="rect">
              <a:avLst/>
            </a:prstGeom>
            <a:noFill/>
            <a:ln>
              <a:noFill/>
            </a:ln>
          </p:spPr>
        </p:pic>
      </p:grpSp>
      <p:grpSp>
        <p:nvGrpSpPr>
          <p:cNvPr id="126" name="Google Shape;126;p16"/>
          <p:cNvGrpSpPr/>
          <p:nvPr/>
        </p:nvGrpSpPr>
        <p:grpSpPr>
          <a:xfrm>
            <a:off x="705898" y="2015503"/>
            <a:ext cx="6127500" cy="720522"/>
            <a:chOff x="705898" y="2015503"/>
            <a:chExt cx="6127500" cy="720522"/>
          </a:xfrm>
        </p:grpSpPr>
        <p:sp>
          <p:nvSpPr>
            <p:cNvPr id="127" name="Google Shape;127;p16"/>
            <p:cNvSpPr txBox="1"/>
            <p:nvPr/>
          </p:nvSpPr>
          <p:spPr>
            <a:xfrm>
              <a:off x="705902" y="2015503"/>
              <a:ext cx="3040500" cy="1848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200">
                  <a:solidFill>
                    <a:srgbClr val="2B2C2B"/>
                  </a:solidFill>
                  <a:latin typeface="DM Sans"/>
                  <a:ea typeface="DM Sans"/>
                  <a:cs typeface="DM Sans"/>
                  <a:sym typeface="DM Sans"/>
                </a:rPr>
                <a:t>[Objective 1]:</a:t>
              </a:r>
              <a:endParaRPr b="1" sz="1200">
                <a:solidFill>
                  <a:srgbClr val="2B2C2B"/>
                </a:solidFill>
                <a:latin typeface="DM Sans"/>
                <a:ea typeface="DM Sans"/>
                <a:cs typeface="DM Sans"/>
                <a:sym typeface="DM Sans"/>
              </a:endParaRPr>
            </a:p>
          </p:txBody>
        </p:sp>
        <p:sp>
          <p:nvSpPr>
            <p:cNvPr id="128" name="Google Shape;128;p16"/>
            <p:cNvSpPr txBox="1"/>
            <p:nvPr/>
          </p:nvSpPr>
          <p:spPr>
            <a:xfrm>
              <a:off x="705898" y="2283625"/>
              <a:ext cx="6127500" cy="4524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[Describe the first objective of your event/project. This could be related to increasing awareness, driving engagement, fostering connections, etc.]</a:t>
              </a:r>
              <a:endParaRPr sz="1200">
                <a:solidFill>
                  <a:srgbClr val="4E4E4E"/>
                </a:solidFill>
                <a:latin typeface="DM Sans"/>
                <a:ea typeface="DM Sans"/>
                <a:cs typeface="DM Sans"/>
                <a:sym typeface="DM Sans"/>
              </a:endParaRPr>
            </a:p>
          </p:txBody>
        </p:sp>
      </p:grpSp>
      <p:grpSp>
        <p:nvGrpSpPr>
          <p:cNvPr id="129" name="Google Shape;129;p16"/>
          <p:cNvGrpSpPr/>
          <p:nvPr/>
        </p:nvGrpSpPr>
        <p:grpSpPr>
          <a:xfrm>
            <a:off x="705898" y="3066778"/>
            <a:ext cx="6127500" cy="720522"/>
            <a:chOff x="705898" y="2015503"/>
            <a:chExt cx="6127500" cy="720522"/>
          </a:xfrm>
        </p:grpSpPr>
        <p:sp>
          <p:nvSpPr>
            <p:cNvPr id="130" name="Google Shape;130;p16"/>
            <p:cNvSpPr txBox="1"/>
            <p:nvPr/>
          </p:nvSpPr>
          <p:spPr>
            <a:xfrm>
              <a:off x="705902" y="2015503"/>
              <a:ext cx="3040500" cy="1848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200">
                  <a:solidFill>
                    <a:srgbClr val="2B2C2B"/>
                  </a:solidFill>
                  <a:latin typeface="DM Sans"/>
                  <a:ea typeface="DM Sans"/>
                  <a:cs typeface="DM Sans"/>
                  <a:sym typeface="DM Sans"/>
                </a:rPr>
                <a:t>[Objective 2]:</a:t>
              </a:r>
              <a:endParaRPr b="1" sz="1200">
                <a:solidFill>
                  <a:srgbClr val="2B2C2B"/>
                </a:solidFill>
                <a:latin typeface="DM Sans"/>
                <a:ea typeface="DM Sans"/>
                <a:cs typeface="DM Sans"/>
                <a:sym typeface="DM Sans"/>
              </a:endParaRPr>
            </a:p>
          </p:txBody>
        </p:sp>
        <p:sp>
          <p:nvSpPr>
            <p:cNvPr id="131" name="Google Shape;131;p16"/>
            <p:cNvSpPr txBox="1"/>
            <p:nvPr/>
          </p:nvSpPr>
          <p:spPr>
            <a:xfrm>
              <a:off x="705898" y="2283625"/>
              <a:ext cx="6127500" cy="4524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[Explain the second objective of your event/project. This could be about generating revenue, expanding reach, promoting innovation, etc.]</a:t>
              </a:r>
              <a:endParaRPr sz="1200">
                <a:solidFill>
                  <a:srgbClr val="4E4E4E"/>
                </a:solidFill>
                <a:latin typeface="DM Sans"/>
                <a:ea typeface="DM Sans"/>
                <a:cs typeface="DM Sans"/>
                <a:sym typeface="DM Sans"/>
              </a:endParaRPr>
            </a:p>
          </p:txBody>
        </p:sp>
      </p:grpSp>
      <p:grpSp>
        <p:nvGrpSpPr>
          <p:cNvPr id="132" name="Google Shape;132;p16"/>
          <p:cNvGrpSpPr/>
          <p:nvPr/>
        </p:nvGrpSpPr>
        <p:grpSpPr>
          <a:xfrm>
            <a:off x="705898" y="4132178"/>
            <a:ext cx="6127500" cy="720522"/>
            <a:chOff x="705898" y="2015503"/>
            <a:chExt cx="6127500" cy="720522"/>
          </a:xfrm>
        </p:grpSpPr>
        <p:sp>
          <p:nvSpPr>
            <p:cNvPr id="133" name="Google Shape;133;p16"/>
            <p:cNvSpPr txBox="1"/>
            <p:nvPr/>
          </p:nvSpPr>
          <p:spPr>
            <a:xfrm>
              <a:off x="705902" y="2015503"/>
              <a:ext cx="3040500" cy="1848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200">
                  <a:solidFill>
                    <a:srgbClr val="2B2C2B"/>
                  </a:solidFill>
                  <a:latin typeface="DM Sans"/>
                  <a:ea typeface="DM Sans"/>
                  <a:cs typeface="DM Sans"/>
                  <a:sym typeface="DM Sans"/>
                </a:rPr>
                <a:t>[Objective 3]:</a:t>
              </a:r>
              <a:endParaRPr b="1" sz="1200">
                <a:solidFill>
                  <a:srgbClr val="2B2C2B"/>
                </a:solidFill>
                <a:latin typeface="DM Sans"/>
                <a:ea typeface="DM Sans"/>
                <a:cs typeface="DM Sans"/>
                <a:sym typeface="DM Sans"/>
              </a:endParaRPr>
            </a:p>
          </p:txBody>
        </p:sp>
        <p:sp>
          <p:nvSpPr>
            <p:cNvPr id="134" name="Google Shape;134;p16"/>
            <p:cNvSpPr txBox="1"/>
            <p:nvPr/>
          </p:nvSpPr>
          <p:spPr>
            <a:xfrm>
              <a:off x="705898" y="2283625"/>
              <a:ext cx="6127500" cy="4524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[Detail the third objective, if applicable. This could include enhancing brand visibility, supporting community initiatives, facilitating knowledge exchange, etc.]</a:t>
              </a:r>
              <a:endParaRPr sz="1200">
                <a:solidFill>
                  <a:srgbClr val="4E4E4E"/>
                </a:solidFill>
                <a:latin typeface="DM Sans"/>
                <a:ea typeface="DM Sans"/>
                <a:cs typeface="DM Sans"/>
                <a:sym typeface="DM Sans"/>
              </a:endParaRPr>
            </a:p>
          </p:txBody>
        </p:sp>
      </p:grpSp>
      <p:sp>
        <p:nvSpPr>
          <p:cNvPr id="135" name="Google Shape;135;p16"/>
          <p:cNvSpPr txBox="1"/>
          <p:nvPr/>
        </p:nvSpPr>
        <p:spPr>
          <a:xfrm>
            <a:off x="705898" y="5478406"/>
            <a:ext cx="6127500" cy="9882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By achieving these objectives, we believe that [Event/Project Name] will [mention the anticipated impact or outcomes of fulfilling these objectives]. Through strategic partnerships with sponsors like [Potential Sponsor], we can leverage their resources and expertise to maximize our impact and reach.</a:t>
            </a:r>
            <a:endParaRPr sz="1200">
              <a:solidFill>
                <a:srgbClr val="4E4E4E"/>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grpSp>
        <p:nvGrpSpPr>
          <p:cNvPr id="140" name="Google Shape;140;p17"/>
          <p:cNvGrpSpPr/>
          <p:nvPr/>
        </p:nvGrpSpPr>
        <p:grpSpPr>
          <a:xfrm>
            <a:off x="705932" y="-7050"/>
            <a:ext cx="6134383" cy="986300"/>
            <a:chOff x="705900" y="-7050"/>
            <a:chExt cx="6173275" cy="986300"/>
          </a:xfrm>
        </p:grpSpPr>
        <p:grpSp>
          <p:nvGrpSpPr>
            <p:cNvPr id="141" name="Google Shape;141;p17"/>
            <p:cNvGrpSpPr/>
            <p:nvPr/>
          </p:nvGrpSpPr>
          <p:grpSpPr>
            <a:xfrm>
              <a:off x="754950" y="-7050"/>
              <a:ext cx="6124225" cy="847400"/>
              <a:chOff x="754950" y="-7050"/>
              <a:chExt cx="6124225" cy="847400"/>
            </a:xfrm>
          </p:grpSpPr>
          <p:sp>
            <p:nvSpPr>
              <p:cNvPr id="142" name="Google Shape;142;p17"/>
              <p:cNvSpPr/>
              <p:nvPr/>
            </p:nvSpPr>
            <p:spPr>
              <a:xfrm>
                <a:off x="2613100" y="-7050"/>
                <a:ext cx="4266075" cy="847400"/>
              </a:xfrm>
              <a:custGeom>
                <a:rect b="b" l="l" r="r" t="t"/>
                <a:pathLst>
                  <a:path extrusionOk="0" h="33896" w="170643">
                    <a:moveTo>
                      <a:pt x="0" y="33896"/>
                    </a:moveTo>
                    <a:lnTo>
                      <a:pt x="170643" y="33866"/>
                    </a:lnTo>
                    <a:lnTo>
                      <a:pt x="170643" y="0"/>
                    </a:lnTo>
                  </a:path>
                </a:pathLst>
              </a:custGeom>
              <a:noFill/>
              <a:ln cap="flat" cmpd="sng" w="76200">
                <a:solidFill>
                  <a:srgbClr val="E3E4E3"/>
                </a:solidFill>
                <a:prstDash val="solid"/>
                <a:round/>
                <a:headEnd len="med" w="med" type="none"/>
                <a:tailEnd len="med" w="med" type="none"/>
              </a:ln>
            </p:spPr>
          </p:sp>
          <p:cxnSp>
            <p:nvCxnSpPr>
              <p:cNvPr id="143" name="Google Shape;143;p17"/>
              <p:cNvCxnSpPr/>
              <p:nvPr/>
            </p:nvCxnSpPr>
            <p:spPr>
              <a:xfrm>
                <a:off x="754950" y="0"/>
                <a:ext cx="0" cy="550200"/>
              </a:xfrm>
              <a:prstGeom prst="straightConnector1">
                <a:avLst/>
              </a:prstGeom>
              <a:noFill/>
              <a:ln cap="flat" cmpd="sng" w="76200">
                <a:solidFill>
                  <a:srgbClr val="E3E4E3"/>
                </a:solidFill>
                <a:prstDash val="solid"/>
                <a:round/>
                <a:headEnd len="med" w="med" type="none"/>
                <a:tailEnd len="med" w="med" type="none"/>
              </a:ln>
            </p:spPr>
          </p:cxnSp>
        </p:grpSp>
        <p:sp>
          <p:nvSpPr>
            <p:cNvPr id="144" name="Google Shape;144;p17"/>
            <p:cNvSpPr txBox="1"/>
            <p:nvPr/>
          </p:nvSpPr>
          <p:spPr>
            <a:xfrm>
              <a:off x="705900" y="656150"/>
              <a:ext cx="16929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100">
                  <a:solidFill>
                    <a:srgbClr val="2B2C2B"/>
                  </a:solidFill>
                  <a:latin typeface="DM Sans"/>
                  <a:ea typeface="DM Sans"/>
                  <a:cs typeface="DM Sans"/>
                  <a:sym typeface="DM Sans"/>
                </a:rPr>
                <a:t>AUDIENCE</a:t>
              </a:r>
              <a:endParaRPr b="1" sz="2100">
                <a:solidFill>
                  <a:srgbClr val="2B2C2B"/>
                </a:solidFill>
                <a:latin typeface="DM Sans"/>
                <a:ea typeface="DM Sans"/>
                <a:cs typeface="DM Sans"/>
                <a:sym typeface="DM Sans"/>
              </a:endParaRPr>
            </a:p>
          </p:txBody>
        </p:sp>
      </p:grpSp>
      <p:sp>
        <p:nvSpPr>
          <p:cNvPr id="145" name="Google Shape;145;p17"/>
          <p:cNvSpPr txBox="1"/>
          <p:nvPr/>
        </p:nvSpPr>
        <p:spPr>
          <a:xfrm>
            <a:off x="705904" y="1199890"/>
            <a:ext cx="6134100" cy="4524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Our audience for [Event/Project Name] is diverse and engaged, comprising individuals from various demographics and backgrounds. Here's an overview:</a:t>
            </a:r>
            <a:endParaRPr sz="1200">
              <a:solidFill>
                <a:srgbClr val="4E4E4E"/>
              </a:solidFill>
              <a:latin typeface="DM Sans"/>
              <a:ea typeface="DM Sans"/>
              <a:cs typeface="DM Sans"/>
              <a:sym typeface="DM Sans"/>
            </a:endParaRPr>
          </a:p>
        </p:txBody>
      </p:sp>
      <p:grpSp>
        <p:nvGrpSpPr>
          <p:cNvPr id="146" name="Google Shape;146;p17"/>
          <p:cNvGrpSpPr/>
          <p:nvPr/>
        </p:nvGrpSpPr>
        <p:grpSpPr>
          <a:xfrm>
            <a:off x="6221825" y="9964200"/>
            <a:ext cx="611700" cy="727800"/>
            <a:chOff x="6221825" y="9964200"/>
            <a:chExt cx="611700" cy="727800"/>
          </a:xfrm>
        </p:grpSpPr>
        <p:sp>
          <p:nvSpPr>
            <p:cNvPr id="147" name="Google Shape;147;p17"/>
            <p:cNvSpPr/>
            <p:nvPr/>
          </p:nvSpPr>
          <p:spPr>
            <a:xfrm>
              <a:off x="6221825" y="9964200"/>
              <a:ext cx="611700" cy="72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 name="Google Shape;148;p17"/>
            <p:cNvSpPr txBox="1"/>
            <p:nvPr/>
          </p:nvSpPr>
          <p:spPr>
            <a:xfrm>
              <a:off x="6221825" y="10066358"/>
              <a:ext cx="611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Page 5</a:t>
              </a:r>
              <a:endParaRPr sz="1000">
                <a:solidFill>
                  <a:srgbClr val="2B2C2B"/>
                </a:solidFill>
                <a:latin typeface="DM Sans"/>
                <a:ea typeface="DM Sans"/>
                <a:cs typeface="DM Sans"/>
                <a:sym typeface="DM Sans"/>
              </a:endParaRPr>
            </a:p>
          </p:txBody>
        </p:sp>
      </p:grpSp>
      <p:grpSp>
        <p:nvGrpSpPr>
          <p:cNvPr id="149" name="Google Shape;149;p17"/>
          <p:cNvGrpSpPr/>
          <p:nvPr/>
        </p:nvGrpSpPr>
        <p:grpSpPr>
          <a:xfrm>
            <a:off x="705898" y="1939303"/>
            <a:ext cx="6127500" cy="5553028"/>
            <a:chOff x="705898" y="1939303"/>
            <a:chExt cx="6127500" cy="5553028"/>
          </a:xfrm>
        </p:grpSpPr>
        <p:sp>
          <p:nvSpPr>
            <p:cNvPr id="150" name="Google Shape;150;p17"/>
            <p:cNvSpPr txBox="1"/>
            <p:nvPr/>
          </p:nvSpPr>
          <p:spPr>
            <a:xfrm>
              <a:off x="705902" y="1939303"/>
              <a:ext cx="3040500" cy="246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600">
                  <a:solidFill>
                    <a:srgbClr val="2B2C2B"/>
                  </a:solidFill>
                  <a:latin typeface="DM Sans"/>
                  <a:ea typeface="DM Sans"/>
                  <a:cs typeface="DM Sans"/>
                  <a:sym typeface="DM Sans"/>
                </a:rPr>
                <a:t>1. Demographic Profile</a:t>
              </a:r>
              <a:endParaRPr b="1" sz="1600">
                <a:solidFill>
                  <a:srgbClr val="2B2C2B"/>
                </a:solidFill>
                <a:latin typeface="DM Sans"/>
                <a:ea typeface="DM Sans"/>
                <a:cs typeface="DM Sans"/>
                <a:sym typeface="DM Sans"/>
              </a:endParaRPr>
            </a:p>
          </p:txBody>
        </p:sp>
        <p:sp>
          <p:nvSpPr>
            <p:cNvPr id="151" name="Google Shape;151;p17"/>
            <p:cNvSpPr txBox="1"/>
            <p:nvPr/>
          </p:nvSpPr>
          <p:spPr>
            <a:xfrm>
              <a:off x="705898" y="2512225"/>
              <a:ext cx="6127500" cy="4524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200">
                  <a:solidFill>
                    <a:srgbClr val="2B2C2B"/>
                  </a:solidFill>
                  <a:latin typeface="DM Sans"/>
                  <a:ea typeface="DM Sans"/>
                  <a:cs typeface="DM Sans"/>
                  <a:sym typeface="DM Sans"/>
                </a:rPr>
                <a:t>Age Range:</a:t>
              </a:r>
              <a:r>
                <a:rPr lang="uk" sz="1200">
                  <a:solidFill>
                    <a:srgbClr val="4E4E4E"/>
                  </a:solidFill>
                  <a:latin typeface="DM Sans"/>
                  <a:ea typeface="DM Sans"/>
                  <a:cs typeface="DM Sans"/>
                  <a:sym typeface="DM Sans"/>
                </a:rPr>
                <a:t> Primarily between 18 to 35 years old, with a significant portion falling within the 25 to 40 age bracket.</a:t>
              </a:r>
              <a:endParaRPr sz="1200">
                <a:solidFill>
                  <a:srgbClr val="4E4E4E"/>
                </a:solidFill>
                <a:latin typeface="DM Sans"/>
                <a:ea typeface="DM Sans"/>
                <a:cs typeface="DM Sans"/>
                <a:sym typeface="DM Sans"/>
              </a:endParaRPr>
            </a:p>
          </p:txBody>
        </p:sp>
        <p:sp>
          <p:nvSpPr>
            <p:cNvPr id="152" name="Google Shape;152;p17"/>
            <p:cNvSpPr txBox="1"/>
            <p:nvPr/>
          </p:nvSpPr>
          <p:spPr>
            <a:xfrm>
              <a:off x="705898" y="3310606"/>
              <a:ext cx="6127500" cy="4524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200">
                  <a:solidFill>
                    <a:srgbClr val="2B2C2B"/>
                  </a:solidFill>
                  <a:latin typeface="DM Sans"/>
                  <a:ea typeface="DM Sans"/>
                  <a:cs typeface="DM Sans"/>
                  <a:sym typeface="DM Sans"/>
                </a:rPr>
                <a:t>Gender: </a:t>
              </a:r>
              <a:r>
                <a:rPr lang="uk" sz="1200">
                  <a:solidFill>
                    <a:srgbClr val="2B2C2B"/>
                  </a:solidFill>
                  <a:latin typeface="DM Sans"/>
                  <a:ea typeface="DM Sans"/>
                  <a:cs typeface="DM Sans"/>
                  <a:sym typeface="DM Sans"/>
                </a:rPr>
                <a:t>Our audience is fairly balanced, with approximately 55% female and 45% male attendees/participants.</a:t>
              </a:r>
              <a:endParaRPr sz="1200">
                <a:solidFill>
                  <a:srgbClr val="4E4E4E"/>
                </a:solidFill>
                <a:latin typeface="DM Sans"/>
                <a:ea typeface="DM Sans"/>
                <a:cs typeface="DM Sans"/>
                <a:sym typeface="DM Sans"/>
              </a:endParaRPr>
            </a:p>
          </p:txBody>
        </p:sp>
        <p:sp>
          <p:nvSpPr>
            <p:cNvPr id="153" name="Google Shape;153;p17"/>
            <p:cNvSpPr txBox="1"/>
            <p:nvPr/>
          </p:nvSpPr>
          <p:spPr>
            <a:xfrm>
              <a:off x="705898" y="4108987"/>
              <a:ext cx="6127500" cy="720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200">
                  <a:solidFill>
                    <a:srgbClr val="2B2C2B"/>
                  </a:solidFill>
                  <a:latin typeface="DM Sans"/>
                  <a:ea typeface="DM Sans"/>
                  <a:cs typeface="DM Sans"/>
                  <a:sym typeface="DM Sans"/>
                </a:rPr>
                <a:t>Location:</a:t>
              </a:r>
              <a:r>
                <a:rPr lang="uk" sz="1200">
                  <a:solidFill>
                    <a:srgbClr val="2B2C2B"/>
                  </a:solidFill>
                  <a:latin typeface="DM Sans"/>
                  <a:ea typeface="DM Sans"/>
                  <a:cs typeface="DM Sans"/>
                  <a:sym typeface="DM Sans"/>
                </a:rPr>
                <a:t> While our event/project primarily targets urban areas, we also attract attendees from suburban and rural regions. Additionally, with our online presence, we have a global reach, drawing participants from different countries.</a:t>
              </a:r>
              <a:endParaRPr sz="1200">
                <a:solidFill>
                  <a:srgbClr val="4E4E4E"/>
                </a:solidFill>
                <a:latin typeface="DM Sans"/>
                <a:ea typeface="DM Sans"/>
                <a:cs typeface="DM Sans"/>
                <a:sym typeface="DM Sans"/>
              </a:endParaRPr>
            </a:p>
          </p:txBody>
        </p:sp>
        <p:sp>
          <p:nvSpPr>
            <p:cNvPr id="154" name="Google Shape;154;p17"/>
            <p:cNvSpPr txBox="1"/>
            <p:nvPr/>
          </p:nvSpPr>
          <p:spPr>
            <a:xfrm>
              <a:off x="705898" y="5175268"/>
              <a:ext cx="6127500" cy="4524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200">
                  <a:solidFill>
                    <a:srgbClr val="2B2C2B"/>
                  </a:solidFill>
                  <a:latin typeface="DM Sans"/>
                  <a:ea typeface="DM Sans"/>
                  <a:cs typeface="DM Sans"/>
                  <a:sym typeface="DM Sans"/>
                </a:rPr>
                <a:t>Income Level: </a:t>
              </a:r>
              <a:r>
                <a:rPr lang="uk" sz="1200">
                  <a:solidFill>
                    <a:srgbClr val="2B2C2B"/>
                  </a:solidFill>
                  <a:latin typeface="DM Sans"/>
                  <a:ea typeface="DM Sans"/>
                  <a:cs typeface="DM Sans"/>
                  <a:sym typeface="DM Sans"/>
                </a:rPr>
                <a:t>Our audience represents a wide range of income levels, from students and young professionals to affluent individuals with high disposable incomes.</a:t>
              </a:r>
              <a:endParaRPr sz="1200">
                <a:solidFill>
                  <a:srgbClr val="4E4E4E"/>
                </a:solidFill>
                <a:latin typeface="DM Sans"/>
                <a:ea typeface="DM Sans"/>
                <a:cs typeface="DM Sans"/>
                <a:sym typeface="DM Sans"/>
              </a:endParaRPr>
            </a:p>
          </p:txBody>
        </p:sp>
        <p:sp>
          <p:nvSpPr>
            <p:cNvPr id="155" name="Google Shape;155;p17"/>
            <p:cNvSpPr txBox="1"/>
            <p:nvPr/>
          </p:nvSpPr>
          <p:spPr>
            <a:xfrm>
              <a:off x="705898" y="5973649"/>
              <a:ext cx="6127500" cy="4524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200">
                  <a:solidFill>
                    <a:srgbClr val="2B2C2B"/>
                  </a:solidFill>
                  <a:latin typeface="DM Sans"/>
                  <a:ea typeface="DM Sans"/>
                  <a:cs typeface="DM Sans"/>
                  <a:sym typeface="DM Sans"/>
                </a:rPr>
                <a:t>Education Level: </a:t>
              </a:r>
              <a:r>
                <a:rPr lang="uk" sz="1200">
                  <a:solidFill>
                    <a:srgbClr val="2B2C2B"/>
                  </a:solidFill>
                  <a:latin typeface="DM Sans"/>
                  <a:ea typeface="DM Sans"/>
                  <a:cs typeface="DM Sans"/>
                  <a:sym typeface="DM Sans"/>
                </a:rPr>
                <a:t>The majority of our audience consists of college-educated individuals, including students, graduates, and professionals with advanced degrees.</a:t>
              </a:r>
              <a:endParaRPr sz="1200">
                <a:solidFill>
                  <a:srgbClr val="4E4E4E"/>
                </a:solidFill>
                <a:latin typeface="DM Sans"/>
                <a:ea typeface="DM Sans"/>
                <a:cs typeface="DM Sans"/>
                <a:sym typeface="DM Sans"/>
              </a:endParaRPr>
            </a:p>
          </p:txBody>
        </p:sp>
        <p:sp>
          <p:nvSpPr>
            <p:cNvPr id="156" name="Google Shape;156;p17"/>
            <p:cNvSpPr txBox="1"/>
            <p:nvPr/>
          </p:nvSpPr>
          <p:spPr>
            <a:xfrm>
              <a:off x="705898" y="6772031"/>
              <a:ext cx="6127500" cy="720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200">
                  <a:solidFill>
                    <a:srgbClr val="2B2C2B"/>
                  </a:solidFill>
                  <a:latin typeface="DM Sans"/>
                  <a:ea typeface="DM Sans"/>
                  <a:cs typeface="DM Sans"/>
                  <a:sym typeface="DM Sans"/>
                </a:rPr>
                <a:t>Occupation: </a:t>
              </a:r>
              <a:r>
                <a:rPr lang="uk" sz="1200">
                  <a:solidFill>
                    <a:srgbClr val="2B2C2B"/>
                  </a:solidFill>
                  <a:latin typeface="DM Sans"/>
                  <a:ea typeface="DM Sans"/>
                  <a:cs typeface="DM Sans"/>
                  <a:sym typeface="DM Sans"/>
                </a:rPr>
                <a:t>Our attendees/participants come from diverse professional backgrounds, including but not limited to technology, finance, healthcare, education, entrepreneurship, and creative industries.</a:t>
              </a:r>
              <a:endParaRPr sz="1200">
                <a:solidFill>
                  <a:srgbClr val="4E4E4E"/>
                </a:solidFill>
                <a:latin typeface="DM Sans"/>
                <a:ea typeface="DM Sans"/>
                <a:cs typeface="DM Sans"/>
                <a:sym typeface="DM San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grpSp>
        <p:nvGrpSpPr>
          <p:cNvPr id="161" name="Google Shape;161;p18"/>
          <p:cNvGrpSpPr/>
          <p:nvPr/>
        </p:nvGrpSpPr>
        <p:grpSpPr>
          <a:xfrm>
            <a:off x="705900" y="-7050"/>
            <a:ext cx="6134155" cy="986300"/>
            <a:chOff x="705900" y="-7050"/>
            <a:chExt cx="6134155" cy="986300"/>
          </a:xfrm>
        </p:grpSpPr>
        <p:grpSp>
          <p:nvGrpSpPr>
            <p:cNvPr id="162" name="Google Shape;162;p18"/>
            <p:cNvGrpSpPr/>
            <p:nvPr/>
          </p:nvGrpSpPr>
          <p:grpSpPr>
            <a:xfrm>
              <a:off x="754950" y="-7050"/>
              <a:ext cx="6085106" cy="846650"/>
              <a:chOff x="754950" y="-7050"/>
              <a:chExt cx="6085106" cy="846650"/>
            </a:xfrm>
          </p:grpSpPr>
          <p:sp>
            <p:nvSpPr>
              <p:cNvPr id="163" name="Google Shape;163;p18"/>
              <p:cNvSpPr/>
              <p:nvPr/>
            </p:nvSpPr>
            <p:spPr>
              <a:xfrm>
                <a:off x="3798900" y="-7050"/>
                <a:ext cx="3041156" cy="846650"/>
              </a:xfrm>
              <a:custGeom>
                <a:rect b="b" l="l" r="r" t="t"/>
                <a:pathLst>
                  <a:path extrusionOk="0" h="33866" w="123211">
                    <a:moveTo>
                      <a:pt x="0" y="33828"/>
                    </a:moveTo>
                    <a:lnTo>
                      <a:pt x="123211" y="33866"/>
                    </a:lnTo>
                    <a:lnTo>
                      <a:pt x="123211" y="0"/>
                    </a:lnTo>
                  </a:path>
                </a:pathLst>
              </a:custGeom>
              <a:noFill/>
              <a:ln cap="flat" cmpd="sng" w="76200">
                <a:solidFill>
                  <a:srgbClr val="E3E4E3"/>
                </a:solidFill>
                <a:prstDash val="solid"/>
                <a:round/>
                <a:headEnd len="med" w="med" type="none"/>
                <a:tailEnd len="med" w="med" type="none"/>
              </a:ln>
            </p:spPr>
          </p:sp>
          <p:cxnSp>
            <p:nvCxnSpPr>
              <p:cNvPr id="164" name="Google Shape;164;p18"/>
              <p:cNvCxnSpPr/>
              <p:nvPr/>
            </p:nvCxnSpPr>
            <p:spPr>
              <a:xfrm>
                <a:off x="754950" y="0"/>
                <a:ext cx="0" cy="550200"/>
              </a:xfrm>
              <a:prstGeom prst="straightConnector1">
                <a:avLst/>
              </a:prstGeom>
              <a:noFill/>
              <a:ln cap="flat" cmpd="sng" w="76200">
                <a:solidFill>
                  <a:srgbClr val="E3E4E3"/>
                </a:solidFill>
                <a:prstDash val="solid"/>
                <a:round/>
                <a:headEnd len="med" w="med" type="none"/>
                <a:tailEnd len="med" w="med" type="none"/>
              </a:ln>
            </p:spPr>
          </p:cxnSp>
        </p:grpSp>
        <p:sp>
          <p:nvSpPr>
            <p:cNvPr id="165" name="Google Shape;165;p18"/>
            <p:cNvSpPr txBox="1"/>
            <p:nvPr/>
          </p:nvSpPr>
          <p:spPr>
            <a:xfrm>
              <a:off x="705900" y="656150"/>
              <a:ext cx="34413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100">
                  <a:solidFill>
                    <a:srgbClr val="2B2C2B"/>
                  </a:solidFill>
                  <a:latin typeface="DM Sans"/>
                  <a:ea typeface="DM Sans"/>
                  <a:cs typeface="DM Sans"/>
                  <a:sym typeface="DM Sans"/>
                </a:rPr>
                <a:t>AUDIENCE CONTINUE</a:t>
              </a:r>
              <a:endParaRPr b="1" sz="2100">
                <a:solidFill>
                  <a:srgbClr val="2B2C2B"/>
                </a:solidFill>
                <a:latin typeface="DM Sans"/>
                <a:ea typeface="DM Sans"/>
                <a:cs typeface="DM Sans"/>
                <a:sym typeface="DM Sans"/>
              </a:endParaRPr>
            </a:p>
          </p:txBody>
        </p:sp>
      </p:grpSp>
      <p:grpSp>
        <p:nvGrpSpPr>
          <p:cNvPr id="166" name="Google Shape;166;p18"/>
          <p:cNvGrpSpPr/>
          <p:nvPr/>
        </p:nvGrpSpPr>
        <p:grpSpPr>
          <a:xfrm>
            <a:off x="6221825" y="9964200"/>
            <a:ext cx="611700" cy="727800"/>
            <a:chOff x="6221825" y="9964200"/>
            <a:chExt cx="611700" cy="727800"/>
          </a:xfrm>
        </p:grpSpPr>
        <p:sp>
          <p:nvSpPr>
            <p:cNvPr id="167" name="Google Shape;167;p18"/>
            <p:cNvSpPr/>
            <p:nvPr/>
          </p:nvSpPr>
          <p:spPr>
            <a:xfrm>
              <a:off x="6221825" y="9964200"/>
              <a:ext cx="611700" cy="72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 name="Google Shape;168;p18"/>
            <p:cNvSpPr txBox="1"/>
            <p:nvPr/>
          </p:nvSpPr>
          <p:spPr>
            <a:xfrm>
              <a:off x="6221825" y="10066358"/>
              <a:ext cx="6117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Page 6</a:t>
              </a:r>
              <a:endParaRPr sz="1000">
                <a:solidFill>
                  <a:srgbClr val="2B2C2B"/>
                </a:solidFill>
                <a:latin typeface="DM Sans"/>
                <a:ea typeface="DM Sans"/>
                <a:cs typeface="DM Sans"/>
                <a:sym typeface="DM Sans"/>
              </a:endParaRPr>
            </a:p>
            <a:p>
              <a:pPr indent="0" lvl="0" marL="0" rtl="0" algn="l">
                <a:spcBef>
                  <a:spcPts val="0"/>
                </a:spcBef>
                <a:spcAft>
                  <a:spcPts val="0"/>
                </a:spcAft>
                <a:buNone/>
              </a:pPr>
              <a:r>
                <a:t/>
              </a:r>
              <a:endParaRPr sz="1000">
                <a:solidFill>
                  <a:srgbClr val="2B2C2B"/>
                </a:solidFill>
                <a:latin typeface="DM Sans"/>
                <a:ea typeface="DM Sans"/>
                <a:cs typeface="DM Sans"/>
                <a:sym typeface="DM Sans"/>
              </a:endParaRPr>
            </a:p>
          </p:txBody>
        </p:sp>
      </p:grpSp>
      <p:grpSp>
        <p:nvGrpSpPr>
          <p:cNvPr id="169" name="Google Shape;169;p18"/>
          <p:cNvGrpSpPr/>
          <p:nvPr/>
        </p:nvGrpSpPr>
        <p:grpSpPr>
          <a:xfrm>
            <a:off x="705898" y="1185800"/>
            <a:ext cx="6127500" cy="3168229"/>
            <a:chOff x="705898" y="1939296"/>
            <a:chExt cx="6127500" cy="3168229"/>
          </a:xfrm>
        </p:grpSpPr>
        <p:sp>
          <p:nvSpPr>
            <p:cNvPr id="170" name="Google Shape;170;p18"/>
            <p:cNvSpPr txBox="1"/>
            <p:nvPr/>
          </p:nvSpPr>
          <p:spPr>
            <a:xfrm>
              <a:off x="705899" y="1939296"/>
              <a:ext cx="5017500" cy="246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600">
                  <a:solidFill>
                    <a:srgbClr val="2B2C2B"/>
                  </a:solidFill>
                  <a:latin typeface="DM Sans"/>
                  <a:ea typeface="DM Sans"/>
                  <a:cs typeface="DM Sans"/>
                  <a:sym typeface="DM Sans"/>
                </a:rPr>
                <a:t>2. Behavioral and Interest Profile:</a:t>
              </a:r>
              <a:endParaRPr b="1" sz="1600">
                <a:solidFill>
                  <a:srgbClr val="2B2C2B"/>
                </a:solidFill>
                <a:latin typeface="DM Sans"/>
                <a:ea typeface="DM Sans"/>
                <a:cs typeface="DM Sans"/>
                <a:sym typeface="DM Sans"/>
              </a:endParaRPr>
            </a:p>
          </p:txBody>
        </p:sp>
        <p:sp>
          <p:nvSpPr>
            <p:cNvPr id="171" name="Google Shape;171;p18"/>
            <p:cNvSpPr txBox="1"/>
            <p:nvPr/>
          </p:nvSpPr>
          <p:spPr>
            <a:xfrm>
              <a:off x="705898" y="2512225"/>
              <a:ext cx="6127500" cy="2595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Our audience is tech-savvy and actively engages with digital platforms and social media.</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They are interested in topics related to [mention specific themes, industries, or subjects relevant to your event/project].</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They value experiences, networking opportunities, and learning experiences that contribute to their personal and professional growth.</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Many of our audience members are early adopters of new trends and innovations in their respective fields.</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They actively seek out opportunities for community involvement, volunteering, and social impact.</a:t>
              </a:r>
              <a:endParaRPr sz="1200">
                <a:solidFill>
                  <a:srgbClr val="4E4E4E"/>
                </a:solidFill>
                <a:latin typeface="DM Sans"/>
                <a:ea typeface="DM Sans"/>
                <a:cs typeface="DM Sans"/>
                <a:sym typeface="DM Sans"/>
              </a:endParaRPr>
            </a:p>
          </p:txBody>
        </p:sp>
      </p:grpSp>
      <p:grpSp>
        <p:nvGrpSpPr>
          <p:cNvPr id="172" name="Google Shape;172;p18"/>
          <p:cNvGrpSpPr/>
          <p:nvPr/>
        </p:nvGrpSpPr>
        <p:grpSpPr>
          <a:xfrm>
            <a:off x="705898" y="4654193"/>
            <a:ext cx="6127500" cy="2096629"/>
            <a:chOff x="705898" y="1939296"/>
            <a:chExt cx="6127500" cy="2096629"/>
          </a:xfrm>
        </p:grpSpPr>
        <p:sp>
          <p:nvSpPr>
            <p:cNvPr id="173" name="Google Shape;173;p18"/>
            <p:cNvSpPr txBox="1"/>
            <p:nvPr/>
          </p:nvSpPr>
          <p:spPr>
            <a:xfrm>
              <a:off x="705899" y="1939296"/>
              <a:ext cx="5017500" cy="246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600">
                  <a:solidFill>
                    <a:srgbClr val="2B2C2B"/>
                  </a:solidFill>
                  <a:latin typeface="DM Sans"/>
                  <a:ea typeface="DM Sans"/>
                  <a:cs typeface="DM Sans"/>
                  <a:sym typeface="DM Sans"/>
                </a:rPr>
                <a:t>3. Key Statistics:</a:t>
              </a:r>
              <a:endParaRPr b="1" sz="1600">
                <a:solidFill>
                  <a:srgbClr val="2B2C2B"/>
                </a:solidFill>
                <a:latin typeface="DM Sans"/>
                <a:ea typeface="DM Sans"/>
                <a:cs typeface="DM Sans"/>
                <a:sym typeface="DM Sans"/>
              </a:endParaRPr>
            </a:p>
          </p:txBody>
        </p:sp>
        <p:sp>
          <p:nvSpPr>
            <p:cNvPr id="174" name="Google Shape;174;p18"/>
            <p:cNvSpPr txBox="1"/>
            <p:nvPr/>
          </p:nvSpPr>
          <p:spPr>
            <a:xfrm>
              <a:off x="705898" y="2512225"/>
              <a:ext cx="6127500" cy="15237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Our event/project typically attracts [mention estimated number of attendees </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or participants].</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Our social media channels have [mention number of followers, engagement </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rates, etc.].</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[Include any other relevant statistics about your audience size, growth trends, engagement levels, etc.].</a:t>
              </a:r>
              <a:endParaRPr sz="1200">
                <a:solidFill>
                  <a:srgbClr val="4E4E4E"/>
                </a:solidFill>
                <a:latin typeface="DM Sans"/>
                <a:ea typeface="DM Sans"/>
                <a:cs typeface="DM Sans"/>
                <a:sym typeface="DM Sans"/>
              </a:endParaRPr>
            </a:p>
          </p:txBody>
        </p:sp>
      </p:grpSp>
      <p:grpSp>
        <p:nvGrpSpPr>
          <p:cNvPr id="175" name="Google Shape;175;p18"/>
          <p:cNvGrpSpPr/>
          <p:nvPr/>
        </p:nvGrpSpPr>
        <p:grpSpPr>
          <a:xfrm>
            <a:off x="705898" y="7050986"/>
            <a:ext cx="6127500" cy="2632429"/>
            <a:chOff x="705898" y="1939296"/>
            <a:chExt cx="6127500" cy="2632429"/>
          </a:xfrm>
        </p:grpSpPr>
        <p:sp>
          <p:nvSpPr>
            <p:cNvPr id="176" name="Google Shape;176;p18"/>
            <p:cNvSpPr txBox="1"/>
            <p:nvPr/>
          </p:nvSpPr>
          <p:spPr>
            <a:xfrm>
              <a:off x="705899" y="1939296"/>
              <a:ext cx="5017500" cy="246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600">
                  <a:solidFill>
                    <a:srgbClr val="2B2C2B"/>
                  </a:solidFill>
                  <a:latin typeface="DM Sans"/>
                  <a:ea typeface="DM Sans"/>
                  <a:cs typeface="DM Sans"/>
                  <a:sym typeface="DM Sans"/>
                </a:rPr>
                <a:t>4. Why They're Valuable to Sponsors:</a:t>
              </a:r>
              <a:endParaRPr b="1" sz="1600">
                <a:solidFill>
                  <a:srgbClr val="2B2C2B"/>
                </a:solidFill>
                <a:latin typeface="DM Sans"/>
                <a:ea typeface="DM Sans"/>
                <a:cs typeface="DM Sans"/>
                <a:sym typeface="DM Sans"/>
              </a:endParaRPr>
            </a:p>
          </p:txBody>
        </p:sp>
        <p:sp>
          <p:nvSpPr>
            <p:cNvPr id="177" name="Google Shape;177;p18"/>
            <p:cNvSpPr txBox="1"/>
            <p:nvPr/>
          </p:nvSpPr>
          <p:spPr>
            <a:xfrm>
              <a:off x="705898" y="2512225"/>
              <a:ext cx="6127500" cy="20595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Our audience represents a desirable demographic with significant purchasing </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power and influence.</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They are actively engaged and receptive to brand messaging, making them </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ideal targets for sponsor promotions and activations.</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Our event/project provides sponsors with unique opportunities to connect with </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their target market in a meaningful and impactful way.</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Sponsoring our event/project allows brands to align themselves with our audience's values and interests, enhancing their brand perception and loyalty.</a:t>
              </a:r>
              <a:endParaRPr sz="1200">
                <a:solidFill>
                  <a:srgbClr val="4E4E4E"/>
                </a:solidFill>
                <a:latin typeface="DM Sans"/>
                <a:ea typeface="DM Sans"/>
                <a:cs typeface="DM Sans"/>
                <a:sym typeface="DM Sans"/>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grpSp>
        <p:nvGrpSpPr>
          <p:cNvPr id="182" name="Google Shape;182;p19"/>
          <p:cNvGrpSpPr/>
          <p:nvPr/>
        </p:nvGrpSpPr>
        <p:grpSpPr>
          <a:xfrm>
            <a:off x="722575" y="2418325"/>
            <a:ext cx="6129400" cy="6920700"/>
            <a:chOff x="722575" y="2418325"/>
            <a:chExt cx="6129400" cy="6920700"/>
          </a:xfrm>
        </p:grpSpPr>
        <p:grpSp>
          <p:nvGrpSpPr>
            <p:cNvPr id="183" name="Google Shape;183;p19"/>
            <p:cNvGrpSpPr/>
            <p:nvPr/>
          </p:nvGrpSpPr>
          <p:grpSpPr>
            <a:xfrm>
              <a:off x="727175" y="2422225"/>
              <a:ext cx="6123000" cy="6907175"/>
              <a:chOff x="727175" y="2422225"/>
              <a:chExt cx="6123000" cy="6907175"/>
            </a:xfrm>
          </p:grpSpPr>
          <p:sp>
            <p:nvSpPr>
              <p:cNvPr id="184" name="Google Shape;184;p19"/>
              <p:cNvSpPr/>
              <p:nvPr/>
            </p:nvSpPr>
            <p:spPr>
              <a:xfrm>
                <a:off x="727175" y="2422225"/>
                <a:ext cx="6123000" cy="476100"/>
              </a:xfrm>
              <a:prstGeom prst="rect">
                <a:avLst/>
              </a:prstGeom>
              <a:solidFill>
                <a:srgbClr val="DDDDD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5" name="Google Shape;185;p19"/>
              <p:cNvSpPr/>
              <p:nvPr/>
            </p:nvSpPr>
            <p:spPr>
              <a:xfrm>
                <a:off x="727175" y="2901950"/>
                <a:ext cx="6123000" cy="852300"/>
              </a:xfrm>
              <a:prstGeom prst="rect">
                <a:avLst/>
              </a:prstGeom>
              <a:solidFill>
                <a:srgbClr val="F1F1F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 name="Google Shape;186;p19"/>
              <p:cNvSpPr/>
              <p:nvPr/>
            </p:nvSpPr>
            <p:spPr>
              <a:xfrm>
                <a:off x="727175" y="5672050"/>
                <a:ext cx="6123000" cy="1005000"/>
              </a:xfrm>
              <a:prstGeom prst="rect">
                <a:avLst/>
              </a:prstGeom>
              <a:solidFill>
                <a:srgbClr val="F1F1F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7" name="Google Shape;187;p19"/>
              <p:cNvSpPr/>
              <p:nvPr/>
            </p:nvSpPr>
            <p:spPr>
              <a:xfrm>
                <a:off x="727175" y="8357400"/>
                <a:ext cx="6123000" cy="972000"/>
              </a:xfrm>
              <a:prstGeom prst="rect">
                <a:avLst/>
              </a:prstGeom>
              <a:solidFill>
                <a:srgbClr val="F1F1F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188" name="Google Shape;188;p19"/>
            <p:cNvGrpSpPr/>
            <p:nvPr/>
          </p:nvGrpSpPr>
          <p:grpSpPr>
            <a:xfrm>
              <a:off x="722575" y="2418325"/>
              <a:ext cx="6129400" cy="6920700"/>
              <a:chOff x="722575" y="2418325"/>
              <a:chExt cx="6129400" cy="6920700"/>
            </a:xfrm>
          </p:grpSpPr>
          <p:sp>
            <p:nvSpPr>
              <p:cNvPr id="189" name="Google Shape;189;p19"/>
              <p:cNvSpPr/>
              <p:nvPr/>
            </p:nvSpPr>
            <p:spPr>
              <a:xfrm>
                <a:off x="722575" y="2422300"/>
                <a:ext cx="6127500" cy="6905700"/>
              </a:xfrm>
              <a:prstGeom prst="rect">
                <a:avLst/>
              </a:prstGeom>
              <a:noFill/>
              <a:ln cap="flat" cmpd="sng" w="9525">
                <a:solidFill>
                  <a:srgbClr val="B0B0B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90" name="Google Shape;190;p19"/>
              <p:cNvCxnSpPr/>
              <p:nvPr/>
            </p:nvCxnSpPr>
            <p:spPr>
              <a:xfrm>
                <a:off x="1773625" y="2418325"/>
                <a:ext cx="0" cy="6920700"/>
              </a:xfrm>
              <a:prstGeom prst="straightConnector1">
                <a:avLst/>
              </a:prstGeom>
              <a:noFill/>
              <a:ln cap="flat" cmpd="sng" w="9525">
                <a:solidFill>
                  <a:srgbClr val="B0B0B0"/>
                </a:solidFill>
                <a:prstDash val="solid"/>
                <a:round/>
                <a:headEnd len="med" w="med" type="none"/>
                <a:tailEnd len="med" w="med" type="none"/>
              </a:ln>
            </p:spPr>
          </p:cxnSp>
          <p:cxnSp>
            <p:nvCxnSpPr>
              <p:cNvPr id="191" name="Google Shape;191;p19"/>
              <p:cNvCxnSpPr/>
              <p:nvPr/>
            </p:nvCxnSpPr>
            <p:spPr>
              <a:xfrm>
                <a:off x="4498350" y="2418325"/>
                <a:ext cx="0" cy="6920700"/>
              </a:xfrm>
              <a:prstGeom prst="straightConnector1">
                <a:avLst/>
              </a:prstGeom>
              <a:noFill/>
              <a:ln cap="flat" cmpd="sng" w="9525">
                <a:solidFill>
                  <a:srgbClr val="B0B0B0"/>
                </a:solidFill>
                <a:prstDash val="solid"/>
                <a:round/>
                <a:headEnd len="med" w="med" type="none"/>
                <a:tailEnd len="med" w="med" type="none"/>
              </a:ln>
            </p:spPr>
          </p:cxnSp>
          <p:cxnSp>
            <p:nvCxnSpPr>
              <p:cNvPr id="192" name="Google Shape;192;p19"/>
              <p:cNvCxnSpPr/>
              <p:nvPr/>
            </p:nvCxnSpPr>
            <p:spPr>
              <a:xfrm>
                <a:off x="727175" y="2898475"/>
                <a:ext cx="6124800" cy="0"/>
              </a:xfrm>
              <a:prstGeom prst="straightConnector1">
                <a:avLst/>
              </a:prstGeom>
              <a:noFill/>
              <a:ln cap="flat" cmpd="sng" w="9525">
                <a:solidFill>
                  <a:srgbClr val="B0B0B0"/>
                </a:solidFill>
                <a:prstDash val="solid"/>
                <a:round/>
                <a:headEnd len="med" w="med" type="none"/>
                <a:tailEnd len="med" w="med" type="none"/>
              </a:ln>
            </p:spPr>
          </p:cxnSp>
          <p:cxnSp>
            <p:nvCxnSpPr>
              <p:cNvPr id="193" name="Google Shape;193;p19"/>
              <p:cNvCxnSpPr/>
              <p:nvPr/>
            </p:nvCxnSpPr>
            <p:spPr>
              <a:xfrm>
                <a:off x="727175" y="3752825"/>
                <a:ext cx="6124800" cy="0"/>
              </a:xfrm>
              <a:prstGeom prst="straightConnector1">
                <a:avLst/>
              </a:prstGeom>
              <a:noFill/>
              <a:ln cap="flat" cmpd="sng" w="9525">
                <a:solidFill>
                  <a:srgbClr val="B0B0B0"/>
                </a:solidFill>
                <a:prstDash val="solid"/>
                <a:round/>
                <a:headEnd len="med" w="med" type="none"/>
                <a:tailEnd len="med" w="med" type="none"/>
              </a:ln>
            </p:spPr>
          </p:cxnSp>
          <p:cxnSp>
            <p:nvCxnSpPr>
              <p:cNvPr id="194" name="Google Shape;194;p19"/>
              <p:cNvCxnSpPr/>
              <p:nvPr/>
            </p:nvCxnSpPr>
            <p:spPr>
              <a:xfrm>
                <a:off x="727175" y="4399375"/>
                <a:ext cx="6124800" cy="0"/>
              </a:xfrm>
              <a:prstGeom prst="straightConnector1">
                <a:avLst/>
              </a:prstGeom>
              <a:noFill/>
              <a:ln cap="flat" cmpd="sng" w="9525">
                <a:solidFill>
                  <a:srgbClr val="B0B0B0"/>
                </a:solidFill>
                <a:prstDash val="solid"/>
                <a:round/>
                <a:headEnd len="med" w="med" type="none"/>
                <a:tailEnd len="med" w="med" type="none"/>
              </a:ln>
            </p:spPr>
          </p:cxnSp>
          <p:cxnSp>
            <p:nvCxnSpPr>
              <p:cNvPr id="195" name="Google Shape;195;p19"/>
              <p:cNvCxnSpPr/>
              <p:nvPr/>
            </p:nvCxnSpPr>
            <p:spPr>
              <a:xfrm>
                <a:off x="727175" y="5017050"/>
                <a:ext cx="6124800" cy="0"/>
              </a:xfrm>
              <a:prstGeom prst="straightConnector1">
                <a:avLst/>
              </a:prstGeom>
              <a:noFill/>
              <a:ln cap="flat" cmpd="sng" w="9525">
                <a:solidFill>
                  <a:srgbClr val="B0B0B0"/>
                </a:solidFill>
                <a:prstDash val="solid"/>
                <a:round/>
                <a:headEnd len="med" w="med" type="none"/>
                <a:tailEnd len="med" w="med" type="none"/>
              </a:ln>
            </p:spPr>
          </p:cxnSp>
          <p:cxnSp>
            <p:nvCxnSpPr>
              <p:cNvPr id="196" name="Google Shape;196;p19"/>
              <p:cNvCxnSpPr/>
              <p:nvPr/>
            </p:nvCxnSpPr>
            <p:spPr>
              <a:xfrm>
                <a:off x="727175" y="5675150"/>
                <a:ext cx="6124800" cy="0"/>
              </a:xfrm>
              <a:prstGeom prst="straightConnector1">
                <a:avLst/>
              </a:prstGeom>
              <a:noFill/>
              <a:ln cap="flat" cmpd="sng" w="9525">
                <a:solidFill>
                  <a:srgbClr val="B0B0B0"/>
                </a:solidFill>
                <a:prstDash val="solid"/>
                <a:round/>
                <a:headEnd len="med" w="med" type="none"/>
                <a:tailEnd len="med" w="med" type="none"/>
              </a:ln>
            </p:spPr>
          </p:cxnSp>
          <p:cxnSp>
            <p:nvCxnSpPr>
              <p:cNvPr id="197" name="Google Shape;197;p19"/>
              <p:cNvCxnSpPr/>
              <p:nvPr/>
            </p:nvCxnSpPr>
            <p:spPr>
              <a:xfrm>
                <a:off x="727175" y="6679600"/>
                <a:ext cx="6124800" cy="0"/>
              </a:xfrm>
              <a:prstGeom prst="straightConnector1">
                <a:avLst/>
              </a:prstGeom>
              <a:noFill/>
              <a:ln cap="flat" cmpd="sng" w="9525">
                <a:solidFill>
                  <a:srgbClr val="B0B0B0"/>
                </a:solidFill>
                <a:prstDash val="solid"/>
                <a:round/>
                <a:headEnd len="med" w="med" type="none"/>
                <a:tailEnd len="med" w="med" type="none"/>
              </a:ln>
            </p:spPr>
          </p:cxnSp>
          <p:cxnSp>
            <p:nvCxnSpPr>
              <p:cNvPr id="198" name="Google Shape;198;p19"/>
              <p:cNvCxnSpPr/>
              <p:nvPr/>
            </p:nvCxnSpPr>
            <p:spPr>
              <a:xfrm>
                <a:off x="727175" y="7551275"/>
                <a:ext cx="6124800" cy="0"/>
              </a:xfrm>
              <a:prstGeom prst="straightConnector1">
                <a:avLst/>
              </a:prstGeom>
              <a:noFill/>
              <a:ln cap="flat" cmpd="sng" w="9525">
                <a:solidFill>
                  <a:srgbClr val="B0B0B0"/>
                </a:solidFill>
                <a:prstDash val="solid"/>
                <a:round/>
                <a:headEnd len="med" w="med" type="none"/>
                <a:tailEnd len="med" w="med" type="none"/>
              </a:ln>
            </p:spPr>
          </p:cxnSp>
          <p:cxnSp>
            <p:nvCxnSpPr>
              <p:cNvPr id="199" name="Google Shape;199;p19"/>
              <p:cNvCxnSpPr/>
              <p:nvPr/>
            </p:nvCxnSpPr>
            <p:spPr>
              <a:xfrm>
                <a:off x="727175" y="8353675"/>
                <a:ext cx="6124800" cy="0"/>
              </a:xfrm>
              <a:prstGeom prst="straightConnector1">
                <a:avLst/>
              </a:prstGeom>
              <a:noFill/>
              <a:ln cap="flat" cmpd="sng" w="9525">
                <a:solidFill>
                  <a:srgbClr val="B0B0B0"/>
                </a:solidFill>
                <a:prstDash val="solid"/>
                <a:round/>
                <a:headEnd len="med" w="med" type="none"/>
                <a:tailEnd len="med" w="med" type="none"/>
              </a:ln>
            </p:spPr>
          </p:cxnSp>
        </p:grpSp>
      </p:grpSp>
      <p:grpSp>
        <p:nvGrpSpPr>
          <p:cNvPr id="200" name="Google Shape;200;p19"/>
          <p:cNvGrpSpPr/>
          <p:nvPr/>
        </p:nvGrpSpPr>
        <p:grpSpPr>
          <a:xfrm>
            <a:off x="705923" y="-7050"/>
            <a:ext cx="6134391" cy="986300"/>
            <a:chOff x="705891" y="-7050"/>
            <a:chExt cx="6173282" cy="986300"/>
          </a:xfrm>
        </p:grpSpPr>
        <p:grpSp>
          <p:nvGrpSpPr>
            <p:cNvPr id="201" name="Google Shape;201;p19"/>
            <p:cNvGrpSpPr/>
            <p:nvPr/>
          </p:nvGrpSpPr>
          <p:grpSpPr>
            <a:xfrm>
              <a:off x="754950" y="-7050"/>
              <a:ext cx="6124223" cy="846650"/>
              <a:chOff x="754950" y="-7050"/>
              <a:chExt cx="6124223" cy="846650"/>
            </a:xfrm>
          </p:grpSpPr>
          <p:sp>
            <p:nvSpPr>
              <p:cNvPr id="202" name="Google Shape;202;p19"/>
              <p:cNvSpPr/>
              <p:nvPr/>
            </p:nvSpPr>
            <p:spPr>
              <a:xfrm>
                <a:off x="5044048" y="-7050"/>
                <a:ext cx="1835125" cy="846650"/>
              </a:xfrm>
              <a:custGeom>
                <a:rect b="b" l="l" r="r" t="t"/>
                <a:pathLst>
                  <a:path extrusionOk="0" h="33866" w="73405">
                    <a:moveTo>
                      <a:pt x="0" y="33766"/>
                    </a:moveTo>
                    <a:lnTo>
                      <a:pt x="73405" y="33866"/>
                    </a:lnTo>
                    <a:lnTo>
                      <a:pt x="73405" y="0"/>
                    </a:lnTo>
                  </a:path>
                </a:pathLst>
              </a:custGeom>
              <a:noFill/>
              <a:ln cap="flat" cmpd="sng" w="76200">
                <a:solidFill>
                  <a:srgbClr val="E3E4E3"/>
                </a:solidFill>
                <a:prstDash val="solid"/>
                <a:round/>
                <a:headEnd len="med" w="med" type="none"/>
                <a:tailEnd len="med" w="med" type="none"/>
              </a:ln>
            </p:spPr>
          </p:sp>
          <p:cxnSp>
            <p:nvCxnSpPr>
              <p:cNvPr id="203" name="Google Shape;203;p19"/>
              <p:cNvCxnSpPr/>
              <p:nvPr/>
            </p:nvCxnSpPr>
            <p:spPr>
              <a:xfrm>
                <a:off x="754950" y="0"/>
                <a:ext cx="0" cy="550200"/>
              </a:xfrm>
              <a:prstGeom prst="straightConnector1">
                <a:avLst/>
              </a:prstGeom>
              <a:noFill/>
              <a:ln cap="flat" cmpd="sng" w="76200">
                <a:solidFill>
                  <a:srgbClr val="E3E4E3"/>
                </a:solidFill>
                <a:prstDash val="solid"/>
                <a:round/>
                <a:headEnd len="med" w="med" type="none"/>
                <a:tailEnd len="med" w="med" type="none"/>
              </a:ln>
            </p:spPr>
          </p:cxnSp>
        </p:grpSp>
        <p:sp>
          <p:nvSpPr>
            <p:cNvPr id="204" name="Google Shape;204;p19"/>
            <p:cNvSpPr txBox="1"/>
            <p:nvPr/>
          </p:nvSpPr>
          <p:spPr>
            <a:xfrm>
              <a:off x="705891" y="656150"/>
              <a:ext cx="43383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100">
                  <a:solidFill>
                    <a:srgbClr val="2B2C2B"/>
                  </a:solidFill>
                  <a:latin typeface="DM Sans"/>
                  <a:ea typeface="DM Sans"/>
                  <a:cs typeface="DM Sans"/>
                  <a:sym typeface="DM Sans"/>
                </a:rPr>
                <a:t>SPONSORSHIP OPPORTUNITIES</a:t>
              </a:r>
              <a:endParaRPr b="1" sz="2100">
                <a:solidFill>
                  <a:srgbClr val="2B2C2B"/>
                </a:solidFill>
                <a:latin typeface="DM Sans"/>
                <a:ea typeface="DM Sans"/>
                <a:cs typeface="DM Sans"/>
                <a:sym typeface="DM Sans"/>
              </a:endParaRPr>
            </a:p>
          </p:txBody>
        </p:sp>
      </p:grpSp>
      <p:grpSp>
        <p:nvGrpSpPr>
          <p:cNvPr id="205" name="Google Shape;205;p19"/>
          <p:cNvGrpSpPr/>
          <p:nvPr/>
        </p:nvGrpSpPr>
        <p:grpSpPr>
          <a:xfrm>
            <a:off x="6221825" y="9964200"/>
            <a:ext cx="611700" cy="727800"/>
            <a:chOff x="6221825" y="9964200"/>
            <a:chExt cx="611700" cy="727800"/>
          </a:xfrm>
        </p:grpSpPr>
        <p:sp>
          <p:nvSpPr>
            <p:cNvPr id="206" name="Google Shape;206;p19"/>
            <p:cNvSpPr/>
            <p:nvPr/>
          </p:nvSpPr>
          <p:spPr>
            <a:xfrm>
              <a:off x="6221825" y="9964200"/>
              <a:ext cx="611700" cy="72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7" name="Google Shape;207;p19"/>
            <p:cNvSpPr txBox="1"/>
            <p:nvPr/>
          </p:nvSpPr>
          <p:spPr>
            <a:xfrm>
              <a:off x="6221825" y="10066358"/>
              <a:ext cx="6117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Page 7</a:t>
              </a:r>
              <a:endParaRPr sz="1000">
                <a:solidFill>
                  <a:srgbClr val="2B2C2B"/>
                </a:solidFill>
                <a:latin typeface="DM Sans"/>
                <a:ea typeface="DM Sans"/>
                <a:cs typeface="DM Sans"/>
                <a:sym typeface="DM Sans"/>
              </a:endParaRPr>
            </a:p>
            <a:p>
              <a:pPr indent="0" lvl="0" marL="0" rtl="0" algn="l">
                <a:spcBef>
                  <a:spcPts val="0"/>
                </a:spcBef>
                <a:spcAft>
                  <a:spcPts val="0"/>
                </a:spcAft>
                <a:buNone/>
              </a:pPr>
              <a:r>
                <a:t/>
              </a:r>
              <a:endParaRPr sz="1000">
                <a:solidFill>
                  <a:srgbClr val="2B2C2B"/>
                </a:solidFill>
                <a:latin typeface="DM Sans"/>
                <a:ea typeface="DM Sans"/>
                <a:cs typeface="DM Sans"/>
                <a:sym typeface="DM Sans"/>
              </a:endParaRPr>
            </a:p>
          </p:txBody>
        </p:sp>
      </p:grpSp>
      <p:sp>
        <p:nvSpPr>
          <p:cNvPr id="208" name="Google Shape;208;p19"/>
          <p:cNvSpPr txBox="1"/>
          <p:nvPr/>
        </p:nvSpPr>
        <p:spPr>
          <a:xfrm>
            <a:off x="705898" y="1200696"/>
            <a:ext cx="6127500" cy="9882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Detail the different sponsorship packages available.</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Include options for various levels of sponsorship, with corresponding benefits.</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Specify what sponsors will receive in return for their investment (e.g., branding opportunities, exposure, networking).</a:t>
            </a:r>
            <a:endParaRPr sz="1200">
              <a:solidFill>
                <a:srgbClr val="4E4E4E"/>
              </a:solidFill>
              <a:latin typeface="DM Sans"/>
              <a:ea typeface="DM Sans"/>
              <a:cs typeface="DM Sans"/>
              <a:sym typeface="DM Sans"/>
            </a:endParaRPr>
          </a:p>
        </p:txBody>
      </p:sp>
      <p:sp>
        <p:nvSpPr>
          <p:cNvPr id="209" name="Google Shape;209;p19"/>
          <p:cNvSpPr txBox="1"/>
          <p:nvPr/>
        </p:nvSpPr>
        <p:spPr>
          <a:xfrm>
            <a:off x="789122" y="2506450"/>
            <a:ext cx="9642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uk" sz="1000">
                <a:solidFill>
                  <a:srgbClr val="2B2C2B"/>
                </a:solidFill>
                <a:latin typeface="DM Sans"/>
                <a:ea typeface="DM Sans"/>
                <a:cs typeface="DM Sans"/>
                <a:sym typeface="DM Sans"/>
              </a:rPr>
              <a:t>Sponsorship </a:t>
            </a:r>
            <a:endParaRPr b="1" sz="1000">
              <a:solidFill>
                <a:srgbClr val="2B2C2B"/>
              </a:solidFill>
              <a:latin typeface="DM Sans"/>
              <a:ea typeface="DM Sans"/>
              <a:cs typeface="DM Sans"/>
              <a:sym typeface="DM Sans"/>
            </a:endParaRPr>
          </a:p>
          <a:p>
            <a:pPr indent="0" lvl="0" marL="0" rtl="0" algn="l">
              <a:spcBef>
                <a:spcPts val="0"/>
              </a:spcBef>
              <a:spcAft>
                <a:spcPts val="0"/>
              </a:spcAft>
              <a:buNone/>
            </a:pPr>
            <a:r>
              <a:rPr b="1" lang="uk" sz="1000">
                <a:solidFill>
                  <a:srgbClr val="2B2C2B"/>
                </a:solidFill>
                <a:latin typeface="DM Sans"/>
                <a:ea typeface="DM Sans"/>
                <a:cs typeface="DM Sans"/>
                <a:sym typeface="DM Sans"/>
              </a:rPr>
              <a:t>Level</a:t>
            </a:r>
            <a:endParaRPr b="1" sz="1000">
              <a:solidFill>
                <a:srgbClr val="2B2C2B"/>
              </a:solidFill>
              <a:latin typeface="DM Sans"/>
              <a:ea typeface="DM Sans"/>
              <a:cs typeface="DM Sans"/>
              <a:sym typeface="DM Sans"/>
            </a:endParaRPr>
          </a:p>
        </p:txBody>
      </p:sp>
      <p:sp>
        <p:nvSpPr>
          <p:cNvPr id="210" name="Google Shape;210;p19"/>
          <p:cNvSpPr txBox="1"/>
          <p:nvPr/>
        </p:nvSpPr>
        <p:spPr>
          <a:xfrm>
            <a:off x="1842084" y="2506450"/>
            <a:ext cx="9642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4E4E4E"/>
                </a:solidFill>
                <a:latin typeface="DM Sans"/>
                <a:ea typeface="DM Sans"/>
                <a:cs typeface="DM Sans"/>
                <a:sym typeface="DM Sans"/>
              </a:rPr>
              <a:t>Description</a:t>
            </a:r>
            <a:endParaRPr b="1" sz="1000">
              <a:solidFill>
                <a:srgbClr val="4E4E4E"/>
              </a:solidFill>
              <a:latin typeface="DM Sans"/>
              <a:ea typeface="DM Sans"/>
              <a:cs typeface="DM Sans"/>
              <a:sym typeface="DM Sans"/>
            </a:endParaRPr>
          </a:p>
        </p:txBody>
      </p:sp>
      <p:sp>
        <p:nvSpPr>
          <p:cNvPr id="211" name="Google Shape;211;p19"/>
          <p:cNvSpPr txBox="1"/>
          <p:nvPr/>
        </p:nvSpPr>
        <p:spPr>
          <a:xfrm>
            <a:off x="4567394" y="2506450"/>
            <a:ext cx="9642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4E4E4E"/>
                </a:solidFill>
                <a:latin typeface="DM Sans"/>
                <a:ea typeface="DM Sans"/>
                <a:cs typeface="DM Sans"/>
                <a:sym typeface="DM Sans"/>
              </a:rPr>
              <a:t>Benefits</a:t>
            </a:r>
            <a:endParaRPr b="1" sz="1000">
              <a:solidFill>
                <a:srgbClr val="4E4E4E"/>
              </a:solidFill>
              <a:latin typeface="DM Sans"/>
              <a:ea typeface="DM Sans"/>
              <a:cs typeface="DM Sans"/>
              <a:sym typeface="DM Sans"/>
            </a:endParaRPr>
          </a:p>
        </p:txBody>
      </p:sp>
      <p:grpSp>
        <p:nvGrpSpPr>
          <p:cNvPr id="212" name="Google Shape;212;p19"/>
          <p:cNvGrpSpPr/>
          <p:nvPr/>
        </p:nvGrpSpPr>
        <p:grpSpPr>
          <a:xfrm>
            <a:off x="789122" y="3071700"/>
            <a:ext cx="5982986" cy="507900"/>
            <a:chOff x="789122" y="3016500"/>
            <a:chExt cx="5982986" cy="507900"/>
          </a:xfrm>
        </p:grpSpPr>
        <p:sp>
          <p:nvSpPr>
            <p:cNvPr id="213" name="Google Shape;213;p19"/>
            <p:cNvSpPr txBox="1"/>
            <p:nvPr/>
          </p:nvSpPr>
          <p:spPr>
            <a:xfrm>
              <a:off x="789122" y="3016500"/>
              <a:ext cx="9642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4E4E4E"/>
                  </a:solidFill>
                  <a:latin typeface="DM Sans"/>
                  <a:ea typeface="DM Sans"/>
                  <a:cs typeface="DM Sans"/>
                  <a:sym typeface="DM Sans"/>
                </a:rPr>
                <a:t>Platinum </a:t>
              </a:r>
              <a:endParaRPr b="1" sz="1000">
                <a:solidFill>
                  <a:srgbClr val="4E4E4E"/>
                </a:solidFill>
                <a:latin typeface="DM Sans"/>
                <a:ea typeface="DM Sans"/>
                <a:cs typeface="DM Sans"/>
                <a:sym typeface="DM Sans"/>
              </a:endParaRPr>
            </a:p>
            <a:p>
              <a:pPr indent="0" lvl="0" marL="0" rtl="0" algn="l">
                <a:spcBef>
                  <a:spcPts val="0"/>
                </a:spcBef>
                <a:spcAft>
                  <a:spcPts val="0"/>
                </a:spcAft>
                <a:buNone/>
              </a:pPr>
              <a:r>
                <a:rPr b="1" lang="uk" sz="1000">
                  <a:solidFill>
                    <a:srgbClr val="4E4E4E"/>
                  </a:solidFill>
                  <a:latin typeface="DM Sans"/>
                  <a:ea typeface="DM Sans"/>
                  <a:cs typeface="DM Sans"/>
                  <a:sym typeface="DM Sans"/>
                </a:rPr>
                <a:t>Sponsor</a:t>
              </a:r>
              <a:endParaRPr b="1" sz="1000">
                <a:solidFill>
                  <a:srgbClr val="4E4E4E"/>
                </a:solidFill>
                <a:latin typeface="DM Sans"/>
                <a:ea typeface="DM Sans"/>
                <a:cs typeface="DM Sans"/>
                <a:sym typeface="DM Sans"/>
              </a:endParaRPr>
            </a:p>
          </p:txBody>
        </p:sp>
        <p:sp>
          <p:nvSpPr>
            <p:cNvPr id="214" name="Google Shape;214;p19"/>
            <p:cNvSpPr txBox="1"/>
            <p:nvPr/>
          </p:nvSpPr>
          <p:spPr>
            <a:xfrm>
              <a:off x="1842060" y="3016500"/>
              <a:ext cx="2559600" cy="507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[Describe the highest sponsorship level, including prominent branding, exclusive privileges, and maximum exposure.]</a:t>
              </a:r>
              <a:endParaRPr sz="1000">
                <a:solidFill>
                  <a:srgbClr val="4E4E4E"/>
                </a:solidFill>
                <a:latin typeface="DM Sans"/>
                <a:ea typeface="DM Sans"/>
                <a:cs typeface="DM Sans"/>
                <a:sym typeface="DM Sans"/>
              </a:endParaRPr>
            </a:p>
          </p:txBody>
        </p:sp>
        <p:sp>
          <p:nvSpPr>
            <p:cNvPr id="215" name="Google Shape;215;p19"/>
            <p:cNvSpPr txBox="1"/>
            <p:nvPr/>
          </p:nvSpPr>
          <p:spPr>
            <a:xfrm>
              <a:off x="4567408" y="3016500"/>
              <a:ext cx="2204700" cy="507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 Logo placement on all promotional materials, including event signage, website, and marketing collateral.</a:t>
              </a:r>
              <a:endParaRPr sz="1000">
                <a:solidFill>
                  <a:srgbClr val="4E4E4E"/>
                </a:solidFill>
                <a:latin typeface="DM Sans"/>
                <a:ea typeface="DM Sans"/>
                <a:cs typeface="DM Sans"/>
                <a:sym typeface="DM Sans"/>
              </a:endParaRPr>
            </a:p>
          </p:txBody>
        </p:sp>
      </p:grpSp>
      <p:sp>
        <p:nvSpPr>
          <p:cNvPr id="216" name="Google Shape;216;p19"/>
          <p:cNvSpPr txBox="1"/>
          <p:nvPr/>
        </p:nvSpPr>
        <p:spPr>
          <a:xfrm>
            <a:off x="4567408" y="3910650"/>
            <a:ext cx="22047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 Speaking opportunity during </a:t>
            </a:r>
            <a:endParaRPr sz="1000">
              <a:solidFill>
                <a:srgbClr val="4E4E4E"/>
              </a:solidFill>
              <a:latin typeface="DM Sans"/>
              <a:ea typeface="DM Sans"/>
              <a:cs typeface="DM Sans"/>
              <a:sym typeface="DM Sans"/>
            </a:endParaRPr>
          </a:p>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opening/closing ceremony.</a:t>
            </a:r>
            <a:endParaRPr sz="1000">
              <a:solidFill>
                <a:srgbClr val="4E4E4E"/>
              </a:solidFill>
              <a:latin typeface="DM Sans"/>
              <a:ea typeface="DM Sans"/>
              <a:cs typeface="DM Sans"/>
              <a:sym typeface="DM Sans"/>
            </a:endParaRPr>
          </a:p>
        </p:txBody>
      </p:sp>
      <p:sp>
        <p:nvSpPr>
          <p:cNvPr id="217" name="Google Shape;217;p19"/>
          <p:cNvSpPr txBox="1"/>
          <p:nvPr/>
        </p:nvSpPr>
        <p:spPr>
          <a:xfrm>
            <a:off x="4567408" y="4542763"/>
            <a:ext cx="22047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 Exclusive booth space in prime location at the event.</a:t>
            </a:r>
            <a:endParaRPr sz="1000">
              <a:solidFill>
                <a:srgbClr val="4E4E4E"/>
              </a:solidFill>
              <a:latin typeface="DM Sans"/>
              <a:ea typeface="DM Sans"/>
              <a:cs typeface="DM Sans"/>
              <a:sym typeface="DM Sans"/>
            </a:endParaRPr>
          </a:p>
        </p:txBody>
      </p:sp>
      <p:sp>
        <p:nvSpPr>
          <p:cNvPr id="218" name="Google Shape;218;p19"/>
          <p:cNvSpPr txBox="1"/>
          <p:nvPr/>
        </p:nvSpPr>
        <p:spPr>
          <a:xfrm>
            <a:off x="4567408" y="5157263"/>
            <a:ext cx="22047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 Dedicated social media </a:t>
            </a:r>
            <a:endParaRPr sz="1000">
              <a:solidFill>
                <a:srgbClr val="4E4E4E"/>
              </a:solidFill>
              <a:latin typeface="DM Sans"/>
              <a:ea typeface="DM Sans"/>
              <a:cs typeface="DM Sans"/>
              <a:sym typeface="DM Sans"/>
            </a:endParaRPr>
          </a:p>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mentions and featured posts.</a:t>
            </a:r>
            <a:endParaRPr sz="1000">
              <a:solidFill>
                <a:srgbClr val="4E4E4E"/>
              </a:solidFill>
              <a:latin typeface="DM Sans"/>
              <a:ea typeface="DM Sans"/>
              <a:cs typeface="DM Sans"/>
              <a:sym typeface="DM Sans"/>
            </a:endParaRPr>
          </a:p>
        </p:txBody>
      </p:sp>
      <p:grpSp>
        <p:nvGrpSpPr>
          <p:cNvPr id="219" name="Google Shape;219;p19"/>
          <p:cNvGrpSpPr/>
          <p:nvPr/>
        </p:nvGrpSpPr>
        <p:grpSpPr>
          <a:xfrm>
            <a:off x="789122" y="5834925"/>
            <a:ext cx="5982986" cy="684900"/>
            <a:chOff x="789122" y="3016500"/>
            <a:chExt cx="5982986" cy="684900"/>
          </a:xfrm>
        </p:grpSpPr>
        <p:sp>
          <p:nvSpPr>
            <p:cNvPr id="220" name="Google Shape;220;p19"/>
            <p:cNvSpPr txBox="1"/>
            <p:nvPr/>
          </p:nvSpPr>
          <p:spPr>
            <a:xfrm>
              <a:off x="789122" y="3016500"/>
              <a:ext cx="9642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4E4E4E"/>
                  </a:solidFill>
                  <a:latin typeface="DM Sans"/>
                  <a:ea typeface="DM Sans"/>
                  <a:cs typeface="DM Sans"/>
                  <a:sym typeface="DM Sans"/>
                </a:rPr>
                <a:t>Gold </a:t>
              </a:r>
              <a:endParaRPr b="1" sz="1000">
                <a:solidFill>
                  <a:srgbClr val="4E4E4E"/>
                </a:solidFill>
                <a:latin typeface="DM Sans"/>
                <a:ea typeface="DM Sans"/>
                <a:cs typeface="DM Sans"/>
                <a:sym typeface="DM Sans"/>
              </a:endParaRPr>
            </a:p>
            <a:p>
              <a:pPr indent="0" lvl="0" marL="0" rtl="0" algn="l">
                <a:spcBef>
                  <a:spcPts val="0"/>
                </a:spcBef>
                <a:spcAft>
                  <a:spcPts val="0"/>
                </a:spcAft>
                <a:buNone/>
              </a:pPr>
              <a:r>
                <a:rPr b="1" lang="uk" sz="1000">
                  <a:solidFill>
                    <a:srgbClr val="4E4E4E"/>
                  </a:solidFill>
                  <a:latin typeface="DM Sans"/>
                  <a:ea typeface="DM Sans"/>
                  <a:cs typeface="DM Sans"/>
                  <a:sym typeface="DM Sans"/>
                </a:rPr>
                <a:t>Sponsor</a:t>
              </a:r>
              <a:endParaRPr b="1" sz="1000">
                <a:solidFill>
                  <a:srgbClr val="4E4E4E"/>
                </a:solidFill>
                <a:latin typeface="DM Sans"/>
                <a:ea typeface="DM Sans"/>
                <a:cs typeface="DM Sans"/>
                <a:sym typeface="DM Sans"/>
              </a:endParaRPr>
            </a:p>
          </p:txBody>
        </p:sp>
        <p:sp>
          <p:nvSpPr>
            <p:cNvPr id="221" name="Google Shape;221;p19"/>
            <p:cNvSpPr txBox="1"/>
            <p:nvPr/>
          </p:nvSpPr>
          <p:spPr>
            <a:xfrm>
              <a:off x="1842060" y="3016500"/>
              <a:ext cx="2559600" cy="684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[Highlight the benefits and privileges of being a gold-level sponsor, which may include branding opportunities, VIP access, and prominent recognition.]</a:t>
              </a:r>
              <a:endParaRPr sz="1000">
                <a:solidFill>
                  <a:srgbClr val="4E4E4E"/>
                </a:solidFill>
                <a:latin typeface="DM Sans"/>
                <a:ea typeface="DM Sans"/>
                <a:cs typeface="DM Sans"/>
                <a:sym typeface="DM Sans"/>
              </a:endParaRPr>
            </a:p>
          </p:txBody>
        </p:sp>
        <p:sp>
          <p:nvSpPr>
            <p:cNvPr id="222" name="Google Shape;222;p19"/>
            <p:cNvSpPr txBox="1"/>
            <p:nvPr/>
          </p:nvSpPr>
          <p:spPr>
            <a:xfrm>
              <a:off x="4567408" y="3016500"/>
              <a:ext cx="2204700" cy="507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 Logo placement on select </a:t>
              </a:r>
              <a:endParaRPr sz="1000">
                <a:solidFill>
                  <a:srgbClr val="4E4E4E"/>
                </a:solidFill>
                <a:latin typeface="DM Sans"/>
                <a:ea typeface="DM Sans"/>
                <a:cs typeface="DM Sans"/>
                <a:sym typeface="DM Sans"/>
              </a:endParaRPr>
            </a:p>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promotional materials and event signage.</a:t>
              </a:r>
              <a:endParaRPr sz="1000">
                <a:solidFill>
                  <a:srgbClr val="4E4E4E"/>
                </a:solidFill>
                <a:latin typeface="DM Sans"/>
                <a:ea typeface="DM Sans"/>
                <a:cs typeface="DM Sans"/>
                <a:sym typeface="DM Sans"/>
              </a:endParaRPr>
            </a:p>
          </p:txBody>
        </p:sp>
      </p:grpSp>
      <p:sp>
        <p:nvSpPr>
          <p:cNvPr id="223" name="Google Shape;223;p19"/>
          <p:cNvSpPr txBox="1"/>
          <p:nvPr/>
        </p:nvSpPr>
        <p:spPr>
          <a:xfrm>
            <a:off x="4567408" y="6861488"/>
            <a:ext cx="2204700" cy="507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 Recognition as a Gold Sponsor in event press releases and media coverage.</a:t>
            </a:r>
            <a:endParaRPr sz="1000">
              <a:solidFill>
                <a:srgbClr val="4E4E4E"/>
              </a:solidFill>
              <a:latin typeface="DM Sans"/>
              <a:ea typeface="DM Sans"/>
              <a:cs typeface="DM Sans"/>
              <a:sym typeface="DM Sans"/>
            </a:endParaRPr>
          </a:p>
        </p:txBody>
      </p:sp>
      <p:sp>
        <p:nvSpPr>
          <p:cNvPr id="224" name="Google Shape;224;p19"/>
          <p:cNvSpPr txBox="1"/>
          <p:nvPr/>
        </p:nvSpPr>
        <p:spPr>
          <a:xfrm>
            <a:off x="4567408" y="7698525"/>
            <a:ext cx="2204700" cy="507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 VIP passes for sponsor </a:t>
            </a:r>
            <a:endParaRPr sz="1000">
              <a:solidFill>
                <a:srgbClr val="4E4E4E"/>
              </a:solidFill>
              <a:latin typeface="DM Sans"/>
              <a:ea typeface="DM Sans"/>
              <a:cs typeface="DM Sans"/>
              <a:sym typeface="DM Sans"/>
            </a:endParaRPr>
          </a:p>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representatives, including access </a:t>
            </a:r>
            <a:endParaRPr sz="1000">
              <a:solidFill>
                <a:srgbClr val="4E4E4E"/>
              </a:solidFill>
              <a:latin typeface="DM Sans"/>
              <a:ea typeface="DM Sans"/>
              <a:cs typeface="DM Sans"/>
              <a:sym typeface="DM Sans"/>
            </a:endParaRPr>
          </a:p>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to exclusive networking events.</a:t>
            </a:r>
            <a:endParaRPr sz="1000">
              <a:solidFill>
                <a:srgbClr val="4E4E4E"/>
              </a:solidFill>
              <a:latin typeface="DM Sans"/>
              <a:ea typeface="DM Sans"/>
              <a:cs typeface="DM Sans"/>
              <a:sym typeface="DM Sans"/>
            </a:endParaRPr>
          </a:p>
        </p:txBody>
      </p:sp>
      <p:grpSp>
        <p:nvGrpSpPr>
          <p:cNvPr id="225" name="Google Shape;225;p19"/>
          <p:cNvGrpSpPr/>
          <p:nvPr/>
        </p:nvGrpSpPr>
        <p:grpSpPr>
          <a:xfrm>
            <a:off x="789122" y="8499013"/>
            <a:ext cx="5982986" cy="684900"/>
            <a:chOff x="789122" y="3016500"/>
            <a:chExt cx="5982986" cy="684900"/>
          </a:xfrm>
        </p:grpSpPr>
        <p:sp>
          <p:nvSpPr>
            <p:cNvPr id="226" name="Google Shape;226;p19"/>
            <p:cNvSpPr txBox="1"/>
            <p:nvPr/>
          </p:nvSpPr>
          <p:spPr>
            <a:xfrm>
              <a:off x="789122" y="3016500"/>
              <a:ext cx="964200" cy="461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4E4E4E"/>
                  </a:solidFill>
                  <a:latin typeface="DM Sans"/>
                  <a:ea typeface="DM Sans"/>
                  <a:cs typeface="DM Sans"/>
                  <a:sym typeface="DM Sans"/>
                </a:rPr>
                <a:t>Silver </a:t>
              </a:r>
              <a:endParaRPr b="1" sz="1000">
                <a:solidFill>
                  <a:srgbClr val="4E4E4E"/>
                </a:solidFill>
                <a:latin typeface="DM Sans"/>
                <a:ea typeface="DM Sans"/>
                <a:cs typeface="DM Sans"/>
                <a:sym typeface="DM Sans"/>
              </a:endParaRPr>
            </a:p>
            <a:p>
              <a:pPr indent="0" lvl="0" marL="0" rtl="0" algn="l">
                <a:spcBef>
                  <a:spcPts val="0"/>
                </a:spcBef>
                <a:spcAft>
                  <a:spcPts val="0"/>
                </a:spcAft>
                <a:buNone/>
              </a:pPr>
              <a:r>
                <a:rPr b="1" lang="uk" sz="1000">
                  <a:solidFill>
                    <a:srgbClr val="4E4E4E"/>
                  </a:solidFill>
                  <a:latin typeface="DM Sans"/>
                  <a:ea typeface="DM Sans"/>
                  <a:cs typeface="DM Sans"/>
                  <a:sym typeface="DM Sans"/>
                </a:rPr>
                <a:t>Sponsor</a:t>
              </a:r>
              <a:endParaRPr b="1" sz="1000">
                <a:solidFill>
                  <a:srgbClr val="4E4E4E"/>
                </a:solidFill>
                <a:latin typeface="DM Sans"/>
                <a:ea typeface="DM Sans"/>
                <a:cs typeface="DM Sans"/>
                <a:sym typeface="DM Sans"/>
              </a:endParaRPr>
            </a:p>
            <a:p>
              <a:pPr indent="0" lvl="0" marL="0" rtl="0" algn="l">
                <a:spcBef>
                  <a:spcPts val="0"/>
                </a:spcBef>
                <a:spcAft>
                  <a:spcPts val="0"/>
                </a:spcAft>
                <a:buNone/>
              </a:pPr>
              <a:r>
                <a:t/>
              </a:r>
              <a:endParaRPr b="1" sz="1000">
                <a:solidFill>
                  <a:srgbClr val="4E4E4E"/>
                </a:solidFill>
                <a:latin typeface="DM Sans"/>
                <a:ea typeface="DM Sans"/>
                <a:cs typeface="DM Sans"/>
                <a:sym typeface="DM Sans"/>
              </a:endParaRPr>
            </a:p>
          </p:txBody>
        </p:sp>
        <p:sp>
          <p:nvSpPr>
            <p:cNvPr id="227" name="Google Shape;227;p19"/>
            <p:cNvSpPr txBox="1"/>
            <p:nvPr/>
          </p:nvSpPr>
          <p:spPr>
            <a:xfrm>
              <a:off x="1842060" y="3016500"/>
              <a:ext cx="2559600" cy="684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[Detail the benefits offered to silver-level sponsors, such as logo placement, exhibition space, and acknowledgment in event communications.]</a:t>
              </a:r>
              <a:endParaRPr sz="1000">
                <a:solidFill>
                  <a:srgbClr val="4E4E4E"/>
                </a:solidFill>
                <a:latin typeface="DM Sans"/>
                <a:ea typeface="DM Sans"/>
                <a:cs typeface="DM Sans"/>
                <a:sym typeface="DM Sans"/>
              </a:endParaRPr>
            </a:p>
          </p:txBody>
        </p:sp>
        <p:sp>
          <p:nvSpPr>
            <p:cNvPr id="228" name="Google Shape;228;p19"/>
            <p:cNvSpPr txBox="1"/>
            <p:nvPr/>
          </p:nvSpPr>
          <p:spPr>
            <a:xfrm>
              <a:off x="4567408" y="3016500"/>
              <a:ext cx="22047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 Logo inclusion on event website and select marketing materials.</a:t>
              </a:r>
              <a:endParaRPr sz="1000">
                <a:solidFill>
                  <a:srgbClr val="4E4E4E"/>
                </a:solidFill>
                <a:latin typeface="DM Sans"/>
                <a:ea typeface="DM Sans"/>
                <a:cs typeface="DM Sans"/>
                <a:sym typeface="DM Sans"/>
              </a:endParaRPr>
            </a:p>
          </p:txBody>
        </p:sp>
      </p:grpSp>
      <p:sp>
        <p:nvSpPr>
          <p:cNvPr id="229" name="Google Shape;229;p19"/>
          <p:cNvSpPr txBox="1"/>
          <p:nvPr/>
        </p:nvSpPr>
        <p:spPr>
          <a:xfrm>
            <a:off x="720000" y="9427400"/>
            <a:ext cx="34401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200">
                <a:solidFill>
                  <a:srgbClr val="2B2C2B"/>
                </a:solidFill>
                <a:latin typeface="DM Sans"/>
                <a:ea typeface="DM Sans"/>
                <a:cs typeface="DM Sans"/>
                <a:sym typeface="DM Sans"/>
              </a:rPr>
              <a:t>Continuation of the table on the next page</a:t>
            </a:r>
            <a:endParaRPr b="1" sz="1200">
              <a:solidFill>
                <a:srgbClr val="2B2C2B"/>
              </a:solidFill>
              <a:latin typeface="DM Sans"/>
              <a:ea typeface="DM Sans"/>
              <a:cs typeface="DM Sans"/>
              <a:sym typeface="DM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grpSp>
        <p:nvGrpSpPr>
          <p:cNvPr id="234" name="Google Shape;234;p20"/>
          <p:cNvGrpSpPr/>
          <p:nvPr/>
        </p:nvGrpSpPr>
        <p:grpSpPr>
          <a:xfrm>
            <a:off x="727175" y="1196700"/>
            <a:ext cx="6123000" cy="5045800"/>
            <a:chOff x="727175" y="2422225"/>
            <a:chExt cx="6123000" cy="5045800"/>
          </a:xfrm>
        </p:grpSpPr>
        <p:sp>
          <p:nvSpPr>
            <p:cNvPr id="235" name="Google Shape;235;p20"/>
            <p:cNvSpPr/>
            <p:nvPr/>
          </p:nvSpPr>
          <p:spPr>
            <a:xfrm>
              <a:off x="727175" y="2422225"/>
              <a:ext cx="6123000" cy="476100"/>
            </a:xfrm>
            <a:prstGeom prst="rect">
              <a:avLst/>
            </a:prstGeom>
            <a:solidFill>
              <a:srgbClr val="DDDDD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6" name="Google Shape;236;p20"/>
            <p:cNvSpPr/>
            <p:nvPr/>
          </p:nvSpPr>
          <p:spPr>
            <a:xfrm>
              <a:off x="727175" y="4076101"/>
              <a:ext cx="6123000" cy="947400"/>
            </a:xfrm>
            <a:prstGeom prst="rect">
              <a:avLst/>
            </a:prstGeom>
            <a:solidFill>
              <a:srgbClr val="F1F1F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7" name="Google Shape;237;p20"/>
            <p:cNvSpPr/>
            <p:nvPr/>
          </p:nvSpPr>
          <p:spPr>
            <a:xfrm>
              <a:off x="727175" y="6391925"/>
              <a:ext cx="6123000" cy="1076100"/>
            </a:xfrm>
            <a:prstGeom prst="rect">
              <a:avLst/>
            </a:prstGeom>
            <a:solidFill>
              <a:srgbClr val="F1F1F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238" name="Google Shape;238;p20"/>
          <p:cNvGrpSpPr/>
          <p:nvPr/>
        </p:nvGrpSpPr>
        <p:grpSpPr>
          <a:xfrm>
            <a:off x="722575" y="1192800"/>
            <a:ext cx="6129400" cy="5935275"/>
            <a:chOff x="722575" y="1192800"/>
            <a:chExt cx="6129400" cy="5935275"/>
          </a:xfrm>
        </p:grpSpPr>
        <p:sp>
          <p:nvSpPr>
            <p:cNvPr id="239" name="Google Shape;239;p20"/>
            <p:cNvSpPr/>
            <p:nvPr/>
          </p:nvSpPr>
          <p:spPr>
            <a:xfrm>
              <a:off x="722575" y="1196775"/>
              <a:ext cx="6127500" cy="5931300"/>
            </a:xfrm>
            <a:prstGeom prst="rect">
              <a:avLst/>
            </a:prstGeom>
            <a:noFill/>
            <a:ln cap="flat" cmpd="sng" w="9525">
              <a:solidFill>
                <a:srgbClr val="B0B0B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40" name="Google Shape;240;p20"/>
            <p:cNvCxnSpPr/>
            <p:nvPr/>
          </p:nvCxnSpPr>
          <p:spPr>
            <a:xfrm>
              <a:off x="1773625" y="1192800"/>
              <a:ext cx="0" cy="5931300"/>
            </a:xfrm>
            <a:prstGeom prst="straightConnector1">
              <a:avLst/>
            </a:prstGeom>
            <a:noFill/>
            <a:ln cap="flat" cmpd="sng" w="9525">
              <a:solidFill>
                <a:srgbClr val="B0B0B0"/>
              </a:solidFill>
              <a:prstDash val="solid"/>
              <a:round/>
              <a:headEnd len="med" w="med" type="none"/>
              <a:tailEnd len="med" w="med" type="none"/>
            </a:ln>
          </p:spPr>
        </p:cxnSp>
        <p:cxnSp>
          <p:nvCxnSpPr>
            <p:cNvPr id="241" name="Google Shape;241;p20"/>
            <p:cNvCxnSpPr/>
            <p:nvPr/>
          </p:nvCxnSpPr>
          <p:spPr>
            <a:xfrm>
              <a:off x="4498350" y="1192800"/>
              <a:ext cx="0" cy="5931300"/>
            </a:xfrm>
            <a:prstGeom prst="straightConnector1">
              <a:avLst/>
            </a:prstGeom>
            <a:noFill/>
            <a:ln cap="flat" cmpd="sng" w="9525">
              <a:solidFill>
                <a:srgbClr val="B0B0B0"/>
              </a:solidFill>
              <a:prstDash val="solid"/>
              <a:round/>
              <a:headEnd len="med" w="med" type="none"/>
              <a:tailEnd len="med" w="med" type="none"/>
            </a:ln>
          </p:spPr>
        </p:cxnSp>
        <p:cxnSp>
          <p:nvCxnSpPr>
            <p:cNvPr id="242" name="Google Shape;242;p20"/>
            <p:cNvCxnSpPr/>
            <p:nvPr/>
          </p:nvCxnSpPr>
          <p:spPr>
            <a:xfrm>
              <a:off x="727175" y="1672950"/>
              <a:ext cx="6124800" cy="0"/>
            </a:xfrm>
            <a:prstGeom prst="straightConnector1">
              <a:avLst/>
            </a:prstGeom>
            <a:noFill/>
            <a:ln cap="flat" cmpd="sng" w="9525">
              <a:solidFill>
                <a:srgbClr val="B0B0B0"/>
              </a:solidFill>
              <a:prstDash val="solid"/>
              <a:round/>
              <a:headEnd len="med" w="med" type="none"/>
              <a:tailEnd len="med" w="med" type="none"/>
            </a:ln>
          </p:spPr>
        </p:cxnSp>
        <p:cxnSp>
          <p:nvCxnSpPr>
            <p:cNvPr id="243" name="Google Shape;243;p20"/>
            <p:cNvCxnSpPr/>
            <p:nvPr/>
          </p:nvCxnSpPr>
          <p:spPr>
            <a:xfrm>
              <a:off x="727175" y="2235500"/>
              <a:ext cx="6124800" cy="0"/>
            </a:xfrm>
            <a:prstGeom prst="straightConnector1">
              <a:avLst/>
            </a:prstGeom>
            <a:noFill/>
            <a:ln cap="flat" cmpd="sng" w="9525">
              <a:solidFill>
                <a:srgbClr val="B0B0B0"/>
              </a:solidFill>
              <a:prstDash val="solid"/>
              <a:round/>
              <a:headEnd len="med" w="med" type="none"/>
              <a:tailEnd len="med" w="med" type="none"/>
            </a:ln>
          </p:spPr>
        </p:cxnSp>
        <p:cxnSp>
          <p:nvCxnSpPr>
            <p:cNvPr id="244" name="Google Shape;244;p20"/>
            <p:cNvCxnSpPr/>
            <p:nvPr/>
          </p:nvCxnSpPr>
          <p:spPr>
            <a:xfrm>
              <a:off x="727175" y="2850575"/>
              <a:ext cx="6124800" cy="0"/>
            </a:xfrm>
            <a:prstGeom prst="straightConnector1">
              <a:avLst/>
            </a:prstGeom>
            <a:noFill/>
            <a:ln cap="flat" cmpd="sng" w="9525">
              <a:solidFill>
                <a:srgbClr val="B0B0B0"/>
              </a:solidFill>
              <a:prstDash val="solid"/>
              <a:round/>
              <a:headEnd len="med" w="med" type="none"/>
              <a:tailEnd len="med" w="med" type="none"/>
            </a:ln>
          </p:spPr>
        </p:cxnSp>
        <p:cxnSp>
          <p:nvCxnSpPr>
            <p:cNvPr id="245" name="Google Shape;245;p20"/>
            <p:cNvCxnSpPr/>
            <p:nvPr/>
          </p:nvCxnSpPr>
          <p:spPr>
            <a:xfrm>
              <a:off x="727175" y="3797918"/>
              <a:ext cx="6124800" cy="0"/>
            </a:xfrm>
            <a:prstGeom prst="straightConnector1">
              <a:avLst/>
            </a:prstGeom>
            <a:noFill/>
            <a:ln cap="flat" cmpd="sng" w="9525">
              <a:solidFill>
                <a:srgbClr val="B0B0B0"/>
              </a:solidFill>
              <a:prstDash val="solid"/>
              <a:round/>
              <a:headEnd len="med" w="med" type="none"/>
              <a:tailEnd len="med" w="med" type="none"/>
            </a:ln>
          </p:spPr>
        </p:cxnSp>
        <p:cxnSp>
          <p:nvCxnSpPr>
            <p:cNvPr id="246" name="Google Shape;246;p20"/>
            <p:cNvCxnSpPr/>
            <p:nvPr/>
          </p:nvCxnSpPr>
          <p:spPr>
            <a:xfrm>
              <a:off x="727175" y="4419931"/>
              <a:ext cx="6124800" cy="0"/>
            </a:xfrm>
            <a:prstGeom prst="straightConnector1">
              <a:avLst/>
            </a:prstGeom>
            <a:noFill/>
            <a:ln cap="flat" cmpd="sng" w="9525">
              <a:solidFill>
                <a:srgbClr val="B0B0B0"/>
              </a:solidFill>
              <a:prstDash val="solid"/>
              <a:round/>
              <a:headEnd len="med" w="med" type="none"/>
              <a:tailEnd len="med" w="med" type="none"/>
            </a:ln>
          </p:spPr>
        </p:cxnSp>
        <p:cxnSp>
          <p:nvCxnSpPr>
            <p:cNvPr id="247" name="Google Shape;247;p20"/>
            <p:cNvCxnSpPr/>
            <p:nvPr/>
          </p:nvCxnSpPr>
          <p:spPr>
            <a:xfrm>
              <a:off x="727175" y="5166400"/>
              <a:ext cx="6124800" cy="0"/>
            </a:xfrm>
            <a:prstGeom prst="straightConnector1">
              <a:avLst/>
            </a:prstGeom>
            <a:noFill/>
            <a:ln cap="flat" cmpd="sng" w="9525">
              <a:solidFill>
                <a:srgbClr val="B0B0B0"/>
              </a:solidFill>
              <a:prstDash val="solid"/>
              <a:round/>
              <a:headEnd len="med" w="med" type="none"/>
              <a:tailEnd len="med" w="med" type="none"/>
            </a:ln>
          </p:spPr>
        </p:cxnSp>
        <p:cxnSp>
          <p:nvCxnSpPr>
            <p:cNvPr id="248" name="Google Shape;248;p20"/>
            <p:cNvCxnSpPr/>
            <p:nvPr/>
          </p:nvCxnSpPr>
          <p:spPr>
            <a:xfrm>
              <a:off x="727175" y="6242625"/>
              <a:ext cx="6124800" cy="0"/>
            </a:xfrm>
            <a:prstGeom prst="straightConnector1">
              <a:avLst/>
            </a:prstGeom>
            <a:noFill/>
            <a:ln cap="flat" cmpd="sng" w="9525">
              <a:solidFill>
                <a:srgbClr val="B0B0B0"/>
              </a:solidFill>
              <a:prstDash val="solid"/>
              <a:round/>
              <a:headEnd len="med" w="med" type="none"/>
              <a:tailEnd len="med" w="med" type="none"/>
            </a:ln>
          </p:spPr>
        </p:cxnSp>
      </p:grpSp>
      <p:cxnSp>
        <p:nvCxnSpPr>
          <p:cNvPr id="249" name="Google Shape;249;p20"/>
          <p:cNvCxnSpPr/>
          <p:nvPr/>
        </p:nvCxnSpPr>
        <p:spPr>
          <a:xfrm>
            <a:off x="727175" y="7128150"/>
            <a:ext cx="6124800" cy="0"/>
          </a:xfrm>
          <a:prstGeom prst="straightConnector1">
            <a:avLst/>
          </a:prstGeom>
          <a:noFill/>
          <a:ln cap="flat" cmpd="sng" w="9525">
            <a:solidFill>
              <a:srgbClr val="B0B0B0"/>
            </a:solidFill>
            <a:prstDash val="solid"/>
            <a:round/>
            <a:headEnd len="med" w="med" type="none"/>
            <a:tailEnd len="med" w="med" type="none"/>
          </a:ln>
        </p:spPr>
      </p:cxnSp>
      <p:grpSp>
        <p:nvGrpSpPr>
          <p:cNvPr id="250" name="Google Shape;250;p20"/>
          <p:cNvGrpSpPr/>
          <p:nvPr/>
        </p:nvGrpSpPr>
        <p:grpSpPr>
          <a:xfrm>
            <a:off x="705926" y="-7050"/>
            <a:ext cx="6134398" cy="986300"/>
            <a:chOff x="705893" y="-7050"/>
            <a:chExt cx="6173290" cy="986300"/>
          </a:xfrm>
        </p:grpSpPr>
        <p:grpSp>
          <p:nvGrpSpPr>
            <p:cNvPr id="251" name="Google Shape;251;p20"/>
            <p:cNvGrpSpPr/>
            <p:nvPr/>
          </p:nvGrpSpPr>
          <p:grpSpPr>
            <a:xfrm>
              <a:off x="754950" y="-7050"/>
              <a:ext cx="6124233" cy="847050"/>
              <a:chOff x="754950" y="-7050"/>
              <a:chExt cx="6124233" cy="847050"/>
            </a:xfrm>
          </p:grpSpPr>
          <p:sp>
            <p:nvSpPr>
              <p:cNvPr id="252" name="Google Shape;252;p20"/>
              <p:cNvSpPr/>
              <p:nvPr/>
            </p:nvSpPr>
            <p:spPr>
              <a:xfrm>
                <a:off x="6478183" y="-7050"/>
                <a:ext cx="401000" cy="847050"/>
              </a:xfrm>
              <a:custGeom>
                <a:rect b="b" l="l" r="r" t="t"/>
                <a:pathLst>
                  <a:path extrusionOk="0" h="33882" w="16040">
                    <a:moveTo>
                      <a:pt x="0" y="33882"/>
                    </a:moveTo>
                    <a:lnTo>
                      <a:pt x="16040" y="33866"/>
                    </a:lnTo>
                    <a:lnTo>
                      <a:pt x="16040" y="0"/>
                    </a:lnTo>
                  </a:path>
                </a:pathLst>
              </a:custGeom>
              <a:noFill/>
              <a:ln cap="flat" cmpd="sng" w="76200">
                <a:solidFill>
                  <a:srgbClr val="E3E4E3"/>
                </a:solidFill>
                <a:prstDash val="solid"/>
                <a:round/>
                <a:headEnd len="med" w="med" type="none"/>
                <a:tailEnd len="med" w="med" type="none"/>
              </a:ln>
            </p:spPr>
          </p:sp>
          <p:cxnSp>
            <p:nvCxnSpPr>
              <p:cNvPr id="253" name="Google Shape;253;p20"/>
              <p:cNvCxnSpPr/>
              <p:nvPr/>
            </p:nvCxnSpPr>
            <p:spPr>
              <a:xfrm>
                <a:off x="754950" y="0"/>
                <a:ext cx="0" cy="550200"/>
              </a:xfrm>
              <a:prstGeom prst="straightConnector1">
                <a:avLst/>
              </a:prstGeom>
              <a:noFill/>
              <a:ln cap="flat" cmpd="sng" w="76200">
                <a:solidFill>
                  <a:srgbClr val="E3E4E3"/>
                </a:solidFill>
                <a:prstDash val="solid"/>
                <a:round/>
                <a:headEnd len="med" w="med" type="none"/>
                <a:tailEnd len="med" w="med" type="none"/>
              </a:ln>
            </p:spPr>
          </p:cxnSp>
        </p:grpSp>
        <p:sp>
          <p:nvSpPr>
            <p:cNvPr id="254" name="Google Shape;254;p20"/>
            <p:cNvSpPr txBox="1"/>
            <p:nvPr/>
          </p:nvSpPr>
          <p:spPr>
            <a:xfrm>
              <a:off x="705893" y="656150"/>
              <a:ext cx="57111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100">
                  <a:solidFill>
                    <a:srgbClr val="2B2C2B"/>
                  </a:solidFill>
                  <a:latin typeface="DM Sans"/>
                  <a:ea typeface="DM Sans"/>
                  <a:cs typeface="DM Sans"/>
                  <a:sym typeface="DM Sans"/>
                </a:rPr>
                <a:t>CONTINUE SPONSORSHIP OPPORTUNITIES</a:t>
              </a:r>
              <a:endParaRPr b="1" sz="2100">
                <a:solidFill>
                  <a:srgbClr val="2B2C2B"/>
                </a:solidFill>
                <a:latin typeface="DM Sans"/>
                <a:ea typeface="DM Sans"/>
                <a:cs typeface="DM Sans"/>
                <a:sym typeface="DM Sans"/>
              </a:endParaRPr>
            </a:p>
          </p:txBody>
        </p:sp>
      </p:grpSp>
      <p:grpSp>
        <p:nvGrpSpPr>
          <p:cNvPr id="255" name="Google Shape;255;p20"/>
          <p:cNvGrpSpPr/>
          <p:nvPr/>
        </p:nvGrpSpPr>
        <p:grpSpPr>
          <a:xfrm>
            <a:off x="6221825" y="9964200"/>
            <a:ext cx="611700" cy="727800"/>
            <a:chOff x="6221825" y="9964200"/>
            <a:chExt cx="611700" cy="727800"/>
          </a:xfrm>
        </p:grpSpPr>
        <p:sp>
          <p:nvSpPr>
            <p:cNvPr id="256" name="Google Shape;256;p20"/>
            <p:cNvSpPr/>
            <p:nvPr/>
          </p:nvSpPr>
          <p:spPr>
            <a:xfrm>
              <a:off x="6221825" y="9964200"/>
              <a:ext cx="611700" cy="72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 name="Google Shape;257;p20"/>
            <p:cNvSpPr txBox="1"/>
            <p:nvPr/>
          </p:nvSpPr>
          <p:spPr>
            <a:xfrm>
              <a:off x="6221825" y="10066358"/>
              <a:ext cx="6117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Page 8</a:t>
              </a:r>
              <a:endParaRPr sz="1000">
                <a:solidFill>
                  <a:srgbClr val="2B2C2B"/>
                </a:solidFill>
                <a:latin typeface="DM Sans"/>
                <a:ea typeface="DM Sans"/>
                <a:cs typeface="DM Sans"/>
                <a:sym typeface="DM Sans"/>
              </a:endParaRPr>
            </a:p>
            <a:p>
              <a:pPr indent="0" lvl="0" marL="0" rtl="0" algn="l">
                <a:spcBef>
                  <a:spcPts val="0"/>
                </a:spcBef>
                <a:spcAft>
                  <a:spcPts val="0"/>
                </a:spcAft>
                <a:buNone/>
              </a:pPr>
              <a:r>
                <a:t/>
              </a:r>
              <a:endParaRPr sz="1000">
                <a:solidFill>
                  <a:srgbClr val="2B2C2B"/>
                </a:solidFill>
                <a:latin typeface="DM Sans"/>
                <a:ea typeface="DM Sans"/>
                <a:cs typeface="DM Sans"/>
                <a:sym typeface="DM Sans"/>
              </a:endParaRPr>
            </a:p>
          </p:txBody>
        </p:sp>
      </p:grpSp>
      <p:sp>
        <p:nvSpPr>
          <p:cNvPr id="258" name="Google Shape;258;p20"/>
          <p:cNvSpPr txBox="1"/>
          <p:nvPr/>
        </p:nvSpPr>
        <p:spPr>
          <a:xfrm>
            <a:off x="789122" y="1280925"/>
            <a:ext cx="9642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2B2C2B"/>
                </a:solidFill>
                <a:latin typeface="DM Sans"/>
                <a:ea typeface="DM Sans"/>
                <a:cs typeface="DM Sans"/>
                <a:sym typeface="DM Sans"/>
              </a:rPr>
              <a:t>Sponsorship </a:t>
            </a:r>
            <a:endParaRPr b="1" sz="1000">
              <a:solidFill>
                <a:srgbClr val="2B2C2B"/>
              </a:solidFill>
              <a:latin typeface="DM Sans"/>
              <a:ea typeface="DM Sans"/>
              <a:cs typeface="DM Sans"/>
              <a:sym typeface="DM Sans"/>
            </a:endParaRPr>
          </a:p>
          <a:p>
            <a:pPr indent="0" lvl="0" marL="0" rtl="0" algn="l">
              <a:spcBef>
                <a:spcPts val="0"/>
              </a:spcBef>
              <a:spcAft>
                <a:spcPts val="0"/>
              </a:spcAft>
              <a:buNone/>
            </a:pPr>
            <a:r>
              <a:rPr b="1" lang="uk" sz="1000">
                <a:solidFill>
                  <a:srgbClr val="2B2C2B"/>
                </a:solidFill>
                <a:latin typeface="DM Sans"/>
                <a:ea typeface="DM Sans"/>
                <a:cs typeface="DM Sans"/>
                <a:sym typeface="DM Sans"/>
              </a:rPr>
              <a:t>Level</a:t>
            </a:r>
            <a:endParaRPr b="1" sz="1000">
              <a:solidFill>
                <a:srgbClr val="2B2C2B"/>
              </a:solidFill>
              <a:latin typeface="DM Sans"/>
              <a:ea typeface="DM Sans"/>
              <a:cs typeface="DM Sans"/>
              <a:sym typeface="DM Sans"/>
            </a:endParaRPr>
          </a:p>
        </p:txBody>
      </p:sp>
      <p:sp>
        <p:nvSpPr>
          <p:cNvPr id="259" name="Google Shape;259;p20"/>
          <p:cNvSpPr txBox="1"/>
          <p:nvPr/>
        </p:nvSpPr>
        <p:spPr>
          <a:xfrm>
            <a:off x="1842084" y="1280925"/>
            <a:ext cx="9642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2B2C2B"/>
                </a:solidFill>
                <a:latin typeface="DM Sans"/>
                <a:ea typeface="DM Sans"/>
                <a:cs typeface="DM Sans"/>
                <a:sym typeface="DM Sans"/>
              </a:rPr>
              <a:t>Description</a:t>
            </a:r>
            <a:endParaRPr b="1" sz="1000">
              <a:solidFill>
                <a:srgbClr val="2B2C2B"/>
              </a:solidFill>
              <a:latin typeface="DM Sans"/>
              <a:ea typeface="DM Sans"/>
              <a:cs typeface="DM Sans"/>
              <a:sym typeface="DM Sans"/>
            </a:endParaRPr>
          </a:p>
        </p:txBody>
      </p:sp>
      <p:sp>
        <p:nvSpPr>
          <p:cNvPr id="260" name="Google Shape;260;p20"/>
          <p:cNvSpPr txBox="1"/>
          <p:nvPr/>
        </p:nvSpPr>
        <p:spPr>
          <a:xfrm>
            <a:off x="4567394" y="1280925"/>
            <a:ext cx="9642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2B2C2B"/>
                </a:solidFill>
                <a:latin typeface="DM Sans"/>
                <a:ea typeface="DM Sans"/>
                <a:cs typeface="DM Sans"/>
                <a:sym typeface="DM Sans"/>
              </a:rPr>
              <a:t>Benefits</a:t>
            </a:r>
            <a:endParaRPr b="1" sz="1000">
              <a:solidFill>
                <a:srgbClr val="2B2C2B"/>
              </a:solidFill>
              <a:latin typeface="DM Sans"/>
              <a:ea typeface="DM Sans"/>
              <a:cs typeface="DM Sans"/>
              <a:sym typeface="DM Sans"/>
            </a:endParaRPr>
          </a:p>
        </p:txBody>
      </p:sp>
      <p:sp>
        <p:nvSpPr>
          <p:cNvPr id="261" name="Google Shape;261;p20"/>
          <p:cNvSpPr txBox="1"/>
          <p:nvPr/>
        </p:nvSpPr>
        <p:spPr>
          <a:xfrm>
            <a:off x="4567408" y="1788775"/>
            <a:ext cx="22047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 Recognition during event announcements and presentations.</a:t>
            </a:r>
            <a:endParaRPr sz="1000">
              <a:solidFill>
                <a:srgbClr val="4E4E4E"/>
              </a:solidFill>
              <a:latin typeface="DM Sans"/>
              <a:ea typeface="DM Sans"/>
              <a:cs typeface="DM Sans"/>
              <a:sym typeface="DM Sans"/>
            </a:endParaRPr>
          </a:p>
        </p:txBody>
      </p:sp>
      <p:sp>
        <p:nvSpPr>
          <p:cNvPr id="262" name="Google Shape;262;p20"/>
          <p:cNvSpPr txBox="1"/>
          <p:nvPr/>
        </p:nvSpPr>
        <p:spPr>
          <a:xfrm>
            <a:off x="4567408" y="2351313"/>
            <a:ext cx="22047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 Opportunity to host a branded booth or display at the event venue.</a:t>
            </a:r>
            <a:endParaRPr sz="1000">
              <a:solidFill>
                <a:srgbClr val="4E4E4E"/>
              </a:solidFill>
              <a:latin typeface="DM Sans"/>
              <a:ea typeface="DM Sans"/>
              <a:cs typeface="DM Sans"/>
              <a:sym typeface="DM Sans"/>
            </a:endParaRPr>
          </a:p>
        </p:txBody>
      </p:sp>
      <p:sp>
        <p:nvSpPr>
          <p:cNvPr id="263" name="Google Shape;263;p20"/>
          <p:cNvSpPr txBox="1"/>
          <p:nvPr/>
        </p:nvSpPr>
        <p:spPr>
          <a:xfrm>
            <a:off x="4567408" y="3931738"/>
            <a:ext cx="2204700" cy="330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 Verbal recognition during key </a:t>
            </a:r>
            <a:endParaRPr sz="1000">
              <a:solidFill>
                <a:srgbClr val="4E4E4E"/>
              </a:solidFill>
              <a:latin typeface="DM Sans"/>
              <a:ea typeface="DM Sans"/>
              <a:cs typeface="DM Sans"/>
              <a:sym typeface="DM Sans"/>
            </a:endParaRPr>
          </a:p>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event sessions and activities.</a:t>
            </a:r>
            <a:endParaRPr sz="1000">
              <a:solidFill>
                <a:srgbClr val="4E4E4E"/>
              </a:solidFill>
              <a:latin typeface="DM Sans"/>
              <a:ea typeface="DM Sans"/>
              <a:cs typeface="DM Sans"/>
              <a:sym typeface="DM Sans"/>
            </a:endParaRPr>
          </a:p>
        </p:txBody>
      </p:sp>
      <p:grpSp>
        <p:nvGrpSpPr>
          <p:cNvPr id="264" name="Google Shape;264;p20"/>
          <p:cNvGrpSpPr/>
          <p:nvPr/>
        </p:nvGrpSpPr>
        <p:grpSpPr>
          <a:xfrm>
            <a:off x="789122" y="2981796"/>
            <a:ext cx="5982986" cy="684900"/>
            <a:chOff x="789122" y="3016500"/>
            <a:chExt cx="5982986" cy="684900"/>
          </a:xfrm>
        </p:grpSpPr>
        <p:sp>
          <p:nvSpPr>
            <p:cNvPr id="265" name="Google Shape;265;p20"/>
            <p:cNvSpPr txBox="1"/>
            <p:nvPr/>
          </p:nvSpPr>
          <p:spPr>
            <a:xfrm>
              <a:off x="789122" y="3016500"/>
              <a:ext cx="9642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4E4E4E"/>
                  </a:solidFill>
                  <a:latin typeface="DM Sans"/>
                  <a:ea typeface="DM Sans"/>
                  <a:cs typeface="DM Sans"/>
                  <a:sym typeface="DM Sans"/>
                </a:rPr>
                <a:t>Bronze Sponsor</a:t>
              </a:r>
              <a:endParaRPr b="1" sz="1000">
                <a:solidFill>
                  <a:srgbClr val="4E4E4E"/>
                </a:solidFill>
                <a:latin typeface="DM Sans"/>
                <a:ea typeface="DM Sans"/>
                <a:cs typeface="DM Sans"/>
                <a:sym typeface="DM Sans"/>
              </a:endParaRPr>
            </a:p>
          </p:txBody>
        </p:sp>
        <p:sp>
          <p:nvSpPr>
            <p:cNvPr id="266" name="Google Shape;266;p20"/>
            <p:cNvSpPr txBox="1"/>
            <p:nvPr/>
          </p:nvSpPr>
          <p:spPr>
            <a:xfrm>
              <a:off x="1842060" y="3016500"/>
              <a:ext cx="2559600" cy="684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[Outline the sponsorship benefits available at the bronze level, which may include logo placement, recognition, and networking opportunities.]</a:t>
              </a:r>
              <a:endParaRPr sz="1000">
                <a:solidFill>
                  <a:srgbClr val="4E4E4E"/>
                </a:solidFill>
                <a:latin typeface="DM Sans"/>
                <a:ea typeface="DM Sans"/>
                <a:cs typeface="DM Sans"/>
                <a:sym typeface="DM Sans"/>
              </a:endParaRPr>
            </a:p>
          </p:txBody>
        </p:sp>
        <p:sp>
          <p:nvSpPr>
            <p:cNvPr id="267" name="Google Shape;267;p20"/>
            <p:cNvSpPr txBox="1"/>
            <p:nvPr/>
          </p:nvSpPr>
          <p:spPr>
            <a:xfrm>
              <a:off x="4567408" y="3016500"/>
              <a:ext cx="2204700" cy="507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 Logo inclusion on event signage and sponsor acknowledgment boards.</a:t>
              </a:r>
              <a:endParaRPr sz="1000">
                <a:solidFill>
                  <a:srgbClr val="4E4E4E"/>
                </a:solidFill>
                <a:latin typeface="DM Sans"/>
                <a:ea typeface="DM Sans"/>
                <a:cs typeface="DM Sans"/>
                <a:sym typeface="DM Sans"/>
              </a:endParaRPr>
            </a:p>
          </p:txBody>
        </p:sp>
      </p:grpSp>
      <p:sp>
        <p:nvSpPr>
          <p:cNvPr id="268" name="Google Shape;268;p20"/>
          <p:cNvSpPr txBox="1"/>
          <p:nvPr/>
        </p:nvSpPr>
        <p:spPr>
          <a:xfrm>
            <a:off x="4567408" y="6431438"/>
            <a:ext cx="2204700" cy="507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 Flexibility to include unique perks such as product demos, branded giveaways, or sponsored sessions.</a:t>
            </a:r>
            <a:endParaRPr sz="1000">
              <a:solidFill>
                <a:srgbClr val="4E4E4E"/>
              </a:solidFill>
              <a:latin typeface="DM Sans"/>
              <a:ea typeface="DM Sans"/>
              <a:cs typeface="DM Sans"/>
              <a:sym typeface="DM Sans"/>
            </a:endParaRPr>
          </a:p>
        </p:txBody>
      </p:sp>
      <p:sp>
        <p:nvSpPr>
          <p:cNvPr id="269" name="Google Shape;269;p20"/>
          <p:cNvSpPr txBox="1"/>
          <p:nvPr/>
        </p:nvSpPr>
        <p:spPr>
          <a:xfrm>
            <a:off x="4567408" y="4539216"/>
            <a:ext cx="2204700" cy="507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 Access to attendee contact list for post-event follow-ups and engagement.</a:t>
            </a:r>
            <a:endParaRPr sz="1000">
              <a:solidFill>
                <a:srgbClr val="4E4E4E"/>
              </a:solidFill>
              <a:latin typeface="DM Sans"/>
              <a:ea typeface="DM Sans"/>
              <a:cs typeface="DM Sans"/>
              <a:sym typeface="DM Sans"/>
            </a:endParaRPr>
          </a:p>
        </p:txBody>
      </p:sp>
      <p:grpSp>
        <p:nvGrpSpPr>
          <p:cNvPr id="270" name="Google Shape;270;p20"/>
          <p:cNvGrpSpPr/>
          <p:nvPr/>
        </p:nvGrpSpPr>
        <p:grpSpPr>
          <a:xfrm>
            <a:off x="789122" y="5277821"/>
            <a:ext cx="5982986" cy="861900"/>
            <a:chOff x="789122" y="3016500"/>
            <a:chExt cx="5982986" cy="861900"/>
          </a:xfrm>
        </p:grpSpPr>
        <p:sp>
          <p:nvSpPr>
            <p:cNvPr id="271" name="Google Shape;271;p20"/>
            <p:cNvSpPr txBox="1"/>
            <p:nvPr/>
          </p:nvSpPr>
          <p:spPr>
            <a:xfrm>
              <a:off x="789122" y="3016500"/>
              <a:ext cx="9642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1000">
                  <a:solidFill>
                    <a:srgbClr val="4E4E4E"/>
                  </a:solidFill>
                  <a:latin typeface="DM Sans"/>
                  <a:ea typeface="DM Sans"/>
                  <a:cs typeface="DM Sans"/>
                  <a:sym typeface="DM Sans"/>
                </a:rPr>
                <a:t>Custom Packages</a:t>
              </a:r>
              <a:endParaRPr b="1" sz="1000">
                <a:solidFill>
                  <a:srgbClr val="4E4E4E"/>
                </a:solidFill>
                <a:latin typeface="DM Sans"/>
                <a:ea typeface="DM Sans"/>
                <a:cs typeface="DM Sans"/>
                <a:sym typeface="DM Sans"/>
              </a:endParaRPr>
            </a:p>
          </p:txBody>
        </p:sp>
        <p:sp>
          <p:nvSpPr>
            <p:cNvPr id="272" name="Google Shape;272;p20"/>
            <p:cNvSpPr txBox="1"/>
            <p:nvPr/>
          </p:nvSpPr>
          <p:spPr>
            <a:xfrm>
              <a:off x="1842060" y="3016500"/>
              <a:ext cx="2559600" cy="861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[Offer flexibility by allowing sponsors to create custom packages tailored to their specific needs and budget, including a combination of benefits from different sponsorship levels.]</a:t>
              </a:r>
              <a:endParaRPr sz="1000">
                <a:solidFill>
                  <a:srgbClr val="4E4E4E"/>
                </a:solidFill>
                <a:latin typeface="DM Sans"/>
                <a:ea typeface="DM Sans"/>
                <a:cs typeface="DM Sans"/>
                <a:sym typeface="DM Sans"/>
              </a:endParaRPr>
            </a:p>
          </p:txBody>
        </p:sp>
        <p:sp>
          <p:nvSpPr>
            <p:cNvPr id="273" name="Google Shape;273;p20"/>
            <p:cNvSpPr txBox="1"/>
            <p:nvPr/>
          </p:nvSpPr>
          <p:spPr>
            <a:xfrm>
              <a:off x="4567408" y="3016500"/>
              <a:ext cx="2204700" cy="507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1000">
                  <a:solidFill>
                    <a:srgbClr val="4E4E4E"/>
                  </a:solidFill>
                  <a:latin typeface="DM Sans"/>
                  <a:ea typeface="DM Sans"/>
                  <a:cs typeface="DM Sans"/>
                  <a:sym typeface="DM Sans"/>
                </a:rPr>
                <a:t>- Opportunity to customize sponsorship benefits based on sponsor objectives and preferences.</a:t>
              </a:r>
              <a:endParaRPr sz="1000">
                <a:solidFill>
                  <a:srgbClr val="4E4E4E"/>
                </a:solidFill>
                <a:latin typeface="DM Sans"/>
                <a:ea typeface="DM Sans"/>
                <a:cs typeface="DM Sans"/>
                <a:sym typeface="DM Sans"/>
              </a:endParaRPr>
            </a:p>
          </p:txBody>
        </p:sp>
      </p:grpSp>
      <p:sp>
        <p:nvSpPr>
          <p:cNvPr id="274" name="Google Shape;274;p20"/>
          <p:cNvSpPr txBox="1"/>
          <p:nvPr/>
        </p:nvSpPr>
        <p:spPr>
          <a:xfrm>
            <a:off x="705901" y="7401625"/>
            <a:ext cx="6141900" cy="720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200">
                <a:solidFill>
                  <a:schemeClr val="dk2"/>
                </a:solidFill>
                <a:latin typeface="DM Sans"/>
                <a:ea typeface="DM Sans"/>
                <a:cs typeface="DM Sans"/>
                <a:sym typeface="DM Sans"/>
              </a:rPr>
              <a:t>Note:</a:t>
            </a:r>
            <a:r>
              <a:rPr lang="uk" sz="1200">
                <a:solidFill>
                  <a:schemeClr val="dk2"/>
                </a:solidFill>
                <a:latin typeface="DM Sans"/>
                <a:ea typeface="DM Sans"/>
                <a:cs typeface="DM Sans"/>
                <a:sym typeface="DM Sans"/>
              </a:rPr>
              <a:t> Additional sponsorship opportunities, such as in-kind contributions, branded merchandise, or exclusive event experiences, can be discussed and negotiated based on sponsor interests and objectives.</a:t>
            </a:r>
            <a:endParaRPr sz="1200">
              <a:solidFill>
                <a:schemeClr val="dk2"/>
              </a:solidFill>
              <a:latin typeface="DM Sans"/>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grpSp>
        <p:nvGrpSpPr>
          <p:cNvPr id="279" name="Google Shape;279;p21"/>
          <p:cNvGrpSpPr/>
          <p:nvPr/>
        </p:nvGrpSpPr>
        <p:grpSpPr>
          <a:xfrm>
            <a:off x="705932" y="-7050"/>
            <a:ext cx="6134383" cy="986300"/>
            <a:chOff x="705900" y="-7050"/>
            <a:chExt cx="6173275" cy="986300"/>
          </a:xfrm>
        </p:grpSpPr>
        <p:grpSp>
          <p:nvGrpSpPr>
            <p:cNvPr id="280" name="Google Shape;280;p21"/>
            <p:cNvGrpSpPr/>
            <p:nvPr/>
          </p:nvGrpSpPr>
          <p:grpSpPr>
            <a:xfrm>
              <a:off x="754950" y="-7050"/>
              <a:ext cx="6124225" cy="846650"/>
              <a:chOff x="754950" y="-7050"/>
              <a:chExt cx="6124225" cy="846650"/>
            </a:xfrm>
          </p:grpSpPr>
          <p:sp>
            <p:nvSpPr>
              <p:cNvPr id="281" name="Google Shape;281;p21"/>
              <p:cNvSpPr/>
              <p:nvPr/>
            </p:nvSpPr>
            <p:spPr>
              <a:xfrm>
                <a:off x="4156675" y="-7050"/>
                <a:ext cx="2722500" cy="846650"/>
              </a:xfrm>
              <a:custGeom>
                <a:rect b="b" l="l" r="r" t="t"/>
                <a:pathLst>
                  <a:path extrusionOk="0" h="33866" w="108900">
                    <a:moveTo>
                      <a:pt x="0" y="33853"/>
                    </a:moveTo>
                    <a:lnTo>
                      <a:pt x="108900" y="33866"/>
                    </a:lnTo>
                    <a:lnTo>
                      <a:pt x="108900" y="0"/>
                    </a:lnTo>
                  </a:path>
                </a:pathLst>
              </a:custGeom>
              <a:noFill/>
              <a:ln cap="flat" cmpd="sng" w="76200">
                <a:solidFill>
                  <a:srgbClr val="E3E4E3"/>
                </a:solidFill>
                <a:prstDash val="solid"/>
                <a:round/>
                <a:headEnd len="med" w="med" type="none"/>
                <a:tailEnd len="med" w="med" type="none"/>
              </a:ln>
            </p:spPr>
          </p:sp>
          <p:cxnSp>
            <p:nvCxnSpPr>
              <p:cNvPr id="282" name="Google Shape;282;p21"/>
              <p:cNvCxnSpPr/>
              <p:nvPr/>
            </p:nvCxnSpPr>
            <p:spPr>
              <a:xfrm>
                <a:off x="754950" y="0"/>
                <a:ext cx="0" cy="550200"/>
              </a:xfrm>
              <a:prstGeom prst="straightConnector1">
                <a:avLst/>
              </a:prstGeom>
              <a:noFill/>
              <a:ln cap="flat" cmpd="sng" w="76200">
                <a:solidFill>
                  <a:srgbClr val="E3E4E3"/>
                </a:solidFill>
                <a:prstDash val="solid"/>
                <a:round/>
                <a:headEnd len="med" w="med" type="none"/>
                <a:tailEnd len="med" w="med" type="none"/>
              </a:ln>
            </p:spPr>
          </p:cxnSp>
        </p:grpSp>
        <p:sp>
          <p:nvSpPr>
            <p:cNvPr id="283" name="Google Shape;283;p21"/>
            <p:cNvSpPr txBox="1"/>
            <p:nvPr/>
          </p:nvSpPr>
          <p:spPr>
            <a:xfrm>
              <a:off x="705900" y="656150"/>
              <a:ext cx="34413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uk" sz="2100">
                  <a:solidFill>
                    <a:srgbClr val="2B2C2B"/>
                  </a:solidFill>
                  <a:latin typeface="DM Sans"/>
                  <a:ea typeface="DM Sans"/>
                  <a:cs typeface="DM Sans"/>
                  <a:sym typeface="DM Sans"/>
                </a:rPr>
                <a:t>BENEFITS TO SPONSORS:</a:t>
              </a:r>
              <a:endParaRPr b="1" sz="2100">
                <a:solidFill>
                  <a:srgbClr val="2B2C2B"/>
                </a:solidFill>
                <a:latin typeface="DM Sans"/>
                <a:ea typeface="DM Sans"/>
                <a:cs typeface="DM Sans"/>
                <a:sym typeface="DM Sans"/>
              </a:endParaRPr>
            </a:p>
          </p:txBody>
        </p:sp>
      </p:grpSp>
      <p:grpSp>
        <p:nvGrpSpPr>
          <p:cNvPr id="284" name="Google Shape;284;p21"/>
          <p:cNvGrpSpPr/>
          <p:nvPr/>
        </p:nvGrpSpPr>
        <p:grpSpPr>
          <a:xfrm>
            <a:off x="6221825" y="9964200"/>
            <a:ext cx="611700" cy="727800"/>
            <a:chOff x="6221825" y="9964200"/>
            <a:chExt cx="611700" cy="727800"/>
          </a:xfrm>
        </p:grpSpPr>
        <p:sp>
          <p:nvSpPr>
            <p:cNvPr id="285" name="Google Shape;285;p21"/>
            <p:cNvSpPr/>
            <p:nvPr/>
          </p:nvSpPr>
          <p:spPr>
            <a:xfrm>
              <a:off x="6221825" y="9964200"/>
              <a:ext cx="611700" cy="72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6" name="Google Shape;286;p21"/>
            <p:cNvSpPr txBox="1"/>
            <p:nvPr/>
          </p:nvSpPr>
          <p:spPr>
            <a:xfrm>
              <a:off x="6221825" y="10066358"/>
              <a:ext cx="611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2B2C2B"/>
                  </a:solidFill>
                  <a:latin typeface="DM Sans"/>
                  <a:ea typeface="DM Sans"/>
                  <a:cs typeface="DM Sans"/>
                  <a:sym typeface="DM Sans"/>
                </a:rPr>
                <a:t>Page 9</a:t>
              </a:r>
              <a:endParaRPr sz="1000">
                <a:solidFill>
                  <a:srgbClr val="2B2C2B"/>
                </a:solidFill>
                <a:latin typeface="DM Sans"/>
                <a:ea typeface="DM Sans"/>
                <a:cs typeface="DM Sans"/>
                <a:sym typeface="DM Sans"/>
              </a:endParaRPr>
            </a:p>
          </p:txBody>
        </p:sp>
      </p:grpSp>
      <p:grpSp>
        <p:nvGrpSpPr>
          <p:cNvPr id="287" name="Google Shape;287;p21"/>
          <p:cNvGrpSpPr/>
          <p:nvPr/>
        </p:nvGrpSpPr>
        <p:grpSpPr>
          <a:xfrm>
            <a:off x="705898" y="1924100"/>
            <a:ext cx="6127500" cy="1561129"/>
            <a:chOff x="705898" y="1939296"/>
            <a:chExt cx="6127500" cy="1561129"/>
          </a:xfrm>
        </p:grpSpPr>
        <p:sp>
          <p:nvSpPr>
            <p:cNvPr id="288" name="Google Shape;288;p21"/>
            <p:cNvSpPr txBox="1"/>
            <p:nvPr/>
          </p:nvSpPr>
          <p:spPr>
            <a:xfrm>
              <a:off x="705899" y="1939296"/>
              <a:ext cx="5017500" cy="246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600">
                  <a:solidFill>
                    <a:srgbClr val="2B2C2B"/>
                  </a:solidFill>
                  <a:latin typeface="DM Sans"/>
                  <a:ea typeface="DM Sans"/>
                  <a:cs typeface="DM Sans"/>
                  <a:sym typeface="DM Sans"/>
                </a:rPr>
                <a:t>1. Brand Visibility:</a:t>
              </a:r>
              <a:endParaRPr b="1" sz="1600">
                <a:solidFill>
                  <a:srgbClr val="2B2C2B"/>
                </a:solidFill>
                <a:latin typeface="DM Sans"/>
                <a:ea typeface="DM Sans"/>
                <a:cs typeface="DM Sans"/>
                <a:sym typeface="DM Sans"/>
              </a:endParaRPr>
            </a:p>
          </p:txBody>
        </p:sp>
        <p:sp>
          <p:nvSpPr>
            <p:cNvPr id="289" name="Google Shape;289;p21"/>
            <p:cNvSpPr txBox="1"/>
            <p:nvPr/>
          </p:nvSpPr>
          <p:spPr>
            <a:xfrm>
              <a:off x="705898" y="2512225"/>
              <a:ext cx="6127500" cy="9882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Increase brand visibility and exposure to a diverse audience of [describe your audience].</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Logo placement on event signage, promotional materials, and digital platforms.</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Recognition in press releases, media coverage, and social media promotions.</a:t>
              </a:r>
              <a:endParaRPr sz="1200">
                <a:solidFill>
                  <a:srgbClr val="4E4E4E"/>
                </a:solidFill>
                <a:latin typeface="DM Sans"/>
                <a:ea typeface="DM Sans"/>
                <a:cs typeface="DM Sans"/>
                <a:sym typeface="DM Sans"/>
              </a:endParaRPr>
            </a:p>
          </p:txBody>
        </p:sp>
      </p:grpSp>
      <p:sp>
        <p:nvSpPr>
          <p:cNvPr id="290" name="Google Shape;290;p21"/>
          <p:cNvSpPr txBox="1"/>
          <p:nvPr/>
        </p:nvSpPr>
        <p:spPr>
          <a:xfrm>
            <a:off x="705900" y="1163300"/>
            <a:ext cx="6127500" cy="4524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Sponsoring [Event/Project Name] offers a range of valuable benefits and opportunities for your organization, including:</a:t>
            </a:r>
            <a:endParaRPr sz="1200">
              <a:solidFill>
                <a:srgbClr val="4E4E4E"/>
              </a:solidFill>
              <a:latin typeface="DM Sans"/>
              <a:ea typeface="DM Sans"/>
              <a:cs typeface="DM Sans"/>
              <a:sym typeface="DM Sans"/>
            </a:endParaRPr>
          </a:p>
        </p:txBody>
      </p:sp>
      <p:grpSp>
        <p:nvGrpSpPr>
          <p:cNvPr id="291" name="Google Shape;291;p21"/>
          <p:cNvGrpSpPr/>
          <p:nvPr/>
        </p:nvGrpSpPr>
        <p:grpSpPr>
          <a:xfrm>
            <a:off x="705898" y="3814100"/>
            <a:ext cx="6127500" cy="1829029"/>
            <a:chOff x="705898" y="1924296"/>
            <a:chExt cx="6127500" cy="1829029"/>
          </a:xfrm>
        </p:grpSpPr>
        <p:sp>
          <p:nvSpPr>
            <p:cNvPr id="292" name="Google Shape;292;p21"/>
            <p:cNvSpPr txBox="1"/>
            <p:nvPr/>
          </p:nvSpPr>
          <p:spPr>
            <a:xfrm>
              <a:off x="705899" y="1924296"/>
              <a:ext cx="5017500" cy="246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600">
                  <a:solidFill>
                    <a:srgbClr val="2B2C2B"/>
                  </a:solidFill>
                  <a:latin typeface="DM Sans"/>
                  <a:ea typeface="DM Sans"/>
                  <a:cs typeface="DM Sans"/>
                  <a:sym typeface="DM Sans"/>
                </a:rPr>
                <a:t>2. Targeted Marketing:</a:t>
              </a:r>
              <a:endParaRPr b="1" sz="1600">
                <a:solidFill>
                  <a:srgbClr val="2B2C2B"/>
                </a:solidFill>
                <a:latin typeface="DM Sans"/>
                <a:ea typeface="DM Sans"/>
                <a:cs typeface="DM Sans"/>
                <a:sym typeface="DM Sans"/>
              </a:endParaRPr>
            </a:p>
          </p:txBody>
        </p:sp>
        <p:sp>
          <p:nvSpPr>
            <p:cNvPr id="293" name="Google Shape;293;p21"/>
            <p:cNvSpPr txBox="1"/>
            <p:nvPr/>
          </p:nvSpPr>
          <p:spPr>
            <a:xfrm>
              <a:off x="705898" y="2497225"/>
              <a:ext cx="6127500" cy="12561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Access to a highly targeted audience aligned with your brand's interests and values.</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Opportunity to showcase products, services, and innovations to potential customers or clients.</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Direct engagement with attendees through interactive experiences, demonstrations, and activations.</a:t>
              </a:r>
              <a:endParaRPr sz="1200">
                <a:solidFill>
                  <a:srgbClr val="4E4E4E"/>
                </a:solidFill>
                <a:latin typeface="DM Sans"/>
                <a:ea typeface="DM Sans"/>
                <a:cs typeface="DM Sans"/>
                <a:sym typeface="DM Sans"/>
              </a:endParaRPr>
            </a:p>
          </p:txBody>
        </p:sp>
      </p:grpSp>
      <p:grpSp>
        <p:nvGrpSpPr>
          <p:cNvPr id="294" name="Google Shape;294;p21"/>
          <p:cNvGrpSpPr/>
          <p:nvPr/>
        </p:nvGrpSpPr>
        <p:grpSpPr>
          <a:xfrm>
            <a:off x="705898" y="5914100"/>
            <a:ext cx="6127500" cy="1829029"/>
            <a:chOff x="705898" y="1924296"/>
            <a:chExt cx="6127500" cy="1829029"/>
          </a:xfrm>
        </p:grpSpPr>
        <p:sp>
          <p:nvSpPr>
            <p:cNvPr id="295" name="Google Shape;295;p21"/>
            <p:cNvSpPr txBox="1"/>
            <p:nvPr/>
          </p:nvSpPr>
          <p:spPr>
            <a:xfrm>
              <a:off x="705899" y="1924296"/>
              <a:ext cx="5017500" cy="246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600">
                  <a:solidFill>
                    <a:srgbClr val="2B2C2B"/>
                  </a:solidFill>
                  <a:latin typeface="DM Sans"/>
                  <a:ea typeface="DM Sans"/>
                  <a:cs typeface="DM Sans"/>
                  <a:sym typeface="DM Sans"/>
                </a:rPr>
                <a:t>3. Networking and Relationship Building:</a:t>
              </a:r>
              <a:endParaRPr b="1" sz="1600">
                <a:solidFill>
                  <a:srgbClr val="2B2C2B"/>
                </a:solidFill>
                <a:latin typeface="DM Sans"/>
                <a:ea typeface="DM Sans"/>
                <a:cs typeface="DM Sans"/>
                <a:sym typeface="DM Sans"/>
              </a:endParaRPr>
            </a:p>
          </p:txBody>
        </p:sp>
        <p:sp>
          <p:nvSpPr>
            <p:cNvPr id="296" name="Google Shape;296;p21"/>
            <p:cNvSpPr txBox="1"/>
            <p:nvPr/>
          </p:nvSpPr>
          <p:spPr>
            <a:xfrm>
              <a:off x="705898" y="2497225"/>
              <a:ext cx="6127500" cy="12561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Exclusive access to networking events, VIP receptions, and industry gatherings.</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Opportunities to connect with key influencers, thought leaders, and decision-makers in your industry.</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Forge new partnerships and collaborations with like-minded organizations and stakeholders.</a:t>
              </a:r>
              <a:endParaRPr sz="1200">
                <a:solidFill>
                  <a:srgbClr val="4E4E4E"/>
                </a:solidFill>
                <a:latin typeface="DM Sans"/>
                <a:ea typeface="DM Sans"/>
                <a:cs typeface="DM Sans"/>
                <a:sym typeface="DM Sans"/>
              </a:endParaRPr>
            </a:p>
          </p:txBody>
        </p:sp>
      </p:grpSp>
      <p:grpSp>
        <p:nvGrpSpPr>
          <p:cNvPr id="297" name="Google Shape;297;p21"/>
          <p:cNvGrpSpPr/>
          <p:nvPr/>
        </p:nvGrpSpPr>
        <p:grpSpPr>
          <a:xfrm>
            <a:off x="705898" y="8051600"/>
            <a:ext cx="6127500" cy="1561129"/>
            <a:chOff x="705898" y="1924296"/>
            <a:chExt cx="6127500" cy="1561129"/>
          </a:xfrm>
        </p:grpSpPr>
        <p:sp>
          <p:nvSpPr>
            <p:cNvPr id="298" name="Google Shape;298;p21"/>
            <p:cNvSpPr txBox="1"/>
            <p:nvPr/>
          </p:nvSpPr>
          <p:spPr>
            <a:xfrm>
              <a:off x="705899" y="1924296"/>
              <a:ext cx="5017500" cy="246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b="1" lang="uk" sz="1600">
                  <a:solidFill>
                    <a:srgbClr val="2B2C2B"/>
                  </a:solidFill>
                  <a:latin typeface="DM Sans"/>
                  <a:ea typeface="DM Sans"/>
                  <a:cs typeface="DM Sans"/>
                  <a:sym typeface="DM Sans"/>
                </a:rPr>
                <a:t>4. Thought Leadership:</a:t>
              </a:r>
              <a:endParaRPr b="1" sz="1600">
                <a:solidFill>
                  <a:srgbClr val="2B2C2B"/>
                </a:solidFill>
                <a:latin typeface="DM Sans"/>
                <a:ea typeface="DM Sans"/>
                <a:cs typeface="DM Sans"/>
                <a:sym typeface="DM Sans"/>
              </a:endParaRPr>
            </a:p>
          </p:txBody>
        </p:sp>
        <p:sp>
          <p:nvSpPr>
            <p:cNvPr id="299" name="Google Shape;299;p21"/>
            <p:cNvSpPr txBox="1"/>
            <p:nvPr/>
          </p:nvSpPr>
          <p:spPr>
            <a:xfrm>
              <a:off x="705898" y="2497225"/>
              <a:ext cx="6127500" cy="9882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Position your organization as a leader and innovator in your field through speaking opportunities, panel discussions, and thought leadership sessions.</a:t>
              </a:r>
              <a:endParaRPr sz="1200">
                <a:solidFill>
                  <a:srgbClr val="4E4E4E"/>
                </a:solidFill>
                <a:latin typeface="DM Sans"/>
                <a:ea typeface="DM Sans"/>
                <a:cs typeface="DM Sans"/>
                <a:sym typeface="DM Sans"/>
              </a:endParaRPr>
            </a:p>
            <a:p>
              <a:pPr indent="0" lvl="0" marL="0" rtl="0" algn="l">
                <a:lnSpc>
                  <a:spcPct val="145000"/>
                </a:lnSpc>
                <a:spcBef>
                  <a:spcPts val="0"/>
                </a:spcBef>
                <a:spcAft>
                  <a:spcPts val="0"/>
                </a:spcAft>
                <a:buNone/>
              </a:pPr>
              <a:r>
                <a:rPr lang="uk" sz="1200">
                  <a:solidFill>
                    <a:srgbClr val="4E4E4E"/>
                  </a:solidFill>
                  <a:latin typeface="DM Sans"/>
                  <a:ea typeface="DM Sans"/>
                  <a:cs typeface="DM Sans"/>
                  <a:sym typeface="DM Sans"/>
                </a:rPr>
                <a:t>• Share insights, expertise, and best practices with a captive audience eager for knowledge and inspiration.</a:t>
              </a:r>
              <a:endParaRPr sz="1200">
                <a:solidFill>
                  <a:srgbClr val="4E4E4E"/>
                </a:solidFill>
                <a:latin typeface="DM Sans"/>
                <a:ea typeface="DM Sans"/>
                <a:cs typeface="DM Sans"/>
                <a:sym typeface="DM Sans"/>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