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ormorant Garamond"/>
      <p:regular r:id="rId6"/>
      <p:bold r:id="rId7"/>
      <p:italic r:id="rId8"/>
      <p:boldItalic r:id="rId9"/>
    </p:embeddedFont>
    <p:embeddedFont>
      <p:font typeface="Cormorant Garamond SemiBold"/>
      <p:regular r:id="rId10"/>
      <p:bold r:id="rId11"/>
      <p:italic r:id="rId12"/>
      <p:boldItalic r:id="rId13"/>
    </p:embeddedFont>
    <p:embeddedFont>
      <p:font typeface="Oooh Baby"/>
      <p:regular r:id="rId14"/>
    </p:embeddedFont>
    <p:embeddedFont>
      <p:font typeface="Cormorant Garamond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morantGaramondSemiBold-bold.fntdata"/><Relationship Id="rId10" Type="http://schemas.openxmlformats.org/officeDocument/2006/relationships/font" Target="fonts/CormorantGaramondSemiBold-regular.fntdata"/><Relationship Id="rId13" Type="http://schemas.openxmlformats.org/officeDocument/2006/relationships/font" Target="fonts/CormorantGaramondSemiBold-boldItalic.fntdata"/><Relationship Id="rId12" Type="http://schemas.openxmlformats.org/officeDocument/2006/relationships/font" Target="fonts/CormorantGaramond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rmorantGaramond-boldItalic.fntdata"/><Relationship Id="rId15" Type="http://schemas.openxmlformats.org/officeDocument/2006/relationships/font" Target="fonts/CormorantGaramondLight-regular.fntdata"/><Relationship Id="rId14" Type="http://schemas.openxmlformats.org/officeDocument/2006/relationships/font" Target="fonts/OoohBaby-regular.fntdata"/><Relationship Id="rId17" Type="http://schemas.openxmlformats.org/officeDocument/2006/relationships/font" Target="fonts/CormorantGaramondLight-italic.fntdata"/><Relationship Id="rId16" Type="http://schemas.openxmlformats.org/officeDocument/2006/relationships/font" Target="fonts/CormorantGaramondLight-bold.fntdata"/><Relationship Id="rId5" Type="http://schemas.openxmlformats.org/officeDocument/2006/relationships/slide" Target="slides/slide1.xml"/><Relationship Id="rId6" Type="http://schemas.openxmlformats.org/officeDocument/2006/relationships/font" Target="fonts/CormorantGaramond-regular.fntdata"/><Relationship Id="rId18" Type="http://schemas.openxmlformats.org/officeDocument/2006/relationships/font" Target="fonts/CormorantGaramondLight-boldItalic.fntdata"/><Relationship Id="rId7" Type="http://schemas.openxmlformats.org/officeDocument/2006/relationships/font" Target="fonts/CormorantGaramond-bold.fntdata"/><Relationship Id="rId8" Type="http://schemas.openxmlformats.org/officeDocument/2006/relationships/font" Target="fonts/CormorantGaramon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5040000" y="0"/>
            <a:ext cx="2520000" cy="10692000"/>
            <a:chOff x="5040000" y="0"/>
            <a:chExt cx="252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5040000" y="0"/>
              <a:ext cx="2520000" cy="10692000"/>
            </a:xfrm>
            <a:prstGeom prst="rect">
              <a:avLst/>
            </a:prstGeom>
            <a:solidFill>
              <a:srgbClr val="F7E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000" y="362900"/>
              <a:ext cx="1799999" cy="1799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354825" y="612325"/>
            <a:ext cx="438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62626"/>
                </a:solidFill>
                <a:latin typeface="Oooh Baby"/>
                <a:ea typeface="Oooh Baby"/>
                <a:cs typeface="Oooh Baby"/>
                <a:sym typeface="Oooh Baby"/>
              </a:rPr>
              <a:t>Emma Caldwell</a:t>
            </a:r>
            <a:endParaRPr sz="5100">
              <a:solidFill>
                <a:srgbClr val="262626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4825" y="1610825"/>
            <a:ext cx="432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62626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V o l u n t e e r  a t  L o c a l  W o m e n ’ s  S h e l t e r</a:t>
            </a:r>
            <a:endParaRPr sz="1200">
              <a:solidFill>
                <a:srgbClr val="262626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54825" y="2471374"/>
            <a:ext cx="4325100" cy="1250314"/>
            <a:chOff x="354825" y="2471374"/>
            <a:chExt cx="4325100" cy="1250314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354825" y="2471374"/>
              <a:ext cx="2343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SUMMARY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54825" y="2872088"/>
              <a:ext cx="4325100" cy="84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Motivated and detail-oriented student with strong leadership skills, a passion for community service, and a proven track record of academic excellence. Experienced in team management, event organization, and interpersonal communication. 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354825" y="3955979"/>
            <a:ext cx="2343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EXPERIENCE</a:t>
            </a:r>
            <a:endParaRPr sz="1500">
              <a:solidFill>
                <a:srgbClr val="262626"/>
              </a:solidFill>
              <a:latin typeface="Cormorant Garamond SemiBold"/>
              <a:ea typeface="Cormorant Garamond SemiBold"/>
              <a:cs typeface="Cormorant Garamond SemiBold"/>
              <a:sym typeface="Cormorant Garamond SemiBold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354825" y="4356700"/>
            <a:ext cx="4325225" cy="1272496"/>
            <a:chOff x="354825" y="4356700"/>
            <a:chExt cx="4325225" cy="1272496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354825" y="4356700"/>
              <a:ext cx="2769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Event Coordinator Intern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54825" y="4586625"/>
              <a:ext cx="2769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200">
                  <a:solidFill>
                    <a:srgbClr val="262626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City Youth Center – (June 2022 – Present)</a:t>
              </a:r>
              <a:endParaRPr i="1" sz="1200">
                <a:solidFill>
                  <a:srgbClr val="262626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  <p:grpSp>
          <p:nvGrpSpPr>
            <p:cNvPr id="66" name="Google Shape;66;p13"/>
            <p:cNvGrpSpPr/>
            <p:nvPr/>
          </p:nvGrpSpPr>
          <p:grpSpPr>
            <a:xfrm>
              <a:off x="361475" y="5020175"/>
              <a:ext cx="4318575" cy="406500"/>
              <a:chOff x="361475" y="5020175"/>
              <a:chExt cx="4318575" cy="4065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519050" y="5020175"/>
                <a:ext cx="41610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Managed communication between staff, volunteers, and participants  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to ensure successful events.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361475" y="5084725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361475" y="5444396"/>
              <a:ext cx="4318575" cy="184800"/>
              <a:chOff x="361475" y="5020175"/>
              <a:chExt cx="4318575" cy="1848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519050" y="5020175"/>
                <a:ext cx="4161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Developed marketing materials to boost event attendance by 25%.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361475" y="5084725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" name="Google Shape;72;p13"/>
          <p:cNvGrpSpPr/>
          <p:nvPr/>
        </p:nvGrpSpPr>
        <p:grpSpPr>
          <a:xfrm>
            <a:off x="354825" y="5872007"/>
            <a:ext cx="4325225" cy="1494196"/>
            <a:chOff x="354825" y="5872007"/>
            <a:chExt cx="4325225" cy="1494196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354825" y="5872007"/>
              <a:ext cx="2769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Camp Counselor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354825" y="6101932"/>
              <a:ext cx="2769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uk" sz="1200">
                  <a:solidFill>
                    <a:srgbClr val="262626"/>
                  </a:solidFill>
                  <a:latin typeface="Cormorant Garamond Light"/>
                  <a:ea typeface="Cormorant Garamond Light"/>
                  <a:cs typeface="Cormorant Garamond Light"/>
                  <a:sym typeface="Cormorant Garamond Light"/>
                </a:rPr>
                <a:t>Camp Wildwood – (May 2020 – August 2021)</a:t>
              </a:r>
              <a:endParaRPr i="1" sz="1200">
                <a:solidFill>
                  <a:srgbClr val="262626"/>
                </a:solidFill>
                <a:latin typeface="Cormorant Garamond Light"/>
                <a:ea typeface="Cormorant Garamond Light"/>
                <a:cs typeface="Cormorant Garamond Light"/>
                <a:sym typeface="Cormorant Garamond Light"/>
              </a:endParaRPr>
            </a:p>
          </p:txBody>
        </p:sp>
        <p:grpSp>
          <p:nvGrpSpPr>
            <p:cNvPr id="75" name="Google Shape;75;p13"/>
            <p:cNvGrpSpPr/>
            <p:nvPr/>
          </p:nvGrpSpPr>
          <p:grpSpPr>
            <a:xfrm>
              <a:off x="361475" y="6535482"/>
              <a:ext cx="4318575" cy="406500"/>
              <a:chOff x="361475" y="5020175"/>
              <a:chExt cx="4318575" cy="40650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519050" y="5020175"/>
                <a:ext cx="41610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Supervised and mentored groups of 15+ children, leading daily activities and team-building exercises.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361475" y="5084725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361475" y="6959703"/>
              <a:ext cx="4318575" cy="406500"/>
              <a:chOff x="361475" y="5014147"/>
              <a:chExt cx="4318575" cy="4065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519050" y="5014147"/>
                <a:ext cx="41610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Fostered a positive and inclusive environment, ensuring the safety and enjoyment of all participants.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61475" y="50786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1" name="Google Shape;81;p13"/>
          <p:cNvGrpSpPr/>
          <p:nvPr/>
        </p:nvGrpSpPr>
        <p:grpSpPr>
          <a:xfrm>
            <a:off x="354825" y="7596175"/>
            <a:ext cx="3804300" cy="1239554"/>
            <a:chOff x="354825" y="7596175"/>
            <a:chExt cx="3804300" cy="1239554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54825" y="7596175"/>
              <a:ext cx="3804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COMMUNITY INVOLVEMENT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grpSp>
          <p:nvGrpSpPr>
            <p:cNvPr id="83" name="Google Shape;83;p13"/>
            <p:cNvGrpSpPr/>
            <p:nvPr/>
          </p:nvGrpSpPr>
          <p:grpSpPr>
            <a:xfrm>
              <a:off x="361475" y="7996897"/>
              <a:ext cx="2997878" cy="184800"/>
              <a:chOff x="361475" y="7996897"/>
              <a:chExt cx="2997878" cy="184800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Volunteer at Local Women’s Shelter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361475" y="8214907"/>
              <a:ext cx="2997878" cy="184800"/>
              <a:chOff x="361475" y="7996897"/>
              <a:chExt cx="2997878" cy="1848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Habitat for Humanity Organizer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361475" y="8432918"/>
              <a:ext cx="2997878" cy="184800"/>
              <a:chOff x="361475" y="7996897"/>
              <a:chExt cx="2997878" cy="1848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Fundraiser for Animal Rescue Center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361475" y="8650929"/>
              <a:ext cx="2997878" cy="184800"/>
              <a:chOff x="361475" y="7996897"/>
              <a:chExt cx="2997878" cy="1848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Volunteer at Food Bank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" name="Google Shape;95;p13"/>
          <p:cNvGrpSpPr/>
          <p:nvPr/>
        </p:nvGrpSpPr>
        <p:grpSpPr>
          <a:xfrm>
            <a:off x="354825" y="9103620"/>
            <a:ext cx="3804300" cy="1021543"/>
            <a:chOff x="354825" y="7596175"/>
            <a:chExt cx="3804300" cy="1021543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354825" y="7596175"/>
              <a:ext cx="38043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GREEK AFFILIATION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361475" y="7996897"/>
              <a:ext cx="2997878" cy="184800"/>
              <a:chOff x="361475" y="7996897"/>
              <a:chExt cx="2997878" cy="184800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Aunt: Megan Carter //  Delta Gamma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361475" y="8214907"/>
              <a:ext cx="2997878" cy="184800"/>
              <a:chOff x="361475" y="7996897"/>
              <a:chExt cx="2997878" cy="184800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Cousin: James Taylor // Sigma Chi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361475" y="8432918"/>
              <a:ext cx="2997878" cy="184800"/>
              <a:chOff x="361475" y="7996897"/>
              <a:chExt cx="2997878" cy="184800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589453" y="7996897"/>
                <a:ext cx="2769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Uncle: David Harris // Kappa Alpha Order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361475" y="8054797"/>
                <a:ext cx="69000" cy="69000"/>
              </a:xfrm>
              <a:prstGeom prst="rect">
                <a:avLst/>
              </a:prstGeom>
              <a:solidFill>
                <a:srgbClr val="F7E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6" name="Google Shape;106;p13"/>
          <p:cNvGrpSpPr/>
          <p:nvPr/>
        </p:nvGrpSpPr>
        <p:grpSpPr>
          <a:xfrm>
            <a:off x="5399990" y="2471309"/>
            <a:ext cx="1919471" cy="1680639"/>
            <a:chOff x="5400007" y="2471328"/>
            <a:chExt cx="2076900" cy="1680639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5400007" y="2471328"/>
              <a:ext cx="1125109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CONTACT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grpSp>
          <p:nvGrpSpPr>
            <p:cNvPr id="108" name="Google Shape;108;p13"/>
            <p:cNvGrpSpPr/>
            <p:nvPr/>
          </p:nvGrpSpPr>
          <p:grpSpPr>
            <a:xfrm>
              <a:off x="5400007" y="2872041"/>
              <a:ext cx="2076900" cy="624153"/>
              <a:chOff x="5400007" y="2872041"/>
              <a:chExt cx="2076900" cy="624153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5400007" y="2872041"/>
                <a:ext cx="2076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012-345-4567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5400007" y="3091718"/>
                <a:ext cx="2076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emma.caldwell@email.ltd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5400007" y="3311394"/>
                <a:ext cx="20769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62626"/>
                    </a:solidFill>
                    <a:latin typeface="Cormorant Garamond SemiBold"/>
                    <a:ea typeface="Cormorant Garamond SemiBold"/>
                    <a:cs typeface="Cormorant Garamond SemiBold"/>
                    <a:sym typeface="Cormorant Garamond SemiBold"/>
                  </a:rPr>
                  <a:t>instagram.com/emmaexample</a:t>
                </a:r>
                <a:endParaRPr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endParaRPr>
              </a:p>
            </p:txBody>
          </p:sp>
        </p:grpSp>
        <p:sp>
          <p:nvSpPr>
            <p:cNvPr id="112" name="Google Shape;112;p13"/>
            <p:cNvSpPr txBox="1"/>
            <p:nvPr/>
          </p:nvSpPr>
          <p:spPr>
            <a:xfrm>
              <a:off x="5400007" y="3745466"/>
              <a:ext cx="20769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123 Rosewood Avenue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Austin, TX 78701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5399996" y="4624325"/>
            <a:ext cx="1919405" cy="1247676"/>
            <a:chOff x="5399996" y="4624325"/>
            <a:chExt cx="1919405" cy="1247676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5399996" y="4624325"/>
              <a:ext cx="1800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EDUCATION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5400001" y="5025025"/>
              <a:ext cx="1919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AUSTIN HIGH SCHOOL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5400001" y="5245750"/>
              <a:ext cx="1919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2019-2023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5400001" y="5466475"/>
              <a:ext cx="1919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GPA: 4.1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5400001" y="5687201"/>
              <a:ext cx="1919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SAT: 1520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5399996" y="6360231"/>
            <a:ext cx="1800004" cy="1907094"/>
            <a:chOff x="5399996" y="6360231"/>
            <a:chExt cx="1800004" cy="1907094"/>
          </a:xfrm>
        </p:grpSpPr>
        <p:sp>
          <p:nvSpPr>
            <p:cNvPr id="120" name="Google Shape;120;p13"/>
            <p:cNvSpPr txBox="1"/>
            <p:nvPr/>
          </p:nvSpPr>
          <p:spPr>
            <a:xfrm>
              <a:off x="5399996" y="6360231"/>
              <a:ext cx="1800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AWARDS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5400000" y="676092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Dean’s List Recipient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5400000" y="6981650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Leadership Award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5400000" y="720237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Volunteer of the Year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5400000" y="7423100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National Arts Scholar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5400000" y="764107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Debate Club Captain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5400000" y="7861800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Model UN Participant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5400000" y="808252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Phi Beta Kappa Society 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5399996" y="8660843"/>
            <a:ext cx="1800004" cy="1465644"/>
            <a:chOff x="5399996" y="6360231"/>
            <a:chExt cx="1800004" cy="1465644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5399996" y="6360231"/>
              <a:ext cx="1800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INTERESTS</a:t>
              </a:r>
              <a:endParaRPr sz="15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5400000" y="676092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Performing Arts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5400000" y="6981650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Environmental Sustainability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5400000" y="720237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Creative Writing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5400000" y="7423100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International Relations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5400000" y="7641075"/>
              <a:ext cx="1800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262626"/>
                  </a:solidFill>
                  <a:latin typeface="Cormorant Garamond SemiBold"/>
                  <a:ea typeface="Cormorant Garamond SemiBold"/>
                  <a:cs typeface="Cormorant Garamond SemiBold"/>
                  <a:sym typeface="Cormorant Garamond SemiBold"/>
                </a:rPr>
                <a:t>Photography</a:t>
              </a:r>
              <a:endParaRPr sz="1200">
                <a:solidFill>
                  <a:srgbClr val="262626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