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Lst>
  <p:sldSz cy="10692000" cx="7560000"/>
  <p:notesSz cx="6858000" cy="9144000"/>
  <p:embeddedFontLst>
    <p:embeddedFont>
      <p:font typeface="Quicksand"/>
      <p:regular r:id="rId7"/>
      <p:bold r:id="rId8"/>
    </p:embeddedFont>
    <p:embeddedFont>
      <p:font typeface="Spectral Light"/>
      <p:regular r:id="rId9"/>
      <p:bold r:id="rId10"/>
      <p:italic r:id="rId11"/>
      <p:boldItalic r:id="rId12"/>
    </p:embeddedFont>
    <p:embeddedFont>
      <p:font typeface="Quicksand SemiBold"/>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SpectralLight-italic.fntdata"/><Relationship Id="rId10" Type="http://schemas.openxmlformats.org/officeDocument/2006/relationships/font" Target="fonts/SpectralLight-bold.fntdata"/><Relationship Id="rId13" Type="http://schemas.openxmlformats.org/officeDocument/2006/relationships/font" Target="fonts/QuicksandSemiBold-regular.fntdata"/><Relationship Id="rId12" Type="http://schemas.openxmlformats.org/officeDocument/2006/relationships/font" Target="fonts/SpectralLight-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SpectralLight-regular.fntdata"/><Relationship Id="rId14" Type="http://schemas.openxmlformats.org/officeDocument/2006/relationships/font" Target="fonts/QuicksandSemiBold-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Quicksand-regular.fntdata"/><Relationship Id="rId8" Type="http://schemas.openxmlformats.org/officeDocument/2006/relationships/font" Target="fonts/Quicksand-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46fe969aee_0_55: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46fe969aee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560000" cy="1074000"/>
          </a:xfrm>
          <a:prstGeom prst="rect">
            <a:avLst/>
          </a:prstGeom>
          <a:solidFill>
            <a:srgbClr val="C2DFD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nvSpPr>
        <p:spPr>
          <a:xfrm>
            <a:off x="823950" y="711698"/>
            <a:ext cx="5912100" cy="785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uk" sz="3900">
                <a:solidFill>
                  <a:srgbClr val="3E3E3E"/>
                </a:solidFill>
                <a:latin typeface="Spectral Light"/>
                <a:ea typeface="Spectral Light"/>
                <a:cs typeface="Spectral Light"/>
                <a:sym typeface="Spectral Light"/>
              </a:rPr>
              <a:t>CAMERON BLAKE</a:t>
            </a:r>
            <a:endParaRPr sz="3900">
              <a:solidFill>
                <a:srgbClr val="3E3E3E"/>
              </a:solidFill>
              <a:latin typeface="Spectral Light"/>
              <a:ea typeface="Spectral Light"/>
              <a:cs typeface="Spectral Light"/>
              <a:sym typeface="Spectral Light"/>
            </a:endParaRPr>
          </a:p>
        </p:txBody>
      </p:sp>
      <p:sp>
        <p:nvSpPr>
          <p:cNvPr id="56" name="Google Shape;56;p13"/>
          <p:cNvSpPr txBox="1"/>
          <p:nvPr/>
        </p:nvSpPr>
        <p:spPr>
          <a:xfrm>
            <a:off x="823950" y="1392695"/>
            <a:ext cx="5912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uk">
                <a:solidFill>
                  <a:srgbClr val="3E3E3E"/>
                </a:solidFill>
                <a:latin typeface="Quicksand"/>
                <a:ea typeface="Quicksand"/>
                <a:cs typeface="Quicksand"/>
                <a:sym typeface="Quicksand"/>
              </a:rPr>
              <a:t>Professional Title</a:t>
            </a:r>
            <a:endParaRPr>
              <a:solidFill>
                <a:srgbClr val="3E3E3E"/>
              </a:solidFill>
              <a:latin typeface="Quicksand"/>
              <a:ea typeface="Quicksand"/>
              <a:cs typeface="Quicksand"/>
              <a:sym typeface="Quicksand"/>
            </a:endParaRPr>
          </a:p>
        </p:txBody>
      </p:sp>
      <p:sp>
        <p:nvSpPr>
          <p:cNvPr id="57" name="Google Shape;57;p13"/>
          <p:cNvSpPr txBox="1"/>
          <p:nvPr/>
        </p:nvSpPr>
        <p:spPr>
          <a:xfrm>
            <a:off x="441789" y="2222950"/>
            <a:ext cx="2392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CONTACT INFORMATION</a:t>
            </a:r>
            <a:endParaRPr sz="1300">
              <a:solidFill>
                <a:srgbClr val="3E3E3E"/>
              </a:solidFill>
              <a:latin typeface="Quicksand SemiBold"/>
              <a:ea typeface="Quicksand SemiBold"/>
              <a:cs typeface="Quicksand SemiBold"/>
              <a:sym typeface="Quicksand SemiBold"/>
            </a:endParaRPr>
          </a:p>
        </p:txBody>
      </p:sp>
      <p:sp>
        <p:nvSpPr>
          <p:cNvPr id="58" name="Google Shape;58;p13"/>
          <p:cNvSpPr txBox="1"/>
          <p:nvPr/>
        </p:nvSpPr>
        <p:spPr>
          <a:xfrm>
            <a:off x="441789" y="2683081"/>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Email:</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youremail@mail.ltd</a:t>
            </a:r>
            <a:endParaRPr sz="1000">
              <a:solidFill>
                <a:srgbClr val="3E3E3E"/>
              </a:solidFill>
              <a:latin typeface="Quicksand"/>
              <a:ea typeface="Quicksand"/>
              <a:cs typeface="Quicksand"/>
              <a:sym typeface="Quicksand"/>
            </a:endParaRPr>
          </a:p>
        </p:txBody>
      </p:sp>
      <p:sp>
        <p:nvSpPr>
          <p:cNvPr id="59" name="Google Shape;59;p13"/>
          <p:cNvSpPr txBox="1"/>
          <p:nvPr/>
        </p:nvSpPr>
        <p:spPr>
          <a:xfrm>
            <a:off x="441789" y="3064999"/>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Phone:</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(123) 456-7890</a:t>
            </a:r>
            <a:endParaRPr sz="1000">
              <a:solidFill>
                <a:srgbClr val="3E3E3E"/>
              </a:solidFill>
              <a:latin typeface="Quicksand"/>
              <a:ea typeface="Quicksand"/>
              <a:cs typeface="Quicksand"/>
              <a:sym typeface="Quicksand"/>
            </a:endParaRPr>
          </a:p>
        </p:txBody>
      </p:sp>
      <p:sp>
        <p:nvSpPr>
          <p:cNvPr id="60" name="Google Shape;60;p13"/>
          <p:cNvSpPr txBox="1"/>
          <p:nvPr/>
        </p:nvSpPr>
        <p:spPr>
          <a:xfrm>
            <a:off x="441789" y="3446917"/>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City, State:</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Austin, TX</a:t>
            </a:r>
            <a:endParaRPr sz="1000">
              <a:solidFill>
                <a:srgbClr val="3E3E3E"/>
              </a:solidFill>
              <a:latin typeface="Quicksand"/>
              <a:ea typeface="Quicksand"/>
              <a:cs typeface="Quicksand"/>
              <a:sym typeface="Quicksand"/>
            </a:endParaRPr>
          </a:p>
        </p:txBody>
      </p:sp>
      <p:sp>
        <p:nvSpPr>
          <p:cNvPr id="61" name="Google Shape;61;p13"/>
          <p:cNvSpPr txBox="1"/>
          <p:nvPr/>
        </p:nvSpPr>
        <p:spPr>
          <a:xfrm>
            <a:off x="441789" y="3828835"/>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LinkedIn:</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/in/cameron-example</a:t>
            </a:r>
            <a:endParaRPr sz="1000">
              <a:solidFill>
                <a:srgbClr val="3E3E3E"/>
              </a:solidFill>
              <a:latin typeface="Quicksand"/>
              <a:ea typeface="Quicksand"/>
              <a:cs typeface="Quicksand"/>
              <a:sym typeface="Quicksand"/>
            </a:endParaRPr>
          </a:p>
        </p:txBody>
      </p:sp>
      <p:sp>
        <p:nvSpPr>
          <p:cNvPr id="62" name="Google Shape;62;p13"/>
          <p:cNvSpPr txBox="1"/>
          <p:nvPr/>
        </p:nvSpPr>
        <p:spPr>
          <a:xfrm>
            <a:off x="441789" y="4538503"/>
            <a:ext cx="2392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SKILLS</a:t>
            </a:r>
            <a:endParaRPr sz="1300">
              <a:solidFill>
                <a:srgbClr val="3E3E3E"/>
              </a:solidFill>
              <a:latin typeface="Quicksand SemiBold"/>
              <a:ea typeface="Quicksand SemiBold"/>
              <a:cs typeface="Quicksand SemiBold"/>
              <a:sym typeface="Quicksand SemiBold"/>
            </a:endParaRPr>
          </a:p>
        </p:txBody>
      </p:sp>
      <p:sp>
        <p:nvSpPr>
          <p:cNvPr id="63" name="Google Shape;63;p13"/>
          <p:cNvSpPr txBox="1"/>
          <p:nvPr/>
        </p:nvSpPr>
        <p:spPr>
          <a:xfrm>
            <a:off x="441789" y="4998633"/>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a:ea typeface="Quicksand"/>
                <a:cs typeface="Quicksand"/>
                <a:sym typeface="Quicksand"/>
              </a:rPr>
              <a:t>Risk Mitigation</a:t>
            </a:r>
            <a:endParaRPr sz="1000">
              <a:solidFill>
                <a:srgbClr val="3E3E3E"/>
              </a:solidFill>
              <a:latin typeface="Quicksand"/>
              <a:ea typeface="Quicksand"/>
              <a:cs typeface="Quicksand"/>
              <a:sym typeface="Quicksand"/>
            </a:endParaRPr>
          </a:p>
        </p:txBody>
      </p:sp>
      <p:sp>
        <p:nvSpPr>
          <p:cNvPr id="64" name="Google Shape;64;p13"/>
          <p:cNvSpPr txBox="1"/>
          <p:nvPr/>
        </p:nvSpPr>
        <p:spPr>
          <a:xfrm>
            <a:off x="441789" y="5380552"/>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a:ea typeface="Quicksand"/>
                <a:cs typeface="Quicksand"/>
                <a:sym typeface="Quicksand"/>
              </a:rPr>
              <a:t>Time Management</a:t>
            </a:r>
            <a:endParaRPr sz="1000">
              <a:solidFill>
                <a:srgbClr val="3E3E3E"/>
              </a:solidFill>
              <a:latin typeface="Quicksand"/>
              <a:ea typeface="Quicksand"/>
              <a:cs typeface="Quicksand"/>
              <a:sym typeface="Quicksand"/>
            </a:endParaRPr>
          </a:p>
        </p:txBody>
      </p:sp>
      <p:sp>
        <p:nvSpPr>
          <p:cNvPr id="65" name="Google Shape;65;p13"/>
          <p:cNvSpPr txBox="1"/>
          <p:nvPr/>
        </p:nvSpPr>
        <p:spPr>
          <a:xfrm>
            <a:off x="441789" y="5762470"/>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a:ea typeface="Quicksand"/>
                <a:cs typeface="Quicksand"/>
                <a:sym typeface="Quicksand"/>
              </a:rPr>
              <a:t>Data Visualization</a:t>
            </a:r>
            <a:endParaRPr sz="1000">
              <a:solidFill>
                <a:srgbClr val="3E3E3E"/>
              </a:solidFill>
              <a:latin typeface="Quicksand"/>
              <a:ea typeface="Quicksand"/>
              <a:cs typeface="Quicksand"/>
              <a:sym typeface="Quicksand"/>
            </a:endParaRPr>
          </a:p>
        </p:txBody>
      </p:sp>
      <p:sp>
        <p:nvSpPr>
          <p:cNvPr id="66" name="Google Shape;66;p13"/>
          <p:cNvSpPr txBox="1"/>
          <p:nvPr/>
        </p:nvSpPr>
        <p:spPr>
          <a:xfrm>
            <a:off x="441789" y="6144388"/>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a:ea typeface="Quicksand"/>
                <a:cs typeface="Quicksand"/>
                <a:sym typeface="Quicksand"/>
              </a:rPr>
              <a:t>Resource Allocation</a:t>
            </a:r>
            <a:endParaRPr sz="1000">
              <a:solidFill>
                <a:srgbClr val="3E3E3E"/>
              </a:solidFill>
              <a:latin typeface="Quicksand"/>
              <a:ea typeface="Quicksand"/>
              <a:cs typeface="Quicksand"/>
              <a:sym typeface="Quicksand"/>
            </a:endParaRPr>
          </a:p>
        </p:txBody>
      </p:sp>
      <p:sp>
        <p:nvSpPr>
          <p:cNvPr id="67" name="Google Shape;67;p13"/>
          <p:cNvSpPr txBox="1"/>
          <p:nvPr/>
        </p:nvSpPr>
        <p:spPr>
          <a:xfrm>
            <a:off x="441789" y="6509066"/>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a:ea typeface="Quicksand"/>
                <a:cs typeface="Quicksand"/>
                <a:sym typeface="Quicksand"/>
              </a:rPr>
              <a:t>Budget Control</a:t>
            </a:r>
            <a:endParaRPr sz="1000">
              <a:solidFill>
                <a:srgbClr val="3E3E3E"/>
              </a:solidFill>
              <a:latin typeface="Quicksand"/>
              <a:ea typeface="Quicksand"/>
              <a:cs typeface="Quicksand"/>
              <a:sym typeface="Quicksand"/>
            </a:endParaRPr>
          </a:p>
        </p:txBody>
      </p:sp>
      <p:sp>
        <p:nvSpPr>
          <p:cNvPr id="68" name="Google Shape;68;p13"/>
          <p:cNvSpPr txBox="1"/>
          <p:nvPr/>
        </p:nvSpPr>
        <p:spPr>
          <a:xfrm>
            <a:off x="441789" y="6890984"/>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a:ea typeface="Quicksand"/>
                <a:cs typeface="Quicksand"/>
                <a:sym typeface="Quicksand"/>
              </a:rPr>
              <a:t>Client Relations</a:t>
            </a:r>
            <a:endParaRPr sz="1000">
              <a:solidFill>
                <a:srgbClr val="3E3E3E"/>
              </a:solidFill>
              <a:latin typeface="Quicksand"/>
              <a:ea typeface="Quicksand"/>
              <a:cs typeface="Quicksand"/>
              <a:sym typeface="Quicksand"/>
            </a:endParaRPr>
          </a:p>
        </p:txBody>
      </p:sp>
      <p:sp>
        <p:nvSpPr>
          <p:cNvPr id="69" name="Google Shape;69;p13"/>
          <p:cNvSpPr txBox="1"/>
          <p:nvPr/>
        </p:nvSpPr>
        <p:spPr>
          <a:xfrm>
            <a:off x="441789" y="7272902"/>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a:ea typeface="Quicksand"/>
                <a:cs typeface="Quicksand"/>
                <a:sym typeface="Quicksand"/>
              </a:rPr>
              <a:t>Critical Thinking</a:t>
            </a:r>
            <a:endParaRPr sz="1000">
              <a:solidFill>
                <a:srgbClr val="3E3E3E"/>
              </a:solidFill>
              <a:latin typeface="Quicksand"/>
              <a:ea typeface="Quicksand"/>
              <a:cs typeface="Quicksand"/>
              <a:sym typeface="Quicksand"/>
            </a:endParaRPr>
          </a:p>
        </p:txBody>
      </p:sp>
      <p:sp>
        <p:nvSpPr>
          <p:cNvPr id="70" name="Google Shape;70;p13"/>
          <p:cNvSpPr txBox="1"/>
          <p:nvPr/>
        </p:nvSpPr>
        <p:spPr>
          <a:xfrm>
            <a:off x="441789" y="8012147"/>
            <a:ext cx="2392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EDUCATION</a:t>
            </a:r>
            <a:endParaRPr sz="1300">
              <a:solidFill>
                <a:srgbClr val="3E3E3E"/>
              </a:solidFill>
              <a:latin typeface="Quicksand SemiBold"/>
              <a:ea typeface="Quicksand SemiBold"/>
              <a:cs typeface="Quicksand SemiBold"/>
              <a:sym typeface="Quicksand SemiBold"/>
            </a:endParaRPr>
          </a:p>
        </p:txBody>
      </p:sp>
      <p:sp>
        <p:nvSpPr>
          <p:cNvPr id="71" name="Google Shape;71;p13"/>
          <p:cNvSpPr txBox="1"/>
          <p:nvPr/>
        </p:nvSpPr>
        <p:spPr>
          <a:xfrm>
            <a:off x="441789" y="846613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Bachelor of Science in </a:t>
            </a:r>
            <a:endParaRPr sz="1000">
              <a:solidFill>
                <a:srgbClr val="3E3E3E"/>
              </a:solidFill>
              <a:latin typeface="Quicksand SemiBold"/>
              <a:ea typeface="Quicksand SemiBold"/>
              <a:cs typeface="Quicksand SemiBold"/>
              <a:sym typeface="Quicksand SemiBold"/>
            </a:endParaRPr>
          </a:p>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Management</a:t>
            </a:r>
            <a:endParaRPr sz="1000">
              <a:solidFill>
                <a:srgbClr val="3E3E3E"/>
              </a:solidFill>
              <a:latin typeface="Quicksand SemiBold"/>
              <a:ea typeface="Quicksand SemiBold"/>
              <a:cs typeface="Quicksand SemiBold"/>
              <a:sym typeface="Quicksand SemiBold"/>
            </a:endParaRPr>
          </a:p>
        </p:txBody>
      </p:sp>
      <p:sp>
        <p:nvSpPr>
          <p:cNvPr id="72" name="Google Shape;72;p13"/>
          <p:cNvSpPr txBox="1"/>
          <p:nvPr/>
        </p:nvSpPr>
        <p:spPr>
          <a:xfrm>
            <a:off x="441789" y="885417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University of Colorado, Boulder, CO | Graduated 2018</a:t>
            </a:r>
            <a:endParaRPr sz="1000">
              <a:solidFill>
                <a:srgbClr val="3E3E3E"/>
              </a:solidFill>
              <a:latin typeface="Quicksand"/>
              <a:ea typeface="Quicksand"/>
              <a:cs typeface="Quicksand"/>
              <a:sym typeface="Quicksand"/>
            </a:endParaRPr>
          </a:p>
        </p:txBody>
      </p:sp>
      <p:sp>
        <p:nvSpPr>
          <p:cNvPr id="73" name="Google Shape;73;p13"/>
          <p:cNvSpPr txBox="1"/>
          <p:nvPr/>
        </p:nvSpPr>
        <p:spPr>
          <a:xfrm>
            <a:off x="441789" y="9418208"/>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Certificate in Agile Project Management</a:t>
            </a:r>
            <a:endParaRPr sz="1000">
              <a:solidFill>
                <a:srgbClr val="3E3E3E"/>
              </a:solidFill>
              <a:latin typeface="Quicksand SemiBold"/>
              <a:ea typeface="Quicksand SemiBold"/>
              <a:cs typeface="Quicksand SemiBold"/>
              <a:sym typeface="Quicksand SemiBold"/>
            </a:endParaRPr>
          </a:p>
        </p:txBody>
      </p:sp>
      <p:sp>
        <p:nvSpPr>
          <p:cNvPr id="74" name="Google Shape;74;p13"/>
          <p:cNvSpPr txBox="1"/>
          <p:nvPr/>
        </p:nvSpPr>
        <p:spPr>
          <a:xfrm>
            <a:off x="441789" y="9806248"/>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Agile Excellence Institute |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Expires 2026</a:t>
            </a:r>
            <a:endParaRPr sz="1000">
              <a:solidFill>
                <a:srgbClr val="3E3E3E"/>
              </a:solidFill>
              <a:latin typeface="Quicksand"/>
              <a:ea typeface="Quicksand"/>
              <a:cs typeface="Quicksand"/>
              <a:sym typeface="Quicksand"/>
            </a:endParaRPr>
          </a:p>
        </p:txBody>
      </p:sp>
      <p:sp>
        <p:nvSpPr>
          <p:cNvPr id="75" name="Google Shape;75;p13"/>
          <p:cNvSpPr txBox="1"/>
          <p:nvPr/>
        </p:nvSpPr>
        <p:spPr>
          <a:xfrm>
            <a:off x="2960245" y="2222950"/>
            <a:ext cx="2392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SUMMARY</a:t>
            </a:r>
            <a:endParaRPr sz="1300">
              <a:solidFill>
                <a:srgbClr val="3E3E3E"/>
              </a:solidFill>
              <a:latin typeface="Quicksand SemiBold"/>
              <a:ea typeface="Quicksand SemiBold"/>
              <a:cs typeface="Quicksand SemiBold"/>
              <a:sym typeface="Quicksand SemiBold"/>
            </a:endParaRPr>
          </a:p>
        </p:txBody>
      </p:sp>
      <p:sp>
        <p:nvSpPr>
          <p:cNvPr id="76" name="Google Shape;76;p13"/>
          <p:cNvSpPr txBox="1"/>
          <p:nvPr/>
        </p:nvSpPr>
        <p:spPr>
          <a:xfrm>
            <a:off x="2960245" y="2683075"/>
            <a:ext cx="4140000" cy="1077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Highly driven professional with expertise in cross-functional team leadership, process optimization, and strategic project execution. Adept at leveraging strong communication skills and analytical thinking to streamline workflows, reduce costs, and boost productivity. Committed to continuous improvement and passionate about delivering actionable insights that drive organizational success.</a:t>
            </a:r>
            <a:endParaRPr sz="1000">
              <a:solidFill>
                <a:srgbClr val="3E3E3E"/>
              </a:solidFill>
              <a:latin typeface="Quicksand"/>
              <a:ea typeface="Quicksand"/>
              <a:cs typeface="Quicksand"/>
              <a:sym typeface="Quicksand"/>
            </a:endParaRPr>
          </a:p>
        </p:txBody>
      </p:sp>
      <p:sp>
        <p:nvSpPr>
          <p:cNvPr id="77" name="Google Shape;77;p13"/>
          <p:cNvSpPr txBox="1"/>
          <p:nvPr/>
        </p:nvSpPr>
        <p:spPr>
          <a:xfrm>
            <a:off x="2960245" y="4249384"/>
            <a:ext cx="2392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CORE SKILLS</a:t>
            </a:r>
            <a:endParaRPr sz="1300">
              <a:solidFill>
                <a:srgbClr val="3E3E3E"/>
              </a:solidFill>
              <a:latin typeface="Quicksand SemiBold"/>
              <a:ea typeface="Quicksand SemiBold"/>
              <a:cs typeface="Quicksand SemiBold"/>
              <a:sym typeface="Quicksand SemiBold"/>
            </a:endParaRPr>
          </a:p>
        </p:txBody>
      </p:sp>
      <p:sp>
        <p:nvSpPr>
          <p:cNvPr id="78" name="Google Shape;78;p13"/>
          <p:cNvSpPr txBox="1"/>
          <p:nvPr/>
        </p:nvSpPr>
        <p:spPr>
          <a:xfrm>
            <a:off x="2960245" y="4709509"/>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Project Management &amp; Coordination</a:t>
            </a:r>
            <a:endParaRPr sz="1000">
              <a:solidFill>
                <a:srgbClr val="3E3E3E"/>
              </a:solidFill>
              <a:latin typeface="Quicksand SemiBold"/>
              <a:ea typeface="Quicksand SemiBold"/>
              <a:cs typeface="Quicksand SemiBold"/>
              <a:sym typeface="Quicksand SemiBold"/>
            </a:endParaRPr>
          </a:p>
        </p:txBody>
      </p:sp>
      <p:grpSp>
        <p:nvGrpSpPr>
          <p:cNvPr id="79" name="Google Shape;79;p13"/>
          <p:cNvGrpSpPr/>
          <p:nvPr/>
        </p:nvGrpSpPr>
        <p:grpSpPr>
          <a:xfrm>
            <a:off x="2960245" y="4898350"/>
            <a:ext cx="4112200" cy="523200"/>
            <a:chOff x="2997650" y="4898350"/>
            <a:chExt cx="4112200" cy="523200"/>
          </a:xfrm>
        </p:grpSpPr>
        <p:sp>
          <p:nvSpPr>
            <p:cNvPr id="80" name="Google Shape;80;p13"/>
            <p:cNvSpPr txBox="1"/>
            <p:nvPr/>
          </p:nvSpPr>
          <p:spPr>
            <a:xfrm>
              <a:off x="3118350" y="4898350"/>
              <a:ext cx="3991500" cy="523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Skilled in planning, scheduling, and coordinating large-scale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projects, ensuring milestones are met and deliverables excee</a:t>
              </a:r>
              <a:r>
                <a:rPr lang="uk" sz="1000">
                  <a:solidFill>
                    <a:srgbClr val="3E3E3E"/>
                  </a:solidFill>
                  <a:latin typeface="Quicksand"/>
                  <a:ea typeface="Quicksand"/>
                  <a:cs typeface="Quicksand"/>
                  <a:sym typeface="Quicksand"/>
                </a:rPr>
                <a:t>d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client expectations.</a:t>
              </a:r>
              <a:endParaRPr sz="1000">
                <a:solidFill>
                  <a:srgbClr val="3E3E3E"/>
                </a:solidFill>
                <a:latin typeface="Quicksand"/>
                <a:ea typeface="Quicksand"/>
                <a:cs typeface="Quicksand"/>
                <a:sym typeface="Quicksand"/>
              </a:endParaRPr>
            </a:p>
          </p:txBody>
        </p:sp>
        <p:sp>
          <p:nvSpPr>
            <p:cNvPr id="81" name="Google Shape;81;p13"/>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82" name="Google Shape;82;p13"/>
          <p:cNvSpPr txBox="1"/>
          <p:nvPr/>
        </p:nvSpPr>
        <p:spPr>
          <a:xfrm>
            <a:off x="2960245" y="5673372"/>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Process Improvement</a:t>
            </a:r>
            <a:endParaRPr sz="1000">
              <a:solidFill>
                <a:srgbClr val="3E3E3E"/>
              </a:solidFill>
              <a:latin typeface="Quicksand SemiBold"/>
              <a:ea typeface="Quicksand SemiBold"/>
              <a:cs typeface="Quicksand SemiBold"/>
              <a:sym typeface="Quicksand SemiBold"/>
            </a:endParaRPr>
          </a:p>
        </p:txBody>
      </p:sp>
      <p:grpSp>
        <p:nvGrpSpPr>
          <p:cNvPr id="83" name="Google Shape;83;p13"/>
          <p:cNvGrpSpPr/>
          <p:nvPr/>
        </p:nvGrpSpPr>
        <p:grpSpPr>
          <a:xfrm>
            <a:off x="2960245" y="5862214"/>
            <a:ext cx="4112200" cy="523200"/>
            <a:chOff x="2997650" y="4898350"/>
            <a:chExt cx="4112200" cy="523200"/>
          </a:xfrm>
        </p:grpSpPr>
        <p:sp>
          <p:nvSpPr>
            <p:cNvPr id="84" name="Google Shape;84;p13"/>
            <p:cNvSpPr txBox="1"/>
            <p:nvPr/>
          </p:nvSpPr>
          <p:spPr>
            <a:xfrm>
              <a:off x="3118350" y="4898350"/>
              <a:ext cx="3991500" cy="523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Proven track record of identifying inefficiencies and implementing innovative solutions to optimize workflow and reduce operational costs.</a:t>
              </a:r>
              <a:endParaRPr sz="1000">
                <a:solidFill>
                  <a:srgbClr val="3E3E3E"/>
                </a:solidFill>
                <a:latin typeface="Quicksand"/>
                <a:ea typeface="Quicksand"/>
                <a:cs typeface="Quicksand"/>
                <a:sym typeface="Quicksand"/>
              </a:endParaRPr>
            </a:p>
          </p:txBody>
        </p:sp>
        <p:sp>
          <p:nvSpPr>
            <p:cNvPr id="85" name="Google Shape;85;p13"/>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86" name="Google Shape;86;p13"/>
          <p:cNvSpPr txBox="1"/>
          <p:nvPr/>
        </p:nvSpPr>
        <p:spPr>
          <a:xfrm>
            <a:off x="2960245" y="6611897"/>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Stakeholder Engagement &amp; Communication</a:t>
            </a:r>
            <a:endParaRPr sz="1000">
              <a:solidFill>
                <a:srgbClr val="3E3E3E"/>
              </a:solidFill>
              <a:latin typeface="Quicksand SemiBold"/>
              <a:ea typeface="Quicksand SemiBold"/>
              <a:cs typeface="Quicksand SemiBold"/>
              <a:sym typeface="Quicksand SemiBold"/>
            </a:endParaRPr>
          </a:p>
        </p:txBody>
      </p:sp>
      <p:grpSp>
        <p:nvGrpSpPr>
          <p:cNvPr id="87" name="Google Shape;87;p13"/>
          <p:cNvGrpSpPr/>
          <p:nvPr/>
        </p:nvGrpSpPr>
        <p:grpSpPr>
          <a:xfrm>
            <a:off x="2960245" y="6800739"/>
            <a:ext cx="4112200" cy="338700"/>
            <a:chOff x="2997650" y="4898350"/>
            <a:chExt cx="4112200" cy="338700"/>
          </a:xfrm>
        </p:grpSpPr>
        <p:sp>
          <p:nvSpPr>
            <p:cNvPr id="88" name="Google Shape;88;p13"/>
            <p:cNvSpPr txBox="1"/>
            <p:nvPr/>
          </p:nvSpPr>
          <p:spPr>
            <a:xfrm>
              <a:off x="3118350" y="4898350"/>
              <a:ext cx="39915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Excellent listener and presenter, able to communicate effectively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with diverse audiences and build consensus.</a:t>
              </a:r>
              <a:endParaRPr sz="1000">
                <a:solidFill>
                  <a:srgbClr val="3E3E3E"/>
                </a:solidFill>
                <a:latin typeface="Quicksand"/>
                <a:ea typeface="Quicksand"/>
                <a:cs typeface="Quicksand"/>
                <a:sym typeface="Quicksand"/>
              </a:endParaRPr>
            </a:p>
          </p:txBody>
        </p:sp>
        <p:sp>
          <p:nvSpPr>
            <p:cNvPr id="89" name="Google Shape;89;p13"/>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90" name="Google Shape;90;p13"/>
          <p:cNvSpPr txBox="1"/>
          <p:nvPr/>
        </p:nvSpPr>
        <p:spPr>
          <a:xfrm>
            <a:off x="2960245" y="7540975"/>
            <a:ext cx="28764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PROFESSIONAL EXPERIENCE</a:t>
            </a:r>
            <a:endParaRPr sz="1300">
              <a:solidFill>
                <a:srgbClr val="3E3E3E"/>
              </a:solidFill>
              <a:latin typeface="Quicksand SemiBold"/>
              <a:ea typeface="Quicksand SemiBold"/>
              <a:cs typeface="Quicksand SemiBold"/>
              <a:sym typeface="Quicksand SemiBold"/>
            </a:endParaRPr>
          </a:p>
        </p:txBody>
      </p:sp>
      <p:sp>
        <p:nvSpPr>
          <p:cNvPr id="91" name="Google Shape;91;p13"/>
          <p:cNvSpPr txBox="1"/>
          <p:nvPr/>
        </p:nvSpPr>
        <p:spPr>
          <a:xfrm>
            <a:off x="2960245" y="8001104"/>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Project Manager | Sparkline Consulting</a:t>
            </a:r>
            <a:endParaRPr sz="1000">
              <a:solidFill>
                <a:srgbClr val="3E3E3E"/>
              </a:solidFill>
              <a:latin typeface="Quicksand SemiBold"/>
              <a:ea typeface="Quicksand SemiBold"/>
              <a:cs typeface="Quicksand SemiBold"/>
              <a:sym typeface="Quicksand SemiBold"/>
            </a:endParaRPr>
          </a:p>
        </p:txBody>
      </p:sp>
      <p:sp>
        <p:nvSpPr>
          <p:cNvPr id="92" name="Google Shape;92;p13"/>
          <p:cNvSpPr txBox="1"/>
          <p:nvPr/>
        </p:nvSpPr>
        <p:spPr>
          <a:xfrm>
            <a:off x="2960245" y="8189946"/>
            <a:ext cx="39915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Austin, TX | 2021 – Present</a:t>
            </a:r>
            <a:endParaRPr sz="1000">
              <a:solidFill>
                <a:srgbClr val="3E3E3E"/>
              </a:solidFill>
              <a:latin typeface="Quicksand"/>
              <a:ea typeface="Quicksand"/>
              <a:cs typeface="Quicksand"/>
              <a:sym typeface="Quicksand"/>
            </a:endParaRPr>
          </a:p>
        </p:txBody>
      </p:sp>
      <p:grpSp>
        <p:nvGrpSpPr>
          <p:cNvPr id="93" name="Google Shape;93;p13"/>
          <p:cNvGrpSpPr/>
          <p:nvPr/>
        </p:nvGrpSpPr>
        <p:grpSpPr>
          <a:xfrm>
            <a:off x="2960245" y="8563537"/>
            <a:ext cx="4112200" cy="523200"/>
            <a:chOff x="2997650" y="4898350"/>
            <a:chExt cx="4112200" cy="523200"/>
          </a:xfrm>
        </p:grpSpPr>
        <p:sp>
          <p:nvSpPr>
            <p:cNvPr id="94" name="Google Shape;94;p13"/>
            <p:cNvSpPr txBox="1"/>
            <p:nvPr/>
          </p:nvSpPr>
          <p:spPr>
            <a:xfrm>
              <a:off x="3118350" y="4898350"/>
              <a:ext cx="3991500" cy="523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Manage cross-departmental initiatives focusing on digital transformation and operational efficiency</a:t>
              </a:r>
              <a:r>
                <a:rPr lang="uk" sz="1000">
                  <a:solidFill>
                    <a:srgbClr val="3E3E3E"/>
                  </a:solidFill>
                  <a:latin typeface="Quicksand"/>
                  <a:ea typeface="Quicksand"/>
                  <a:cs typeface="Quicksand"/>
                  <a:sym typeface="Quicksand"/>
                </a:rPr>
                <a:t>, reducing project downtime </a:t>
              </a:r>
              <a:r>
                <a:rPr lang="uk" sz="1000">
                  <a:solidFill>
                    <a:srgbClr val="3E3E3E"/>
                  </a:solidFill>
                  <a:latin typeface="Quicksand"/>
                  <a:ea typeface="Quicksand"/>
                  <a:cs typeface="Quicksand"/>
                  <a:sym typeface="Quicksand"/>
                </a:rPr>
                <a:t>by 30%.</a:t>
              </a:r>
              <a:endParaRPr sz="1000">
                <a:solidFill>
                  <a:srgbClr val="3E3E3E"/>
                </a:solidFill>
                <a:latin typeface="Quicksand"/>
                <a:ea typeface="Quicksand"/>
                <a:cs typeface="Quicksand"/>
                <a:sym typeface="Quicksand"/>
              </a:endParaRPr>
            </a:p>
          </p:txBody>
        </p:sp>
        <p:sp>
          <p:nvSpPr>
            <p:cNvPr id="95" name="Google Shape;95;p13"/>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96" name="Google Shape;96;p13"/>
          <p:cNvGrpSpPr/>
          <p:nvPr/>
        </p:nvGrpSpPr>
        <p:grpSpPr>
          <a:xfrm>
            <a:off x="2960245" y="9135087"/>
            <a:ext cx="4112200" cy="338700"/>
            <a:chOff x="2997650" y="4898350"/>
            <a:chExt cx="4112200" cy="338700"/>
          </a:xfrm>
        </p:grpSpPr>
        <p:sp>
          <p:nvSpPr>
            <p:cNvPr id="97" name="Google Shape;97;p13"/>
            <p:cNvSpPr txBox="1"/>
            <p:nvPr/>
          </p:nvSpPr>
          <p:spPr>
            <a:xfrm>
              <a:off x="3118350" y="4898350"/>
              <a:ext cx="39915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Implement standardized project-tracking systems, streamlining communication between stakeholders, minimizing deliverables.</a:t>
              </a:r>
              <a:endParaRPr sz="1000">
                <a:solidFill>
                  <a:srgbClr val="3E3E3E"/>
                </a:solidFill>
                <a:latin typeface="Quicksand"/>
                <a:ea typeface="Quicksand"/>
                <a:cs typeface="Quicksand"/>
                <a:sym typeface="Quicksand"/>
              </a:endParaRPr>
            </a:p>
          </p:txBody>
        </p:sp>
        <p:sp>
          <p:nvSpPr>
            <p:cNvPr id="98" name="Google Shape;98;p13"/>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99" name="Google Shape;99;p13"/>
          <p:cNvGrpSpPr/>
          <p:nvPr/>
        </p:nvGrpSpPr>
        <p:grpSpPr>
          <a:xfrm>
            <a:off x="2960245" y="9522137"/>
            <a:ext cx="4112200" cy="338700"/>
            <a:chOff x="2997650" y="4898350"/>
            <a:chExt cx="4112200" cy="338700"/>
          </a:xfrm>
        </p:grpSpPr>
        <p:sp>
          <p:nvSpPr>
            <p:cNvPr id="100" name="Google Shape;100;p13"/>
            <p:cNvSpPr txBox="1"/>
            <p:nvPr/>
          </p:nvSpPr>
          <p:spPr>
            <a:xfrm>
              <a:off x="3118350" y="4898350"/>
              <a:ext cx="39915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Conduct risk assessments and develop mitigation strategies,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leading to a 20% reduction in project-related issues.</a:t>
              </a:r>
              <a:endParaRPr sz="1000">
                <a:solidFill>
                  <a:srgbClr val="3E3E3E"/>
                </a:solidFill>
                <a:latin typeface="Quicksand"/>
                <a:ea typeface="Quicksand"/>
                <a:cs typeface="Quicksand"/>
                <a:sym typeface="Quicksand"/>
              </a:endParaRPr>
            </a:p>
          </p:txBody>
        </p:sp>
        <p:sp>
          <p:nvSpPr>
            <p:cNvPr id="101" name="Google Shape;101;p13"/>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02" name="Google Shape;102;p13"/>
          <p:cNvGrpSpPr/>
          <p:nvPr/>
        </p:nvGrpSpPr>
        <p:grpSpPr>
          <a:xfrm>
            <a:off x="2960245" y="9909187"/>
            <a:ext cx="4112200" cy="338700"/>
            <a:chOff x="2997650" y="4898350"/>
            <a:chExt cx="4112200" cy="338700"/>
          </a:xfrm>
        </p:grpSpPr>
        <p:sp>
          <p:nvSpPr>
            <p:cNvPr id="103" name="Google Shape;103;p13"/>
            <p:cNvSpPr txBox="1"/>
            <p:nvPr/>
          </p:nvSpPr>
          <p:spPr>
            <a:xfrm>
              <a:off x="3118350" y="4898350"/>
              <a:ext cx="39915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Mentor junior analysts, providing guidance on data interpretation and workflow management.</a:t>
              </a:r>
              <a:endParaRPr sz="1000">
                <a:solidFill>
                  <a:srgbClr val="3E3E3E"/>
                </a:solidFill>
                <a:latin typeface="Quicksand"/>
                <a:ea typeface="Quicksand"/>
                <a:cs typeface="Quicksand"/>
                <a:sym typeface="Quicksand"/>
              </a:endParaRPr>
            </a:p>
          </p:txBody>
        </p:sp>
        <p:sp>
          <p:nvSpPr>
            <p:cNvPr id="104" name="Google Shape;104;p13"/>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4"/>
          <p:cNvSpPr/>
          <p:nvPr/>
        </p:nvSpPr>
        <p:spPr>
          <a:xfrm>
            <a:off x="0" y="0"/>
            <a:ext cx="7560000" cy="1074000"/>
          </a:xfrm>
          <a:prstGeom prst="rect">
            <a:avLst/>
          </a:prstGeom>
          <a:solidFill>
            <a:srgbClr val="C2DFD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0" name="Google Shape;110;p14"/>
          <p:cNvSpPr txBox="1"/>
          <p:nvPr/>
        </p:nvSpPr>
        <p:spPr>
          <a:xfrm>
            <a:off x="823950" y="711698"/>
            <a:ext cx="5912100" cy="785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uk" sz="3900">
                <a:solidFill>
                  <a:srgbClr val="3E3E3E"/>
                </a:solidFill>
                <a:latin typeface="Spectral Light"/>
                <a:ea typeface="Spectral Light"/>
                <a:cs typeface="Spectral Light"/>
                <a:sym typeface="Spectral Light"/>
              </a:rPr>
              <a:t>CAMERON BLAKE</a:t>
            </a:r>
            <a:endParaRPr sz="3900">
              <a:solidFill>
                <a:srgbClr val="3E3E3E"/>
              </a:solidFill>
              <a:latin typeface="Spectral Light"/>
              <a:ea typeface="Spectral Light"/>
              <a:cs typeface="Spectral Light"/>
              <a:sym typeface="Spectral Light"/>
            </a:endParaRPr>
          </a:p>
        </p:txBody>
      </p:sp>
      <p:sp>
        <p:nvSpPr>
          <p:cNvPr id="111" name="Google Shape;111;p14"/>
          <p:cNvSpPr txBox="1"/>
          <p:nvPr/>
        </p:nvSpPr>
        <p:spPr>
          <a:xfrm>
            <a:off x="823950" y="1392695"/>
            <a:ext cx="5912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uk">
                <a:solidFill>
                  <a:srgbClr val="3E3E3E"/>
                </a:solidFill>
                <a:latin typeface="Quicksand"/>
                <a:ea typeface="Quicksand"/>
                <a:cs typeface="Quicksand"/>
                <a:sym typeface="Quicksand"/>
              </a:rPr>
              <a:t>Professional Title</a:t>
            </a:r>
            <a:endParaRPr>
              <a:solidFill>
                <a:srgbClr val="3E3E3E"/>
              </a:solidFill>
              <a:latin typeface="Quicksand"/>
              <a:ea typeface="Quicksand"/>
              <a:cs typeface="Quicksand"/>
              <a:sym typeface="Quicksand"/>
            </a:endParaRPr>
          </a:p>
        </p:txBody>
      </p:sp>
      <p:sp>
        <p:nvSpPr>
          <p:cNvPr id="112" name="Google Shape;112;p14"/>
          <p:cNvSpPr txBox="1"/>
          <p:nvPr/>
        </p:nvSpPr>
        <p:spPr>
          <a:xfrm>
            <a:off x="441789" y="2222950"/>
            <a:ext cx="2392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CONTACT INFORMATION</a:t>
            </a:r>
            <a:endParaRPr sz="1300">
              <a:solidFill>
                <a:srgbClr val="3E3E3E"/>
              </a:solidFill>
              <a:latin typeface="Quicksand SemiBold"/>
              <a:ea typeface="Quicksand SemiBold"/>
              <a:cs typeface="Quicksand SemiBold"/>
              <a:sym typeface="Quicksand SemiBold"/>
            </a:endParaRPr>
          </a:p>
        </p:txBody>
      </p:sp>
      <p:sp>
        <p:nvSpPr>
          <p:cNvPr id="113" name="Google Shape;113;p14"/>
          <p:cNvSpPr txBox="1"/>
          <p:nvPr/>
        </p:nvSpPr>
        <p:spPr>
          <a:xfrm>
            <a:off x="441789" y="4538503"/>
            <a:ext cx="2392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TECHNICAL SKILLS</a:t>
            </a:r>
            <a:endParaRPr sz="1300">
              <a:solidFill>
                <a:srgbClr val="3E3E3E"/>
              </a:solidFill>
              <a:latin typeface="Quicksand SemiBold"/>
              <a:ea typeface="Quicksand SemiBold"/>
              <a:cs typeface="Quicksand SemiBold"/>
              <a:sym typeface="Quicksand SemiBold"/>
            </a:endParaRPr>
          </a:p>
        </p:txBody>
      </p:sp>
      <p:sp>
        <p:nvSpPr>
          <p:cNvPr id="114" name="Google Shape;114;p14"/>
          <p:cNvSpPr txBox="1"/>
          <p:nvPr/>
        </p:nvSpPr>
        <p:spPr>
          <a:xfrm>
            <a:off x="441789" y="499863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Microsoft Office Suite (Word,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Excel, PowerPoint)</a:t>
            </a:r>
            <a:endParaRPr sz="1000">
              <a:solidFill>
                <a:srgbClr val="3E3E3E"/>
              </a:solidFill>
              <a:latin typeface="Quicksand"/>
              <a:ea typeface="Quicksand"/>
              <a:cs typeface="Quicksand"/>
              <a:sym typeface="Quicksand"/>
            </a:endParaRPr>
          </a:p>
        </p:txBody>
      </p:sp>
      <p:sp>
        <p:nvSpPr>
          <p:cNvPr id="115" name="Google Shape;115;p14"/>
          <p:cNvSpPr txBox="1"/>
          <p:nvPr/>
        </p:nvSpPr>
        <p:spPr>
          <a:xfrm>
            <a:off x="441789" y="8135900"/>
            <a:ext cx="2392200" cy="4401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300">
                <a:solidFill>
                  <a:srgbClr val="3E3E3E"/>
                </a:solidFill>
                <a:latin typeface="Quicksand SemiBold"/>
                <a:ea typeface="Quicksand SemiBold"/>
                <a:cs typeface="Quicksand SemiBold"/>
                <a:sym typeface="Quicksand SemiBold"/>
              </a:rPr>
              <a:t>VOLUNTEER</a:t>
            </a:r>
            <a:endParaRPr sz="1300">
              <a:solidFill>
                <a:srgbClr val="3E3E3E"/>
              </a:solidFill>
              <a:latin typeface="Quicksand SemiBold"/>
              <a:ea typeface="Quicksand SemiBold"/>
              <a:cs typeface="Quicksand SemiBold"/>
              <a:sym typeface="Quicksand SemiBold"/>
            </a:endParaRPr>
          </a:p>
          <a:p>
            <a:pPr indent="0" lvl="0" marL="0" rtl="0" algn="l">
              <a:lnSpc>
                <a:spcPct val="120000"/>
              </a:lnSpc>
              <a:spcBef>
                <a:spcPts val="0"/>
              </a:spcBef>
              <a:spcAft>
                <a:spcPts val="0"/>
              </a:spcAft>
              <a:buNone/>
            </a:pPr>
            <a:r>
              <a:rPr lang="uk" sz="1300">
                <a:solidFill>
                  <a:srgbClr val="3E3E3E"/>
                </a:solidFill>
                <a:latin typeface="Quicksand SemiBold"/>
                <a:ea typeface="Quicksand SemiBold"/>
                <a:cs typeface="Quicksand SemiBold"/>
                <a:sym typeface="Quicksand SemiBold"/>
              </a:rPr>
              <a:t>EXPERIENCE</a:t>
            </a:r>
            <a:endParaRPr sz="1300">
              <a:solidFill>
                <a:srgbClr val="3E3E3E"/>
              </a:solidFill>
              <a:latin typeface="Quicksand SemiBold"/>
              <a:ea typeface="Quicksand SemiBold"/>
              <a:cs typeface="Quicksand SemiBold"/>
              <a:sym typeface="Quicksand SemiBold"/>
            </a:endParaRPr>
          </a:p>
        </p:txBody>
      </p:sp>
      <p:sp>
        <p:nvSpPr>
          <p:cNvPr id="116" name="Google Shape;116;p14"/>
          <p:cNvSpPr txBox="1"/>
          <p:nvPr/>
        </p:nvSpPr>
        <p:spPr>
          <a:xfrm>
            <a:off x="441789" y="8866039"/>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Career Mentor </a:t>
            </a:r>
            <a:endParaRPr sz="1000">
              <a:solidFill>
                <a:srgbClr val="3E3E3E"/>
              </a:solidFill>
              <a:latin typeface="Quicksand SemiBold"/>
              <a:ea typeface="Quicksand SemiBold"/>
              <a:cs typeface="Quicksand SemiBold"/>
              <a:sym typeface="Quicksand SemiBold"/>
            </a:endParaRPr>
          </a:p>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 FutureTech Initiatives</a:t>
            </a:r>
            <a:endParaRPr sz="1000">
              <a:solidFill>
                <a:srgbClr val="3E3E3E"/>
              </a:solidFill>
              <a:latin typeface="Quicksand SemiBold"/>
              <a:ea typeface="Quicksand SemiBold"/>
              <a:cs typeface="Quicksand SemiBold"/>
              <a:sym typeface="Quicksand SemiBold"/>
            </a:endParaRPr>
          </a:p>
        </p:txBody>
      </p:sp>
      <p:sp>
        <p:nvSpPr>
          <p:cNvPr id="117" name="Google Shape;117;p14"/>
          <p:cNvSpPr txBox="1"/>
          <p:nvPr/>
        </p:nvSpPr>
        <p:spPr>
          <a:xfrm>
            <a:off x="441789" y="9254080"/>
            <a:ext cx="23922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Denver, CO | 2022 – Present</a:t>
            </a:r>
            <a:endParaRPr sz="1000">
              <a:solidFill>
                <a:srgbClr val="3E3E3E"/>
              </a:solidFill>
              <a:latin typeface="Quicksand"/>
              <a:ea typeface="Quicksand"/>
              <a:cs typeface="Quicksand"/>
              <a:sym typeface="Quicksand"/>
            </a:endParaRPr>
          </a:p>
        </p:txBody>
      </p:sp>
      <p:sp>
        <p:nvSpPr>
          <p:cNvPr id="118" name="Google Shape;118;p14"/>
          <p:cNvSpPr txBox="1"/>
          <p:nvPr/>
        </p:nvSpPr>
        <p:spPr>
          <a:xfrm>
            <a:off x="441789" y="962532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Workshop Organizer </a:t>
            </a:r>
            <a:endParaRPr sz="1000">
              <a:solidFill>
                <a:srgbClr val="3E3E3E"/>
              </a:solidFill>
              <a:latin typeface="Quicksand SemiBold"/>
              <a:ea typeface="Quicksand SemiBold"/>
              <a:cs typeface="Quicksand SemiBold"/>
              <a:sym typeface="Quicksand SemiBold"/>
            </a:endParaRPr>
          </a:p>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 EcoNation Collective</a:t>
            </a:r>
            <a:endParaRPr sz="1000">
              <a:solidFill>
                <a:srgbClr val="3E3E3E"/>
              </a:solidFill>
              <a:latin typeface="Quicksand SemiBold"/>
              <a:ea typeface="Quicksand SemiBold"/>
              <a:cs typeface="Quicksand SemiBold"/>
              <a:sym typeface="Quicksand SemiBold"/>
            </a:endParaRPr>
          </a:p>
        </p:txBody>
      </p:sp>
      <p:sp>
        <p:nvSpPr>
          <p:cNvPr id="119" name="Google Shape;119;p14"/>
          <p:cNvSpPr txBox="1"/>
          <p:nvPr/>
        </p:nvSpPr>
        <p:spPr>
          <a:xfrm>
            <a:off x="441789" y="10013363"/>
            <a:ext cx="23922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Boulder, CO | 2020 – 2021</a:t>
            </a:r>
            <a:endParaRPr sz="1000">
              <a:solidFill>
                <a:srgbClr val="3E3E3E"/>
              </a:solidFill>
              <a:latin typeface="Quicksand"/>
              <a:ea typeface="Quicksand"/>
              <a:cs typeface="Quicksand"/>
              <a:sym typeface="Quicksand"/>
            </a:endParaRPr>
          </a:p>
        </p:txBody>
      </p:sp>
      <p:sp>
        <p:nvSpPr>
          <p:cNvPr id="120" name="Google Shape;120;p14"/>
          <p:cNvSpPr txBox="1"/>
          <p:nvPr/>
        </p:nvSpPr>
        <p:spPr>
          <a:xfrm>
            <a:off x="441789" y="557019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Project Management Tools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(Asana, Trello)</a:t>
            </a:r>
            <a:endParaRPr sz="1000">
              <a:solidFill>
                <a:srgbClr val="3E3E3E"/>
              </a:solidFill>
              <a:latin typeface="Quicksand"/>
              <a:ea typeface="Quicksand"/>
              <a:cs typeface="Quicksand"/>
              <a:sym typeface="Quicksand"/>
            </a:endParaRPr>
          </a:p>
        </p:txBody>
      </p:sp>
      <p:sp>
        <p:nvSpPr>
          <p:cNvPr id="121" name="Google Shape;121;p14"/>
          <p:cNvSpPr txBox="1"/>
          <p:nvPr/>
        </p:nvSpPr>
        <p:spPr>
          <a:xfrm>
            <a:off x="441789" y="614175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Data Analysis &amp; Reporting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(SQL, Power BI)</a:t>
            </a:r>
            <a:endParaRPr sz="1000">
              <a:solidFill>
                <a:srgbClr val="3E3E3E"/>
              </a:solidFill>
              <a:latin typeface="Quicksand"/>
              <a:ea typeface="Quicksand"/>
              <a:cs typeface="Quicksand"/>
              <a:sym typeface="Quicksand"/>
            </a:endParaRPr>
          </a:p>
        </p:txBody>
      </p:sp>
      <p:sp>
        <p:nvSpPr>
          <p:cNvPr id="122" name="Google Shape;122;p14"/>
          <p:cNvSpPr txBox="1"/>
          <p:nvPr/>
        </p:nvSpPr>
        <p:spPr>
          <a:xfrm>
            <a:off x="441789" y="671331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Collaboration Platforms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(Microsoft Teams)</a:t>
            </a:r>
            <a:endParaRPr sz="1000">
              <a:solidFill>
                <a:srgbClr val="3E3E3E"/>
              </a:solidFill>
              <a:latin typeface="Quicksand"/>
              <a:ea typeface="Quicksand"/>
              <a:cs typeface="Quicksand"/>
              <a:sym typeface="Quicksand"/>
            </a:endParaRPr>
          </a:p>
        </p:txBody>
      </p:sp>
      <p:sp>
        <p:nvSpPr>
          <p:cNvPr id="123" name="Google Shape;123;p14"/>
          <p:cNvSpPr txBox="1"/>
          <p:nvPr/>
        </p:nvSpPr>
        <p:spPr>
          <a:xfrm>
            <a:off x="441789" y="7284873"/>
            <a:ext cx="23922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Cloud-Based Environments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(AWS, Azure)</a:t>
            </a:r>
            <a:endParaRPr sz="1000">
              <a:solidFill>
                <a:srgbClr val="3E3E3E"/>
              </a:solidFill>
              <a:latin typeface="Quicksand"/>
              <a:ea typeface="Quicksand"/>
              <a:cs typeface="Quicksand"/>
              <a:sym typeface="Quicksand"/>
            </a:endParaRPr>
          </a:p>
        </p:txBody>
      </p:sp>
      <p:sp>
        <p:nvSpPr>
          <p:cNvPr id="124" name="Google Shape;124;p14"/>
          <p:cNvSpPr txBox="1"/>
          <p:nvPr/>
        </p:nvSpPr>
        <p:spPr>
          <a:xfrm>
            <a:off x="2960252" y="2222950"/>
            <a:ext cx="3094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PROFESSIONAL EXPERIENCE</a:t>
            </a:r>
            <a:endParaRPr sz="1300">
              <a:solidFill>
                <a:srgbClr val="3E3E3E"/>
              </a:solidFill>
              <a:latin typeface="Quicksand SemiBold"/>
              <a:ea typeface="Quicksand SemiBold"/>
              <a:cs typeface="Quicksand SemiBold"/>
              <a:sym typeface="Quicksand SemiBold"/>
            </a:endParaRPr>
          </a:p>
        </p:txBody>
      </p:sp>
      <p:sp>
        <p:nvSpPr>
          <p:cNvPr id="125" name="Google Shape;125;p14"/>
          <p:cNvSpPr txBox="1"/>
          <p:nvPr/>
        </p:nvSpPr>
        <p:spPr>
          <a:xfrm>
            <a:off x="2960245" y="2683084"/>
            <a:ext cx="41400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Operations Specialist </a:t>
            </a:r>
            <a:r>
              <a:rPr lang="uk" sz="1000">
                <a:solidFill>
                  <a:srgbClr val="3E3E3E"/>
                </a:solidFill>
                <a:latin typeface="Quicksand"/>
                <a:ea typeface="Quicksand"/>
                <a:cs typeface="Quicksand"/>
                <a:sym typeface="Quicksand"/>
              </a:rPr>
              <a:t>| SunRise Solutions</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Boulder, CO | 2018 – 2021</a:t>
            </a:r>
            <a:endParaRPr sz="1000">
              <a:solidFill>
                <a:srgbClr val="3E3E3E"/>
              </a:solidFill>
              <a:latin typeface="Quicksand"/>
              <a:ea typeface="Quicksand"/>
              <a:cs typeface="Quicksand"/>
              <a:sym typeface="Quicksand"/>
            </a:endParaRPr>
          </a:p>
        </p:txBody>
      </p:sp>
      <p:grpSp>
        <p:nvGrpSpPr>
          <p:cNvPr id="126" name="Google Shape;126;p14"/>
          <p:cNvGrpSpPr/>
          <p:nvPr/>
        </p:nvGrpSpPr>
        <p:grpSpPr>
          <a:xfrm>
            <a:off x="2960156" y="3252925"/>
            <a:ext cx="4149621" cy="523200"/>
            <a:chOff x="2997650" y="4898350"/>
            <a:chExt cx="4112200" cy="523200"/>
          </a:xfrm>
        </p:grpSpPr>
        <p:sp>
          <p:nvSpPr>
            <p:cNvPr id="127" name="Google Shape;127;p14"/>
            <p:cNvSpPr txBox="1"/>
            <p:nvPr/>
          </p:nvSpPr>
          <p:spPr>
            <a:xfrm>
              <a:off x="3118350" y="4898350"/>
              <a:ext cx="3991500" cy="523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Executed strategic cost-saving measures by renegotiating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contracts and optimizing supply chain processes, saving $200K annually.</a:t>
              </a:r>
              <a:endParaRPr sz="1000">
                <a:solidFill>
                  <a:srgbClr val="3E3E3E"/>
                </a:solidFill>
                <a:latin typeface="Quicksand"/>
                <a:ea typeface="Quicksand"/>
                <a:cs typeface="Quicksand"/>
                <a:sym typeface="Quicksand"/>
              </a:endParaRPr>
            </a:p>
          </p:txBody>
        </p:sp>
        <p:sp>
          <p:nvSpPr>
            <p:cNvPr id="128" name="Google Shape;128;p14"/>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29" name="Google Shape;129;p14"/>
          <p:cNvGrpSpPr/>
          <p:nvPr/>
        </p:nvGrpSpPr>
        <p:grpSpPr>
          <a:xfrm>
            <a:off x="2960156" y="3821652"/>
            <a:ext cx="4149621" cy="338700"/>
            <a:chOff x="2997650" y="4898350"/>
            <a:chExt cx="4112200" cy="338700"/>
          </a:xfrm>
        </p:grpSpPr>
        <p:sp>
          <p:nvSpPr>
            <p:cNvPr id="130" name="Google Shape;130;p14"/>
            <p:cNvSpPr txBox="1"/>
            <p:nvPr/>
          </p:nvSpPr>
          <p:spPr>
            <a:xfrm>
              <a:off x="3118350" y="4898350"/>
              <a:ext cx="39915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Coordinated multi-site implementation of a new inventory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system, cutting fulfillment errors by 25%.</a:t>
              </a:r>
              <a:endParaRPr sz="1000">
                <a:solidFill>
                  <a:srgbClr val="3E3E3E"/>
                </a:solidFill>
                <a:latin typeface="Quicksand"/>
                <a:ea typeface="Quicksand"/>
                <a:cs typeface="Quicksand"/>
                <a:sym typeface="Quicksand"/>
              </a:endParaRPr>
            </a:p>
          </p:txBody>
        </p:sp>
        <p:sp>
          <p:nvSpPr>
            <p:cNvPr id="131" name="Google Shape;131;p14"/>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32" name="Google Shape;132;p14"/>
          <p:cNvGrpSpPr/>
          <p:nvPr/>
        </p:nvGrpSpPr>
        <p:grpSpPr>
          <a:xfrm>
            <a:off x="2960156" y="4205879"/>
            <a:ext cx="4149621" cy="338700"/>
            <a:chOff x="2997650" y="4898350"/>
            <a:chExt cx="4112200" cy="338700"/>
          </a:xfrm>
        </p:grpSpPr>
        <p:sp>
          <p:nvSpPr>
            <p:cNvPr id="133" name="Google Shape;133;p14"/>
            <p:cNvSpPr txBox="1"/>
            <p:nvPr/>
          </p:nvSpPr>
          <p:spPr>
            <a:xfrm>
              <a:off x="3118350" y="4898350"/>
              <a:ext cx="39915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Managed stakeholder expectations and provided periodic reports on project status, boosting client satisfaction ratings.</a:t>
              </a:r>
              <a:endParaRPr sz="1000">
                <a:solidFill>
                  <a:srgbClr val="3E3E3E"/>
                </a:solidFill>
                <a:latin typeface="Quicksand"/>
                <a:ea typeface="Quicksand"/>
                <a:cs typeface="Quicksand"/>
                <a:sym typeface="Quicksand"/>
              </a:endParaRPr>
            </a:p>
          </p:txBody>
        </p:sp>
        <p:sp>
          <p:nvSpPr>
            <p:cNvPr id="134" name="Google Shape;134;p14"/>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35" name="Google Shape;135;p14"/>
          <p:cNvGrpSpPr/>
          <p:nvPr/>
        </p:nvGrpSpPr>
        <p:grpSpPr>
          <a:xfrm>
            <a:off x="2960156" y="4590106"/>
            <a:ext cx="4149621" cy="338700"/>
            <a:chOff x="2997650" y="4898350"/>
            <a:chExt cx="4112200" cy="338700"/>
          </a:xfrm>
        </p:grpSpPr>
        <p:sp>
          <p:nvSpPr>
            <p:cNvPr id="136" name="Google Shape;136;p14"/>
            <p:cNvSpPr txBox="1"/>
            <p:nvPr/>
          </p:nvSpPr>
          <p:spPr>
            <a:xfrm>
              <a:off x="3118350" y="4898350"/>
              <a:ext cx="3991500" cy="338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Organized training workshops on process standardization, </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ensuring smoother onboarding for new hires.</a:t>
              </a:r>
              <a:endParaRPr sz="1000">
                <a:solidFill>
                  <a:srgbClr val="3E3E3E"/>
                </a:solidFill>
                <a:latin typeface="Quicksand"/>
                <a:ea typeface="Quicksand"/>
                <a:cs typeface="Quicksand"/>
                <a:sym typeface="Quicksand"/>
              </a:endParaRPr>
            </a:p>
          </p:txBody>
        </p:sp>
        <p:sp>
          <p:nvSpPr>
            <p:cNvPr id="137" name="Google Shape;137;p14"/>
            <p:cNvSpPr/>
            <p:nvPr/>
          </p:nvSpPr>
          <p:spPr>
            <a:xfrm>
              <a:off x="2997650" y="4946950"/>
              <a:ext cx="57900" cy="57900"/>
            </a:xfrm>
            <a:prstGeom prst="ellipse">
              <a:avLst/>
            </a:prstGeom>
            <a:solidFill>
              <a:srgbClr val="3E3E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138" name="Google Shape;138;p14"/>
          <p:cNvSpPr txBox="1"/>
          <p:nvPr/>
        </p:nvSpPr>
        <p:spPr>
          <a:xfrm>
            <a:off x="2960252" y="5432875"/>
            <a:ext cx="3094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ACHIEVEMENTS</a:t>
            </a:r>
            <a:endParaRPr sz="1300">
              <a:solidFill>
                <a:srgbClr val="3E3E3E"/>
              </a:solidFill>
              <a:latin typeface="Quicksand SemiBold"/>
              <a:ea typeface="Quicksand SemiBold"/>
              <a:cs typeface="Quicksand SemiBold"/>
              <a:sym typeface="Quicksand SemiBold"/>
            </a:endParaRPr>
          </a:p>
        </p:txBody>
      </p:sp>
      <p:sp>
        <p:nvSpPr>
          <p:cNvPr id="139" name="Google Shape;139;p14"/>
          <p:cNvSpPr txBox="1"/>
          <p:nvPr/>
        </p:nvSpPr>
        <p:spPr>
          <a:xfrm>
            <a:off x="2960245" y="5893009"/>
            <a:ext cx="4140000" cy="523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Innovation Award</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Orion Synergies (2023)</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Recognized for devising a unique scheduling system that minimized resource overlap and enhanced operational efficiency.</a:t>
            </a:r>
            <a:endParaRPr sz="1000">
              <a:solidFill>
                <a:srgbClr val="3E3E3E"/>
              </a:solidFill>
              <a:latin typeface="Quicksand"/>
              <a:ea typeface="Quicksand"/>
              <a:cs typeface="Quicksand"/>
              <a:sym typeface="Quicksand"/>
            </a:endParaRPr>
          </a:p>
        </p:txBody>
      </p:sp>
      <p:sp>
        <p:nvSpPr>
          <p:cNvPr id="140" name="Google Shape;140;p14"/>
          <p:cNvSpPr txBox="1"/>
          <p:nvPr/>
        </p:nvSpPr>
        <p:spPr>
          <a:xfrm>
            <a:off x="2960245" y="6651032"/>
            <a:ext cx="4140000" cy="523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Employee Excellence Recognition</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SunRise Solutions (2020)</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Honored for elevating communication protocols and championing process automation solutions.</a:t>
            </a:r>
            <a:endParaRPr sz="1000">
              <a:solidFill>
                <a:srgbClr val="3E3E3E"/>
              </a:solidFill>
              <a:latin typeface="Quicksand"/>
              <a:ea typeface="Quicksand"/>
              <a:cs typeface="Quicksand"/>
              <a:sym typeface="Quicksand"/>
            </a:endParaRPr>
          </a:p>
        </p:txBody>
      </p:sp>
      <p:sp>
        <p:nvSpPr>
          <p:cNvPr id="141" name="Google Shape;141;p14"/>
          <p:cNvSpPr txBox="1"/>
          <p:nvPr/>
        </p:nvSpPr>
        <p:spPr>
          <a:xfrm>
            <a:off x="2960245" y="7409055"/>
            <a:ext cx="4140000" cy="523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Top Performer Citation</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 Global Business Forum (2019)</a:t>
            </a:r>
            <a:endParaRPr sz="1000">
              <a:solidFill>
                <a:srgbClr val="3E3E3E"/>
              </a:solidFill>
              <a:latin typeface="Quicksand"/>
              <a:ea typeface="Quicksand"/>
              <a:cs typeface="Quicksand"/>
              <a:sym typeface="Quicksand"/>
            </a:endParaRPr>
          </a:p>
          <a:p>
            <a:pPr indent="0" lvl="0" marL="0" rtl="0" algn="l">
              <a:lnSpc>
                <a:spcPct val="120000"/>
              </a:lnSpc>
              <a:spcBef>
                <a:spcPts val="0"/>
              </a:spcBef>
              <a:spcAft>
                <a:spcPts val="0"/>
              </a:spcAft>
              <a:buNone/>
            </a:pPr>
            <a:r>
              <a:rPr lang="uk" sz="1000">
                <a:solidFill>
                  <a:srgbClr val="3E3E3E"/>
                </a:solidFill>
                <a:latin typeface="Quicksand"/>
                <a:ea typeface="Quicksand"/>
                <a:cs typeface="Quicksand"/>
                <a:sym typeface="Quicksand"/>
              </a:rPr>
              <a:t>Presented strategies on operational streamlining and project risk assessments to industry leaders.</a:t>
            </a:r>
            <a:endParaRPr sz="1000">
              <a:solidFill>
                <a:srgbClr val="3E3E3E"/>
              </a:solidFill>
              <a:latin typeface="Quicksand"/>
              <a:ea typeface="Quicksand"/>
              <a:cs typeface="Quicksand"/>
              <a:sym typeface="Quicksand"/>
            </a:endParaRPr>
          </a:p>
        </p:txBody>
      </p:sp>
      <p:sp>
        <p:nvSpPr>
          <p:cNvPr id="142" name="Google Shape;142;p14"/>
          <p:cNvSpPr txBox="1"/>
          <p:nvPr/>
        </p:nvSpPr>
        <p:spPr>
          <a:xfrm>
            <a:off x="2960245" y="8407750"/>
            <a:ext cx="3094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300">
                <a:solidFill>
                  <a:srgbClr val="3E3E3E"/>
                </a:solidFill>
                <a:latin typeface="Quicksand SemiBold"/>
                <a:ea typeface="Quicksand SemiBold"/>
                <a:cs typeface="Quicksand SemiBold"/>
                <a:sym typeface="Quicksand SemiBold"/>
              </a:rPr>
              <a:t>PROFESSIONAL DEVELOPMENT</a:t>
            </a:r>
            <a:endParaRPr sz="1300">
              <a:solidFill>
                <a:srgbClr val="3E3E3E"/>
              </a:solidFill>
              <a:latin typeface="Quicksand SemiBold"/>
              <a:ea typeface="Quicksand SemiBold"/>
              <a:cs typeface="Quicksand SemiBold"/>
              <a:sym typeface="Quicksand SemiBold"/>
            </a:endParaRPr>
          </a:p>
        </p:txBody>
      </p:sp>
      <p:sp>
        <p:nvSpPr>
          <p:cNvPr id="143" name="Google Shape;143;p14"/>
          <p:cNvSpPr txBox="1"/>
          <p:nvPr/>
        </p:nvSpPr>
        <p:spPr>
          <a:xfrm>
            <a:off x="2960245" y="8867884"/>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Lean Six Sigma Green Belt</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 Continuous Improvement (2022)</a:t>
            </a:r>
            <a:endParaRPr sz="1000">
              <a:solidFill>
                <a:srgbClr val="3E3E3E"/>
              </a:solidFill>
              <a:latin typeface="Quicksand"/>
              <a:ea typeface="Quicksand"/>
              <a:cs typeface="Quicksand"/>
              <a:sym typeface="Quicksand"/>
            </a:endParaRPr>
          </a:p>
        </p:txBody>
      </p:sp>
      <p:sp>
        <p:nvSpPr>
          <p:cNvPr id="144" name="Google Shape;144;p14"/>
          <p:cNvSpPr txBox="1"/>
          <p:nvPr/>
        </p:nvSpPr>
        <p:spPr>
          <a:xfrm>
            <a:off x="2960245" y="9624581"/>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Team Communication Essentials</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 Online Certification (2020)</a:t>
            </a:r>
            <a:endParaRPr sz="1000">
              <a:solidFill>
                <a:srgbClr val="3E3E3E"/>
              </a:solidFill>
              <a:latin typeface="Quicksand"/>
              <a:ea typeface="Quicksand"/>
              <a:cs typeface="Quicksand"/>
              <a:sym typeface="Quicksand"/>
            </a:endParaRPr>
          </a:p>
        </p:txBody>
      </p:sp>
      <p:sp>
        <p:nvSpPr>
          <p:cNvPr id="145" name="Google Shape;145;p14"/>
          <p:cNvSpPr txBox="1"/>
          <p:nvPr/>
        </p:nvSpPr>
        <p:spPr>
          <a:xfrm>
            <a:off x="2960245" y="10002930"/>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A</a:t>
            </a:r>
            <a:r>
              <a:rPr lang="uk" sz="1000">
                <a:solidFill>
                  <a:srgbClr val="3E3E3E"/>
                </a:solidFill>
                <a:latin typeface="Quicksand SemiBold"/>
                <a:ea typeface="Quicksand SemiBold"/>
                <a:cs typeface="Quicksand SemiBold"/>
                <a:sym typeface="Quicksand SemiBold"/>
              </a:rPr>
              <a:t>d</a:t>
            </a:r>
            <a:r>
              <a:rPr lang="uk" sz="1000">
                <a:solidFill>
                  <a:srgbClr val="3E3E3E"/>
                </a:solidFill>
                <a:latin typeface="Quicksand SemiBold"/>
                <a:ea typeface="Quicksand SemiBold"/>
                <a:cs typeface="Quicksand SemiBold"/>
                <a:sym typeface="Quicksand SemiBold"/>
              </a:rPr>
              <a:t>vanced Data Analytics</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 TechPro Bootcamp, Remote (2019)</a:t>
            </a:r>
            <a:endParaRPr sz="1000">
              <a:solidFill>
                <a:srgbClr val="3E3E3E"/>
              </a:solidFill>
              <a:latin typeface="Quicksand"/>
              <a:ea typeface="Quicksand"/>
              <a:cs typeface="Quicksand"/>
              <a:sym typeface="Quicksand"/>
            </a:endParaRPr>
          </a:p>
        </p:txBody>
      </p:sp>
      <p:sp>
        <p:nvSpPr>
          <p:cNvPr id="146" name="Google Shape;146;p14"/>
          <p:cNvSpPr txBox="1"/>
          <p:nvPr/>
        </p:nvSpPr>
        <p:spPr>
          <a:xfrm>
            <a:off x="2960245" y="9246232"/>
            <a:ext cx="41400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E3E3E"/>
                </a:solidFill>
                <a:latin typeface="Quicksand SemiBold"/>
                <a:ea typeface="Quicksand SemiBold"/>
                <a:cs typeface="Quicksand SemiBold"/>
                <a:sym typeface="Quicksand SemiBold"/>
              </a:rPr>
              <a:t>Strategic Leadership Workshop</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 Denver Business School (2021)</a:t>
            </a:r>
            <a:endParaRPr sz="1000">
              <a:solidFill>
                <a:srgbClr val="3E3E3E"/>
              </a:solidFill>
              <a:latin typeface="Quicksand"/>
              <a:ea typeface="Quicksand"/>
              <a:cs typeface="Quicksand"/>
              <a:sym typeface="Quicksand"/>
            </a:endParaRPr>
          </a:p>
        </p:txBody>
      </p:sp>
      <p:sp>
        <p:nvSpPr>
          <p:cNvPr id="147" name="Google Shape;147;p14"/>
          <p:cNvSpPr txBox="1"/>
          <p:nvPr/>
        </p:nvSpPr>
        <p:spPr>
          <a:xfrm>
            <a:off x="441789" y="2683081"/>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Email:</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youremail@mail.ltd</a:t>
            </a:r>
            <a:endParaRPr sz="1000">
              <a:solidFill>
                <a:srgbClr val="3E3E3E"/>
              </a:solidFill>
              <a:latin typeface="Quicksand"/>
              <a:ea typeface="Quicksand"/>
              <a:cs typeface="Quicksand"/>
              <a:sym typeface="Quicksand"/>
            </a:endParaRPr>
          </a:p>
        </p:txBody>
      </p:sp>
      <p:sp>
        <p:nvSpPr>
          <p:cNvPr id="148" name="Google Shape;148;p14"/>
          <p:cNvSpPr txBox="1"/>
          <p:nvPr/>
        </p:nvSpPr>
        <p:spPr>
          <a:xfrm>
            <a:off x="441789" y="3064999"/>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Phone:</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(123) 456-7890</a:t>
            </a:r>
            <a:endParaRPr sz="1000">
              <a:solidFill>
                <a:srgbClr val="3E3E3E"/>
              </a:solidFill>
              <a:latin typeface="Quicksand"/>
              <a:ea typeface="Quicksand"/>
              <a:cs typeface="Quicksand"/>
              <a:sym typeface="Quicksand"/>
            </a:endParaRPr>
          </a:p>
        </p:txBody>
      </p:sp>
      <p:sp>
        <p:nvSpPr>
          <p:cNvPr id="149" name="Google Shape;149;p14"/>
          <p:cNvSpPr txBox="1"/>
          <p:nvPr/>
        </p:nvSpPr>
        <p:spPr>
          <a:xfrm>
            <a:off x="441789" y="3446917"/>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City, State:</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Austin, TX</a:t>
            </a:r>
            <a:endParaRPr sz="1000">
              <a:solidFill>
                <a:srgbClr val="3E3E3E"/>
              </a:solidFill>
              <a:latin typeface="Quicksand"/>
              <a:ea typeface="Quicksand"/>
              <a:cs typeface="Quicksand"/>
              <a:sym typeface="Quicksand"/>
            </a:endParaRPr>
          </a:p>
        </p:txBody>
      </p:sp>
      <p:sp>
        <p:nvSpPr>
          <p:cNvPr id="150" name="Google Shape;150;p14"/>
          <p:cNvSpPr txBox="1"/>
          <p:nvPr/>
        </p:nvSpPr>
        <p:spPr>
          <a:xfrm>
            <a:off x="441789" y="3828835"/>
            <a:ext cx="239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3E3E3E"/>
                </a:solidFill>
                <a:latin typeface="Quicksand SemiBold"/>
                <a:ea typeface="Quicksand SemiBold"/>
                <a:cs typeface="Quicksand SemiBold"/>
                <a:sym typeface="Quicksand SemiBold"/>
              </a:rPr>
              <a:t>LinkedIn:</a:t>
            </a:r>
            <a:r>
              <a:rPr b="1" lang="uk" sz="1000">
                <a:solidFill>
                  <a:srgbClr val="3E3E3E"/>
                </a:solidFill>
                <a:latin typeface="Quicksand"/>
                <a:ea typeface="Quicksand"/>
                <a:cs typeface="Quicksand"/>
                <a:sym typeface="Quicksand"/>
              </a:rPr>
              <a:t> </a:t>
            </a:r>
            <a:r>
              <a:rPr lang="uk" sz="1000">
                <a:solidFill>
                  <a:srgbClr val="3E3E3E"/>
                </a:solidFill>
                <a:latin typeface="Quicksand"/>
                <a:ea typeface="Quicksand"/>
                <a:cs typeface="Quicksand"/>
                <a:sym typeface="Quicksand"/>
              </a:rPr>
              <a:t>/in/cameron-example</a:t>
            </a:r>
            <a:endParaRPr sz="1000">
              <a:solidFill>
                <a:srgbClr val="3E3E3E"/>
              </a:solidFill>
              <a:latin typeface="Quicksand"/>
              <a:ea typeface="Quicksand"/>
              <a:cs typeface="Quicksand"/>
              <a:sym typeface="Quicksan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