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3"/>
  </p:sldMasterIdLst>
  <p:notesMasterIdLst>
    <p:notesMasterId r:id="rId4"/>
  </p:notesMasterIdLst>
  <p:sldIdLst>
    <p:sldId id="256" r:id="rId5"/>
    <p:sldId id="257" r:id="rId6"/>
  </p:sldIdLst>
  <p:sldSz cy="10692000" cx="7560000"/>
  <p:notesSz cx="6858000" cy="9144000"/>
  <p:embeddedFontLst>
    <p:embeddedFont>
      <p:font typeface="Quicksand"/>
      <p:regular r:id="rId7"/>
      <p:bold r:id="rId8"/>
    </p:embeddedFont>
    <p:embeddedFont>
      <p:font typeface="Spectral Light"/>
      <p:regular r:id="rId9"/>
      <p:bold r:id="rId10"/>
      <p:italic r:id="rId11"/>
      <p:boldItalic r:id="rId12"/>
    </p:embeddedFont>
    <p:embeddedFont>
      <p:font typeface="Quicksand SemiBold"/>
      <p:regular r:id="rId13"/>
      <p:bold r:id="rId1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font" Target="fonts/SpectralLight-italic.fntdata"/><Relationship Id="rId10" Type="http://schemas.openxmlformats.org/officeDocument/2006/relationships/font" Target="fonts/SpectralLight-bold.fntdata"/><Relationship Id="rId13" Type="http://schemas.openxmlformats.org/officeDocument/2006/relationships/font" Target="fonts/QuicksandSemiBold-regular.fntdata"/><Relationship Id="rId12" Type="http://schemas.openxmlformats.org/officeDocument/2006/relationships/font" Target="fonts/SpectralLight-boldItalic.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font" Target="fonts/SpectralLight-regular.fntdata"/><Relationship Id="rId14" Type="http://schemas.openxmlformats.org/officeDocument/2006/relationships/font" Target="fonts/QuicksandSemiBold-bold.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font" Target="fonts/Quicksand-regular.fntdata"/><Relationship Id="rId8" Type="http://schemas.openxmlformats.org/officeDocument/2006/relationships/font" Target="fonts/Quicksand-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346fe969aee_0_55: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346fe969aee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57712" y="1547778"/>
            <a:ext cx="7044600" cy="42669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57705" y="5891409"/>
            <a:ext cx="7044600" cy="1647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57705" y="2299346"/>
            <a:ext cx="7044600" cy="4081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57705" y="6552657"/>
            <a:ext cx="7044600" cy="27039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57705" y="4471058"/>
            <a:ext cx="7044600" cy="17499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57705" y="2395696"/>
            <a:ext cx="7044600" cy="71019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57705"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3995291"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57705" y="1154948"/>
            <a:ext cx="2321700" cy="1570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57705" y="2888617"/>
            <a:ext cx="2321700" cy="66090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05325" y="935745"/>
            <a:ext cx="5264700" cy="8503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780000" y="-260"/>
            <a:ext cx="3780000" cy="10692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19508" y="2563450"/>
            <a:ext cx="3344400" cy="3081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19508" y="5826865"/>
            <a:ext cx="3344400" cy="25674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083839" y="1505164"/>
            <a:ext cx="3172200" cy="76812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57705" y="8794266"/>
            <a:ext cx="4959600" cy="12579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57705" y="925091"/>
            <a:ext cx="7044600" cy="11904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57705" y="2395696"/>
            <a:ext cx="7044600" cy="71019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uk"/>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p:nvPr/>
        </p:nvSpPr>
        <p:spPr>
          <a:xfrm>
            <a:off x="0" y="0"/>
            <a:ext cx="7560000" cy="1074000"/>
          </a:xfrm>
          <a:prstGeom prst="rect">
            <a:avLst/>
          </a:prstGeom>
          <a:solidFill>
            <a:srgbClr val="C2DFDB"/>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55" name="Google Shape;55;p13"/>
          <p:cNvSpPr txBox="1"/>
          <p:nvPr/>
        </p:nvSpPr>
        <p:spPr>
          <a:xfrm>
            <a:off x="823950" y="711698"/>
            <a:ext cx="5912100" cy="785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uk" sz="3900">
                <a:solidFill>
                  <a:srgbClr val="3E3E3E"/>
                </a:solidFill>
                <a:latin typeface="Spectral Light"/>
                <a:ea typeface="Spectral Light"/>
                <a:cs typeface="Spectral Light"/>
                <a:sym typeface="Spectral Light"/>
              </a:rPr>
              <a:t>CAMERON BLAKE</a:t>
            </a:r>
            <a:endParaRPr sz="3900">
              <a:solidFill>
                <a:srgbClr val="3E3E3E"/>
              </a:solidFill>
              <a:latin typeface="Spectral Light"/>
              <a:ea typeface="Spectral Light"/>
              <a:cs typeface="Spectral Light"/>
              <a:sym typeface="Spectral Light"/>
            </a:endParaRPr>
          </a:p>
        </p:txBody>
      </p:sp>
      <p:sp>
        <p:nvSpPr>
          <p:cNvPr id="56" name="Google Shape;56;p13"/>
          <p:cNvSpPr txBox="1"/>
          <p:nvPr/>
        </p:nvSpPr>
        <p:spPr>
          <a:xfrm>
            <a:off x="823950" y="1392695"/>
            <a:ext cx="5912100" cy="400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uk">
                <a:solidFill>
                  <a:srgbClr val="3E3E3E"/>
                </a:solidFill>
                <a:latin typeface="Quicksand"/>
                <a:ea typeface="Quicksand"/>
                <a:cs typeface="Quicksand"/>
                <a:sym typeface="Quicksand"/>
              </a:rPr>
              <a:t>Professional Title</a:t>
            </a:r>
            <a:endParaRPr>
              <a:solidFill>
                <a:srgbClr val="3E3E3E"/>
              </a:solidFill>
              <a:latin typeface="Quicksand"/>
              <a:ea typeface="Quicksand"/>
              <a:cs typeface="Quicksand"/>
              <a:sym typeface="Quicksand"/>
            </a:endParaRPr>
          </a:p>
        </p:txBody>
      </p:sp>
      <p:sp>
        <p:nvSpPr>
          <p:cNvPr id="57" name="Google Shape;57;p13"/>
          <p:cNvSpPr txBox="1"/>
          <p:nvPr/>
        </p:nvSpPr>
        <p:spPr>
          <a:xfrm>
            <a:off x="441789" y="2222950"/>
            <a:ext cx="2392200" cy="2001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300">
                <a:solidFill>
                  <a:srgbClr val="3E3E3E"/>
                </a:solidFill>
                <a:latin typeface="Quicksand SemiBold"/>
                <a:ea typeface="Quicksand SemiBold"/>
                <a:cs typeface="Quicksand SemiBold"/>
                <a:sym typeface="Quicksand SemiBold"/>
              </a:rPr>
              <a:t>CONTACT INFORMATION</a:t>
            </a:r>
            <a:endParaRPr sz="1300">
              <a:solidFill>
                <a:srgbClr val="3E3E3E"/>
              </a:solidFill>
              <a:latin typeface="Quicksand SemiBold"/>
              <a:ea typeface="Quicksand SemiBold"/>
              <a:cs typeface="Quicksand SemiBold"/>
              <a:sym typeface="Quicksand SemiBold"/>
            </a:endParaRPr>
          </a:p>
        </p:txBody>
      </p:sp>
      <p:sp>
        <p:nvSpPr>
          <p:cNvPr id="58" name="Google Shape;58;p13"/>
          <p:cNvSpPr txBox="1"/>
          <p:nvPr/>
        </p:nvSpPr>
        <p:spPr>
          <a:xfrm>
            <a:off x="441789" y="2683081"/>
            <a:ext cx="23922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3E3E3E"/>
                </a:solidFill>
                <a:latin typeface="Quicksand SemiBold"/>
                <a:ea typeface="Quicksand SemiBold"/>
                <a:cs typeface="Quicksand SemiBold"/>
                <a:sym typeface="Quicksand SemiBold"/>
              </a:rPr>
              <a:t>Email:</a:t>
            </a:r>
            <a:r>
              <a:rPr b="1" lang="uk" sz="1000">
                <a:solidFill>
                  <a:srgbClr val="3E3E3E"/>
                </a:solidFill>
                <a:latin typeface="Quicksand"/>
                <a:ea typeface="Quicksand"/>
                <a:cs typeface="Quicksand"/>
                <a:sym typeface="Quicksand"/>
              </a:rPr>
              <a:t> </a:t>
            </a:r>
            <a:r>
              <a:rPr lang="uk" sz="1000">
                <a:solidFill>
                  <a:srgbClr val="3E3E3E"/>
                </a:solidFill>
                <a:latin typeface="Quicksand"/>
                <a:ea typeface="Quicksand"/>
                <a:cs typeface="Quicksand"/>
                <a:sym typeface="Quicksand"/>
              </a:rPr>
              <a:t>youremail@mail.ltd</a:t>
            </a:r>
            <a:endParaRPr sz="1000">
              <a:solidFill>
                <a:srgbClr val="3E3E3E"/>
              </a:solidFill>
              <a:latin typeface="Quicksand"/>
              <a:ea typeface="Quicksand"/>
              <a:cs typeface="Quicksand"/>
              <a:sym typeface="Quicksand"/>
            </a:endParaRPr>
          </a:p>
        </p:txBody>
      </p:sp>
      <p:sp>
        <p:nvSpPr>
          <p:cNvPr id="59" name="Google Shape;59;p13"/>
          <p:cNvSpPr txBox="1"/>
          <p:nvPr/>
        </p:nvSpPr>
        <p:spPr>
          <a:xfrm>
            <a:off x="441789" y="3064999"/>
            <a:ext cx="23922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3E3E3E"/>
                </a:solidFill>
                <a:latin typeface="Quicksand SemiBold"/>
                <a:ea typeface="Quicksand SemiBold"/>
                <a:cs typeface="Quicksand SemiBold"/>
                <a:sym typeface="Quicksand SemiBold"/>
              </a:rPr>
              <a:t>Phone:</a:t>
            </a:r>
            <a:r>
              <a:rPr b="1" lang="uk" sz="1000">
                <a:solidFill>
                  <a:srgbClr val="3E3E3E"/>
                </a:solidFill>
                <a:latin typeface="Quicksand"/>
                <a:ea typeface="Quicksand"/>
                <a:cs typeface="Quicksand"/>
                <a:sym typeface="Quicksand"/>
              </a:rPr>
              <a:t> </a:t>
            </a:r>
            <a:r>
              <a:rPr lang="uk" sz="1000">
                <a:solidFill>
                  <a:srgbClr val="3E3E3E"/>
                </a:solidFill>
                <a:latin typeface="Quicksand"/>
                <a:ea typeface="Quicksand"/>
                <a:cs typeface="Quicksand"/>
                <a:sym typeface="Quicksand"/>
              </a:rPr>
              <a:t>(123) 456-7890</a:t>
            </a:r>
            <a:endParaRPr sz="1000">
              <a:solidFill>
                <a:srgbClr val="3E3E3E"/>
              </a:solidFill>
              <a:latin typeface="Quicksand"/>
              <a:ea typeface="Quicksand"/>
              <a:cs typeface="Quicksand"/>
              <a:sym typeface="Quicksand"/>
            </a:endParaRPr>
          </a:p>
        </p:txBody>
      </p:sp>
      <p:sp>
        <p:nvSpPr>
          <p:cNvPr id="60" name="Google Shape;60;p13"/>
          <p:cNvSpPr txBox="1"/>
          <p:nvPr/>
        </p:nvSpPr>
        <p:spPr>
          <a:xfrm>
            <a:off x="441789" y="3446917"/>
            <a:ext cx="23922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3E3E3E"/>
                </a:solidFill>
                <a:latin typeface="Quicksand SemiBold"/>
                <a:ea typeface="Quicksand SemiBold"/>
                <a:cs typeface="Quicksand SemiBold"/>
                <a:sym typeface="Quicksand SemiBold"/>
              </a:rPr>
              <a:t>City, State:</a:t>
            </a:r>
            <a:r>
              <a:rPr b="1" lang="uk" sz="1000">
                <a:solidFill>
                  <a:srgbClr val="3E3E3E"/>
                </a:solidFill>
                <a:latin typeface="Quicksand"/>
                <a:ea typeface="Quicksand"/>
                <a:cs typeface="Quicksand"/>
                <a:sym typeface="Quicksand"/>
              </a:rPr>
              <a:t> </a:t>
            </a:r>
            <a:r>
              <a:rPr lang="uk" sz="1000">
                <a:solidFill>
                  <a:srgbClr val="3E3E3E"/>
                </a:solidFill>
                <a:latin typeface="Quicksand"/>
                <a:ea typeface="Quicksand"/>
                <a:cs typeface="Quicksand"/>
                <a:sym typeface="Quicksand"/>
              </a:rPr>
              <a:t>Austin, TX</a:t>
            </a:r>
            <a:endParaRPr sz="1000">
              <a:solidFill>
                <a:srgbClr val="3E3E3E"/>
              </a:solidFill>
              <a:latin typeface="Quicksand"/>
              <a:ea typeface="Quicksand"/>
              <a:cs typeface="Quicksand"/>
              <a:sym typeface="Quicksand"/>
            </a:endParaRPr>
          </a:p>
        </p:txBody>
      </p:sp>
      <p:sp>
        <p:nvSpPr>
          <p:cNvPr id="61" name="Google Shape;61;p13"/>
          <p:cNvSpPr txBox="1"/>
          <p:nvPr/>
        </p:nvSpPr>
        <p:spPr>
          <a:xfrm>
            <a:off x="441789" y="3828835"/>
            <a:ext cx="23922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3E3E3E"/>
                </a:solidFill>
                <a:latin typeface="Quicksand SemiBold"/>
                <a:ea typeface="Quicksand SemiBold"/>
                <a:cs typeface="Quicksand SemiBold"/>
                <a:sym typeface="Quicksand SemiBold"/>
              </a:rPr>
              <a:t>LinkedIn:</a:t>
            </a:r>
            <a:r>
              <a:rPr b="1" lang="uk" sz="1000">
                <a:solidFill>
                  <a:srgbClr val="3E3E3E"/>
                </a:solidFill>
                <a:latin typeface="Quicksand"/>
                <a:ea typeface="Quicksand"/>
                <a:cs typeface="Quicksand"/>
                <a:sym typeface="Quicksand"/>
              </a:rPr>
              <a:t> </a:t>
            </a:r>
            <a:r>
              <a:rPr lang="uk" sz="1000">
                <a:solidFill>
                  <a:srgbClr val="3E3E3E"/>
                </a:solidFill>
                <a:latin typeface="Quicksand"/>
                <a:ea typeface="Quicksand"/>
                <a:cs typeface="Quicksand"/>
                <a:sym typeface="Quicksand"/>
              </a:rPr>
              <a:t>/in/cameron-example</a:t>
            </a:r>
            <a:endParaRPr sz="1000">
              <a:solidFill>
                <a:srgbClr val="3E3E3E"/>
              </a:solidFill>
              <a:latin typeface="Quicksand"/>
              <a:ea typeface="Quicksand"/>
              <a:cs typeface="Quicksand"/>
              <a:sym typeface="Quicksand"/>
            </a:endParaRPr>
          </a:p>
        </p:txBody>
      </p:sp>
      <p:sp>
        <p:nvSpPr>
          <p:cNvPr id="62" name="Google Shape;62;p13"/>
          <p:cNvSpPr txBox="1"/>
          <p:nvPr/>
        </p:nvSpPr>
        <p:spPr>
          <a:xfrm>
            <a:off x="441789" y="4538503"/>
            <a:ext cx="2392200" cy="2001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300">
                <a:solidFill>
                  <a:srgbClr val="3E3E3E"/>
                </a:solidFill>
                <a:latin typeface="Quicksand SemiBold"/>
                <a:ea typeface="Quicksand SemiBold"/>
                <a:cs typeface="Quicksand SemiBold"/>
                <a:sym typeface="Quicksand SemiBold"/>
              </a:rPr>
              <a:t>SKILLS</a:t>
            </a:r>
            <a:endParaRPr sz="1300">
              <a:solidFill>
                <a:srgbClr val="3E3E3E"/>
              </a:solidFill>
              <a:latin typeface="Quicksand SemiBold"/>
              <a:ea typeface="Quicksand SemiBold"/>
              <a:cs typeface="Quicksand SemiBold"/>
              <a:sym typeface="Quicksand SemiBold"/>
            </a:endParaRPr>
          </a:p>
        </p:txBody>
      </p:sp>
      <p:sp>
        <p:nvSpPr>
          <p:cNvPr id="63" name="Google Shape;63;p13"/>
          <p:cNvSpPr txBox="1"/>
          <p:nvPr/>
        </p:nvSpPr>
        <p:spPr>
          <a:xfrm>
            <a:off x="441789" y="4998633"/>
            <a:ext cx="23922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3E3E3E"/>
                </a:solidFill>
                <a:latin typeface="Quicksand"/>
                <a:ea typeface="Quicksand"/>
                <a:cs typeface="Quicksand"/>
                <a:sym typeface="Quicksand"/>
              </a:rPr>
              <a:t>Risk Mitigation</a:t>
            </a:r>
            <a:endParaRPr sz="1000">
              <a:solidFill>
                <a:srgbClr val="3E3E3E"/>
              </a:solidFill>
              <a:latin typeface="Quicksand"/>
              <a:ea typeface="Quicksand"/>
              <a:cs typeface="Quicksand"/>
              <a:sym typeface="Quicksand"/>
            </a:endParaRPr>
          </a:p>
        </p:txBody>
      </p:sp>
      <p:sp>
        <p:nvSpPr>
          <p:cNvPr id="64" name="Google Shape;64;p13"/>
          <p:cNvSpPr txBox="1"/>
          <p:nvPr/>
        </p:nvSpPr>
        <p:spPr>
          <a:xfrm>
            <a:off x="441789" y="5380552"/>
            <a:ext cx="23922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3E3E3E"/>
                </a:solidFill>
                <a:latin typeface="Quicksand"/>
                <a:ea typeface="Quicksand"/>
                <a:cs typeface="Quicksand"/>
                <a:sym typeface="Quicksand"/>
              </a:rPr>
              <a:t>Time Management</a:t>
            </a:r>
            <a:endParaRPr sz="1000">
              <a:solidFill>
                <a:srgbClr val="3E3E3E"/>
              </a:solidFill>
              <a:latin typeface="Quicksand"/>
              <a:ea typeface="Quicksand"/>
              <a:cs typeface="Quicksand"/>
              <a:sym typeface="Quicksand"/>
            </a:endParaRPr>
          </a:p>
        </p:txBody>
      </p:sp>
      <p:sp>
        <p:nvSpPr>
          <p:cNvPr id="65" name="Google Shape;65;p13"/>
          <p:cNvSpPr txBox="1"/>
          <p:nvPr/>
        </p:nvSpPr>
        <p:spPr>
          <a:xfrm>
            <a:off x="441789" y="5762470"/>
            <a:ext cx="23922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3E3E3E"/>
                </a:solidFill>
                <a:latin typeface="Quicksand"/>
                <a:ea typeface="Quicksand"/>
                <a:cs typeface="Quicksand"/>
                <a:sym typeface="Quicksand"/>
              </a:rPr>
              <a:t>Data Visualization</a:t>
            </a:r>
            <a:endParaRPr sz="1000">
              <a:solidFill>
                <a:srgbClr val="3E3E3E"/>
              </a:solidFill>
              <a:latin typeface="Quicksand"/>
              <a:ea typeface="Quicksand"/>
              <a:cs typeface="Quicksand"/>
              <a:sym typeface="Quicksand"/>
            </a:endParaRPr>
          </a:p>
        </p:txBody>
      </p:sp>
      <p:sp>
        <p:nvSpPr>
          <p:cNvPr id="66" name="Google Shape;66;p13"/>
          <p:cNvSpPr txBox="1"/>
          <p:nvPr/>
        </p:nvSpPr>
        <p:spPr>
          <a:xfrm>
            <a:off x="441789" y="6144388"/>
            <a:ext cx="23922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3E3E3E"/>
                </a:solidFill>
                <a:latin typeface="Quicksand"/>
                <a:ea typeface="Quicksand"/>
                <a:cs typeface="Quicksand"/>
                <a:sym typeface="Quicksand"/>
              </a:rPr>
              <a:t>Resource Allocation</a:t>
            </a:r>
            <a:endParaRPr sz="1000">
              <a:solidFill>
                <a:srgbClr val="3E3E3E"/>
              </a:solidFill>
              <a:latin typeface="Quicksand"/>
              <a:ea typeface="Quicksand"/>
              <a:cs typeface="Quicksand"/>
              <a:sym typeface="Quicksand"/>
            </a:endParaRPr>
          </a:p>
        </p:txBody>
      </p:sp>
      <p:sp>
        <p:nvSpPr>
          <p:cNvPr id="67" name="Google Shape;67;p13"/>
          <p:cNvSpPr txBox="1"/>
          <p:nvPr/>
        </p:nvSpPr>
        <p:spPr>
          <a:xfrm>
            <a:off x="441789" y="6509066"/>
            <a:ext cx="23922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3E3E3E"/>
                </a:solidFill>
                <a:latin typeface="Quicksand"/>
                <a:ea typeface="Quicksand"/>
                <a:cs typeface="Quicksand"/>
                <a:sym typeface="Quicksand"/>
              </a:rPr>
              <a:t>Budget Control</a:t>
            </a:r>
            <a:endParaRPr sz="1000">
              <a:solidFill>
                <a:srgbClr val="3E3E3E"/>
              </a:solidFill>
              <a:latin typeface="Quicksand"/>
              <a:ea typeface="Quicksand"/>
              <a:cs typeface="Quicksand"/>
              <a:sym typeface="Quicksand"/>
            </a:endParaRPr>
          </a:p>
        </p:txBody>
      </p:sp>
      <p:sp>
        <p:nvSpPr>
          <p:cNvPr id="68" name="Google Shape;68;p13"/>
          <p:cNvSpPr txBox="1"/>
          <p:nvPr/>
        </p:nvSpPr>
        <p:spPr>
          <a:xfrm>
            <a:off x="441789" y="6890984"/>
            <a:ext cx="23922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3E3E3E"/>
                </a:solidFill>
                <a:latin typeface="Quicksand"/>
                <a:ea typeface="Quicksand"/>
                <a:cs typeface="Quicksand"/>
                <a:sym typeface="Quicksand"/>
              </a:rPr>
              <a:t>Client Relations</a:t>
            </a:r>
            <a:endParaRPr sz="1000">
              <a:solidFill>
                <a:srgbClr val="3E3E3E"/>
              </a:solidFill>
              <a:latin typeface="Quicksand"/>
              <a:ea typeface="Quicksand"/>
              <a:cs typeface="Quicksand"/>
              <a:sym typeface="Quicksand"/>
            </a:endParaRPr>
          </a:p>
        </p:txBody>
      </p:sp>
      <p:sp>
        <p:nvSpPr>
          <p:cNvPr id="69" name="Google Shape;69;p13"/>
          <p:cNvSpPr txBox="1"/>
          <p:nvPr/>
        </p:nvSpPr>
        <p:spPr>
          <a:xfrm>
            <a:off x="441789" y="7272902"/>
            <a:ext cx="23922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3E3E3E"/>
                </a:solidFill>
                <a:latin typeface="Quicksand"/>
                <a:ea typeface="Quicksand"/>
                <a:cs typeface="Quicksand"/>
                <a:sym typeface="Quicksand"/>
              </a:rPr>
              <a:t>Critical Thinking</a:t>
            </a:r>
            <a:endParaRPr sz="1000">
              <a:solidFill>
                <a:srgbClr val="3E3E3E"/>
              </a:solidFill>
              <a:latin typeface="Quicksand"/>
              <a:ea typeface="Quicksand"/>
              <a:cs typeface="Quicksand"/>
              <a:sym typeface="Quicksand"/>
            </a:endParaRPr>
          </a:p>
        </p:txBody>
      </p:sp>
      <p:sp>
        <p:nvSpPr>
          <p:cNvPr id="70" name="Google Shape;70;p13"/>
          <p:cNvSpPr txBox="1"/>
          <p:nvPr/>
        </p:nvSpPr>
        <p:spPr>
          <a:xfrm>
            <a:off x="441789" y="8012147"/>
            <a:ext cx="2392200" cy="2001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300">
                <a:solidFill>
                  <a:srgbClr val="3E3E3E"/>
                </a:solidFill>
                <a:latin typeface="Quicksand SemiBold"/>
                <a:ea typeface="Quicksand SemiBold"/>
                <a:cs typeface="Quicksand SemiBold"/>
                <a:sym typeface="Quicksand SemiBold"/>
              </a:rPr>
              <a:t>EDUCATION</a:t>
            </a:r>
            <a:endParaRPr sz="1300">
              <a:solidFill>
                <a:srgbClr val="3E3E3E"/>
              </a:solidFill>
              <a:latin typeface="Quicksand SemiBold"/>
              <a:ea typeface="Quicksand SemiBold"/>
              <a:cs typeface="Quicksand SemiBold"/>
              <a:sym typeface="Quicksand SemiBold"/>
            </a:endParaRPr>
          </a:p>
        </p:txBody>
      </p:sp>
      <p:sp>
        <p:nvSpPr>
          <p:cNvPr id="71" name="Google Shape;71;p13"/>
          <p:cNvSpPr txBox="1"/>
          <p:nvPr/>
        </p:nvSpPr>
        <p:spPr>
          <a:xfrm>
            <a:off x="441789" y="8466133"/>
            <a:ext cx="2392200" cy="3387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uk" sz="1000">
                <a:solidFill>
                  <a:srgbClr val="3E3E3E"/>
                </a:solidFill>
                <a:latin typeface="Quicksand SemiBold"/>
                <a:ea typeface="Quicksand SemiBold"/>
                <a:cs typeface="Quicksand SemiBold"/>
                <a:sym typeface="Quicksand SemiBold"/>
              </a:rPr>
              <a:t>Bachelor of Science in </a:t>
            </a:r>
            <a:endParaRPr sz="1000">
              <a:solidFill>
                <a:srgbClr val="3E3E3E"/>
              </a:solidFill>
              <a:latin typeface="Quicksand SemiBold"/>
              <a:ea typeface="Quicksand SemiBold"/>
              <a:cs typeface="Quicksand SemiBold"/>
              <a:sym typeface="Quicksand SemiBold"/>
            </a:endParaRPr>
          </a:p>
          <a:p>
            <a:pPr indent="0" lvl="0" marL="0" rtl="0" algn="l">
              <a:lnSpc>
                <a:spcPct val="120000"/>
              </a:lnSpc>
              <a:spcBef>
                <a:spcPts val="0"/>
              </a:spcBef>
              <a:spcAft>
                <a:spcPts val="0"/>
              </a:spcAft>
              <a:buNone/>
            </a:pPr>
            <a:r>
              <a:rPr lang="uk" sz="1000">
                <a:solidFill>
                  <a:srgbClr val="3E3E3E"/>
                </a:solidFill>
                <a:latin typeface="Quicksand SemiBold"/>
                <a:ea typeface="Quicksand SemiBold"/>
                <a:cs typeface="Quicksand SemiBold"/>
                <a:sym typeface="Quicksand SemiBold"/>
              </a:rPr>
              <a:t>Management</a:t>
            </a:r>
            <a:endParaRPr sz="1000">
              <a:solidFill>
                <a:srgbClr val="3E3E3E"/>
              </a:solidFill>
              <a:latin typeface="Quicksand SemiBold"/>
              <a:ea typeface="Quicksand SemiBold"/>
              <a:cs typeface="Quicksand SemiBold"/>
              <a:sym typeface="Quicksand SemiBold"/>
            </a:endParaRPr>
          </a:p>
        </p:txBody>
      </p:sp>
      <p:sp>
        <p:nvSpPr>
          <p:cNvPr id="72" name="Google Shape;72;p13"/>
          <p:cNvSpPr txBox="1"/>
          <p:nvPr/>
        </p:nvSpPr>
        <p:spPr>
          <a:xfrm>
            <a:off x="441789" y="8854173"/>
            <a:ext cx="2392200" cy="3387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uk" sz="1000">
                <a:solidFill>
                  <a:srgbClr val="3E3E3E"/>
                </a:solidFill>
                <a:latin typeface="Quicksand"/>
                <a:ea typeface="Quicksand"/>
                <a:cs typeface="Quicksand"/>
                <a:sym typeface="Quicksand"/>
              </a:rPr>
              <a:t>University of Colorado, Boulder, CO | Graduated 2018</a:t>
            </a:r>
            <a:endParaRPr sz="1000">
              <a:solidFill>
                <a:srgbClr val="3E3E3E"/>
              </a:solidFill>
              <a:latin typeface="Quicksand"/>
              <a:ea typeface="Quicksand"/>
              <a:cs typeface="Quicksand"/>
              <a:sym typeface="Quicksand"/>
            </a:endParaRPr>
          </a:p>
        </p:txBody>
      </p:sp>
      <p:sp>
        <p:nvSpPr>
          <p:cNvPr id="73" name="Google Shape;73;p13"/>
          <p:cNvSpPr txBox="1"/>
          <p:nvPr/>
        </p:nvSpPr>
        <p:spPr>
          <a:xfrm>
            <a:off x="441789" y="9418208"/>
            <a:ext cx="2392200" cy="3387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uk" sz="1000">
                <a:solidFill>
                  <a:srgbClr val="3E3E3E"/>
                </a:solidFill>
                <a:latin typeface="Quicksand SemiBold"/>
                <a:ea typeface="Quicksand SemiBold"/>
                <a:cs typeface="Quicksand SemiBold"/>
                <a:sym typeface="Quicksand SemiBold"/>
              </a:rPr>
              <a:t>Certificate in Agile Project Management</a:t>
            </a:r>
            <a:endParaRPr sz="1000">
              <a:solidFill>
                <a:srgbClr val="3E3E3E"/>
              </a:solidFill>
              <a:latin typeface="Quicksand SemiBold"/>
              <a:ea typeface="Quicksand SemiBold"/>
              <a:cs typeface="Quicksand SemiBold"/>
              <a:sym typeface="Quicksand SemiBold"/>
            </a:endParaRPr>
          </a:p>
        </p:txBody>
      </p:sp>
      <p:sp>
        <p:nvSpPr>
          <p:cNvPr id="74" name="Google Shape;74;p13"/>
          <p:cNvSpPr txBox="1"/>
          <p:nvPr/>
        </p:nvSpPr>
        <p:spPr>
          <a:xfrm>
            <a:off x="441789" y="9806248"/>
            <a:ext cx="2392200" cy="3387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uk" sz="1000">
                <a:solidFill>
                  <a:srgbClr val="3E3E3E"/>
                </a:solidFill>
                <a:latin typeface="Quicksand"/>
                <a:ea typeface="Quicksand"/>
                <a:cs typeface="Quicksand"/>
                <a:sym typeface="Quicksand"/>
              </a:rPr>
              <a:t>Agile Excellence Institute | </a:t>
            </a:r>
            <a:endParaRPr sz="1000">
              <a:solidFill>
                <a:srgbClr val="3E3E3E"/>
              </a:solidFill>
              <a:latin typeface="Quicksand"/>
              <a:ea typeface="Quicksand"/>
              <a:cs typeface="Quicksand"/>
              <a:sym typeface="Quicksand"/>
            </a:endParaRPr>
          </a:p>
          <a:p>
            <a:pPr indent="0" lvl="0" marL="0" rtl="0" algn="l">
              <a:lnSpc>
                <a:spcPct val="120000"/>
              </a:lnSpc>
              <a:spcBef>
                <a:spcPts val="0"/>
              </a:spcBef>
              <a:spcAft>
                <a:spcPts val="0"/>
              </a:spcAft>
              <a:buNone/>
            </a:pPr>
            <a:r>
              <a:rPr lang="uk" sz="1000">
                <a:solidFill>
                  <a:srgbClr val="3E3E3E"/>
                </a:solidFill>
                <a:latin typeface="Quicksand"/>
                <a:ea typeface="Quicksand"/>
                <a:cs typeface="Quicksand"/>
                <a:sym typeface="Quicksand"/>
              </a:rPr>
              <a:t>Expires 2026</a:t>
            </a:r>
            <a:endParaRPr sz="1000">
              <a:solidFill>
                <a:srgbClr val="3E3E3E"/>
              </a:solidFill>
              <a:latin typeface="Quicksand"/>
              <a:ea typeface="Quicksand"/>
              <a:cs typeface="Quicksand"/>
              <a:sym typeface="Quicksand"/>
            </a:endParaRPr>
          </a:p>
        </p:txBody>
      </p:sp>
      <p:sp>
        <p:nvSpPr>
          <p:cNvPr id="75" name="Google Shape;75;p13"/>
          <p:cNvSpPr txBox="1"/>
          <p:nvPr/>
        </p:nvSpPr>
        <p:spPr>
          <a:xfrm>
            <a:off x="2960245" y="2222950"/>
            <a:ext cx="2392200" cy="2001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300">
                <a:solidFill>
                  <a:srgbClr val="3E3E3E"/>
                </a:solidFill>
                <a:latin typeface="Quicksand SemiBold"/>
                <a:ea typeface="Quicksand SemiBold"/>
                <a:cs typeface="Quicksand SemiBold"/>
                <a:sym typeface="Quicksand SemiBold"/>
              </a:rPr>
              <a:t>SUMMARY</a:t>
            </a:r>
            <a:endParaRPr sz="1300">
              <a:solidFill>
                <a:srgbClr val="3E3E3E"/>
              </a:solidFill>
              <a:latin typeface="Quicksand SemiBold"/>
              <a:ea typeface="Quicksand SemiBold"/>
              <a:cs typeface="Quicksand SemiBold"/>
              <a:sym typeface="Quicksand SemiBold"/>
            </a:endParaRPr>
          </a:p>
        </p:txBody>
      </p:sp>
      <p:sp>
        <p:nvSpPr>
          <p:cNvPr id="76" name="Google Shape;76;p13"/>
          <p:cNvSpPr txBox="1"/>
          <p:nvPr/>
        </p:nvSpPr>
        <p:spPr>
          <a:xfrm>
            <a:off x="2960245" y="2683075"/>
            <a:ext cx="4140000" cy="10776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uk" sz="1000">
                <a:solidFill>
                  <a:srgbClr val="3E3E3E"/>
                </a:solidFill>
                <a:latin typeface="Quicksand"/>
                <a:ea typeface="Quicksand"/>
                <a:cs typeface="Quicksand"/>
                <a:sym typeface="Quicksand"/>
              </a:rPr>
              <a:t>Highly driven professional with expertise in cross-functional team leadership, process optimization, and strategic project execution. Adept at leveraging strong communication skills and analytical thinking to streamline workflows, reduce costs, and boost productivity. Committed to continuous improvement and passionate about delivering actionable insights that drive organizational success.</a:t>
            </a:r>
            <a:endParaRPr sz="1000">
              <a:solidFill>
                <a:srgbClr val="3E3E3E"/>
              </a:solidFill>
              <a:latin typeface="Quicksand"/>
              <a:ea typeface="Quicksand"/>
              <a:cs typeface="Quicksand"/>
              <a:sym typeface="Quicksand"/>
            </a:endParaRPr>
          </a:p>
        </p:txBody>
      </p:sp>
      <p:sp>
        <p:nvSpPr>
          <p:cNvPr id="77" name="Google Shape;77;p13"/>
          <p:cNvSpPr txBox="1"/>
          <p:nvPr/>
        </p:nvSpPr>
        <p:spPr>
          <a:xfrm>
            <a:off x="2960245" y="4249384"/>
            <a:ext cx="2392200" cy="2001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300">
                <a:solidFill>
                  <a:srgbClr val="3E3E3E"/>
                </a:solidFill>
                <a:latin typeface="Quicksand SemiBold"/>
                <a:ea typeface="Quicksand SemiBold"/>
                <a:cs typeface="Quicksand SemiBold"/>
                <a:sym typeface="Quicksand SemiBold"/>
              </a:rPr>
              <a:t>CORE SKILLS</a:t>
            </a:r>
            <a:endParaRPr sz="1300">
              <a:solidFill>
                <a:srgbClr val="3E3E3E"/>
              </a:solidFill>
              <a:latin typeface="Quicksand SemiBold"/>
              <a:ea typeface="Quicksand SemiBold"/>
              <a:cs typeface="Quicksand SemiBold"/>
              <a:sym typeface="Quicksand SemiBold"/>
            </a:endParaRPr>
          </a:p>
        </p:txBody>
      </p:sp>
      <p:sp>
        <p:nvSpPr>
          <p:cNvPr id="78" name="Google Shape;78;p13"/>
          <p:cNvSpPr txBox="1"/>
          <p:nvPr/>
        </p:nvSpPr>
        <p:spPr>
          <a:xfrm>
            <a:off x="2960245" y="4709509"/>
            <a:ext cx="4140000" cy="1539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uk" sz="1000">
                <a:solidFill>
                  <a:srgbClr val="3E3E3E"/>
                </a:solidFill>
                <a:latin typeface="Quicksand SemiBold"/>
                <a:ea typeface="Quicksand SemiBold"/>
                <a:cs typeface="Quicksand SemiBold"/>
                <a:sym typeface="Quicksand SemiBold"/>
              </a:rPr>
              <a:t>Project Management &amp; Coordination</a:t>
            </a:r>
            <a:endParaRPr sz="1000">
              <a:solidFill>
                <a:srgbClr val="3E3E3E"/>
              </a:solidFill>
              <a:latin typeface="Quicksand SemiBold"/>
              <a:ea typeface="Quicksand SemiBold"/>
              <a:cs typeface="Quicksand SemiBold"/>
              <a:sym typeface="Quicksand SemiBold"/>
            </a:endParaRPr>
          </a:p>
        </p:txBody>
      </p:sp>
      <p:grpSp>
        <p:nvGrpSpPr>
          <p:cNvPr id="79" name="Google Shape;79;p13"/>
          <p:cNvGrpSpPr/>
          <p:nvPr/>
        </p:nvGrpSpPr>
        <p:grpSpPr>
          <a:xfrm>
            <a:off x="2960245" y="4898350"/>
            <a:ext cx="4112200" cy="523200"/>
            <a:chOff x="2997650" y="4898350"/>
            <a:chExt cx="4112200" cy="523200"/>
          </a:xfrm>
        </p:grpSpPr>
        <p:sp>
          <p:nvSpPr>
            <p:cNvPr id="80" name="Google Shape;80;p13"/>
            <p:cNvSpPr txBox="1"/>
            <p:nvPr/>
          </p:nvSpPr>
          <p:spPr>
            <a:xfrm>
              <a:off x="3118350" y="4898350"/>
              <a:ext cx="3991500" cy="5232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uk" sz="1000">
                  <a:solidFill>
                    <a:srgbClr val="3E3E3E"/>
                  </a:solidFill>
                  <a:latin typeface="Quicksand"/>
                  <a:ea typeface="Quicksand"/>
                  <a:cs typeface="Quicksand"/>
                  <a:sym typeface="Quicksand"/>
                </a:rPr>
                <a:t>Skilled in planning, scheduling, and coordinating large-scale </a:t>
              </a:r>
              <a:endParaRPr sz="1000">
                <a:solidFill>
                  <a:srgbClr val="3E3E3E"/>
                </a:solidFill>
                <a:latin typeface="Quicksand"/>
                <a:ea typeface="Quicksand"/>
                <a:cs typeface="Quicksand"/>
                <a:sym typeface="Quicksand"/>
              </a:endParaRPr>
            </a:p>
            <a:p>
              <a:pPr indent="0" lvl="0" marL="0" rtl="0" algn="l">
                <a:lnSpc>
                  <a:spcPct val="120000"/>
                </a:lnSpc>
                <a:spcBef>
                  <a:spcPts val="0"/>
                </a:spcBef>
                <a:spcAft>
                  <a:spcPts val="0"/>
                </a:spcAft>
                <a:buNone/>
              </a:pPr>
              <a:r>
                <a:rPr lang="uk" sz="1000">
                  <a:solidFill>
                    <a:srgbClr val="3E3E3E"/>
                  </a:solidFill>
                  <a:latin typeface="Quicksand"/>
                  <a:ea typeface="Quicksand"/>
                  <a:cs typeface="Quicksand"/>
                  <a:sym typeface="Quicksand"/>
                </a:rPr>
                <a:t>projects, ensuring milestones are met and deliverables excee</a:t>
              </a:r>
              <a:r>
                <a:rPr lang="uk" sz="1000">
                  <a:solidFill>
                    <a:srgbClr val="3E3E3E"/>
                  </a:solidFill>
                  <a:latin typeface="Quicksand"/>
                  <a:ea typeface="Quicksand"/>
                  <a:cs typeface="Quicksand"/>
                  <a:sym typeface="Quicksand"/>
                </a:rPr>
                <a:t>d    </a:t>
              </a:r>
              <a:endParaRPr sz="1000">
                <a:solidFill>
                  <a:srgbClr val="3E3E3E"/>
                </a:solidFill>
                <a:latin typeface="Quicksand"/>
                <a:ea typeface="Quicksand"/>
                <a:cs typeface="Quicksand"/>
                <a:sym typeface="Quicksand"/>
              </a:endParaRPr>
            </a:p>
            <a:p>
              <a:pPr indent="0" lvl="0" marL="0" rtl="0" algn="l">
                <a:lnSpc>
                  <a:spcPct val="120000"/>
                </a:lnSpc>
                <a:spcBef>
                  <a:spcPts val="0"/>
                </a:spcBef>
                <a:spcAft>
                  <a:spcPts val="0"/>
                </a:spcAft>
                <a:buNone/>
              </a:pPr>
              <a:r>
                <a:rPr lang="uk" sz="1000">
                  <a:solidFill>
                    <a:srgbClr val="3E3E3E"/>
                  </a:solidFill>
                  <a:latin typeface="Quicksand"/>
                  <a:ea typeface="Quicksand"/>
                  <a:cs typeface="Quicksand"/>
                  <a:sym typeface="Quicksand"/>
                </a:rPr>
                <a:t>client expectations.</a:t>
              </a:r>
              <a:endParaRPr sz="1000">
                <a:solidFill>
                  <a:srgbClr val="3E3E3E"/>
                </a:solidFill>
                <a:latin typeface="Quicksand"/>
                <a:ea typeface="Quicksand"/>
                <a:cs typeface="Quicksand"/>
                <a:sym typeface="Quicksand"/>
              </a:endParaRPr>
            </a:p>
          </p:txBody>
        </p:sp>
        <p:sp>
          <p:nvSpPr>
            <p:cNvPr id="81" name="Google Shape;81;p13"/>
            <p:cNvSpPr/>
            <p:nvPr/>
          </p:nvSpPr>
          <p:spPr>
            <a:xfrm>
              <a:off x="2997650" y="4946950"/>
              <a:ext cx="57900" cy="57900"/>
            </a:xfrm>
            <a:prstGeom prst="ellipse">
              <a:avLst/>
            </a:prstGeom>
            <a:solidFill>
              <a:srgbClr val="3E3E3E"/>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sp>
        <p:nvSpPr>
          <p:cNvPr id="82" name="Google Shape;82;p13"/>
          <p:cNvSpPr txBox="1"/>
          <p:nvPr/>
        </p:nvSpPr>
        <p:spPr>
          <a:xfrm>
            <a:off x="2960245" y="5673372"/>
            <a:ext cx="4140000" cy="1539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uk" sz="1000">
                <a:solidFill>
                  <a:srgbClr val="3E3E3E"/>
                </a:solidFill>
                <a:latin typeface="Quicksand SemiBold"/>
                <a:ea typeface="Quicksand SemiBold"/>
                <a:cs typeface="Quicksand SemiBold"/>
                <a:sym typeface="Quicksand SemiBold"/>
              </a:rPr>
              <a:t>Process Improvement</a:t>
            </a:r>
            <a:endParaRPr sz="1000">
              <a:solidFill>
                <a:srgbClr val="3E3E3E"/>
              </a:solidFill>
              <a:latin typeface="Quicksand SemiBold"/>
              <a:ea typeface="Quicksand SemiBold"/>
              <a:cs typeface="Quicksand SemiBold"/>
              <a:sym typeface="Quicksand SemiBold"/>
            </a:endParaRPr>
          </a:p>
        </p:txBody>
      </p:sp>
      <p:grpSp>
        <p:nvGrpSpPr>
          <p:cNvPr id="83" name="Google Shape;83;p13"/>
          <p:cNvGrpSpPr/>
          <p:nvPr/>
        </p:nvGrpSpPr>
        <p:grpSpPr>
          <a:xfrm>
            <a:off x="2960245" y="5862214"/>
            <a:ext cx="4112200" cy="523200"/>
            <a:chOff x="2997650" y="4898350"/>
            <a:chExt cx="4112200" cy="523200"/>
          </a:xfrm>
        </p:grpSpPr>
        <p:sp>
          <p:nvSpPr>
            <p:cNvPr id="84" name="Google Shape;84;p13"/>
            <p:cNvSpPr txBox="1"/>
            <p:nvPr/>
          </p:nvSpPr>
          <p:spPr>
            <a:xfrm>
              <a:off x="3118350" y="4898350"/>
              <a:ext cx="3991500" cy="5232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uk" sz="1000">
                  <a:solidFill>
                    <a:srgbClr val="3E3E3E"/>
                  </a:solidFill>
                  <a:latin typeface="Quicksand"/>
                  <a:ea typeface="Quicksand"/>
                  <a:cs typeface="Quicksand"/>
                  <a:sym typeface="Quicksand"/>
                </a:rPr>
                <a:t>Proven track record of identifying inefficiencies and implementing innovative solutions to optimize workflow and reduce operational costs.</a:t>
              </a:r>
              <a:endParaRPr sz="1000">
                <a:solidFill>
                  <a:srgbClr val="3E3E3E"/>
                </a:solidFill>
                <a:latin typeface="Quicksand"/>
                <a:ea typeface="Quicksand"/>
                <a:cs typeface="Quicksand"/>
                <a:sym typeface="Quicksand"/>
              </a:endParaRPr>
            </a:p>
          </p:txBody>
        </p:sp>
        <p:sp>
          <p:nvSpPr>
            <p:cNvPr id="85" name="Google Shape;85;p13"/>
            <p:cNvSpPr/>
            <p:nvPr/>
          </p:nvSpPr>
          <p:spPr>
            <a:xfrm>
              <a:off x="2997650" y="4946950"/>
              <a:ext cx="57900" cy="57900"/>
            </a:xfrm>
            <a:prstGeom prst="ellipse">
              <a:avLst/>
            </a:prstGeom>
            <a:solidFill>
              <a:srgbClr val="3E3E3E"/>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sp>
        <p:nvSpPr>
          <p:cNvPr id="86" name="Google Shape;86;p13"/>
          <p:cNvSpPr txBox="1"/>
          <p:nvPr/>
        </p:nvSpPr>
        <p:spPr>
          <a:xfrm>
            <a:off x="2960245" y="6611897"/>
            <a:ext cx="4140000" cy="1539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uk" sz="1000">
                <a:solidFill>
                  <a:srgbClr val="3E3E3E"/>
                </a:solidFill>
                <a:latin typeface="Quicksand SemiBold"/>
                <a:ea typeface="Quicksand SemiBold"/>
                <a:cs typeface="Quicksand SemiBold"/>
                <a:sym typeface="Quicksand SemiBold"/>
              </a:rPr>
              <a:t>Stakeholder Engagement &amp; Communication</a:t>
            </a:r>
            <a:endParaRPr sz="1000">
              <a:solidFill>
                <a:srgbClr val="3E3E3E"/>
              </a:solidFill>
              <a:latin typeface="Quicksand SemiBold"/>
              <a:ea typeface="Quicksand SemiBold"/>
              <a:cs typeface="Quicksand SemiBold"/>
              <a:sym typeface="Quicksand SemiBold"/>
            </a:endParaRPr>
          </a:p>
        </p:txBody>
      </p:sp>
      <p:grpSp>
        <p:nvGrpSpPr>
          <p:cNvPr id="87" name="Google Shape;87;p13"/>
          <p:cNvGrpSpPr/>
          <p:nvPr/>
        </p:nvGrpSpPr>
        <p:grpSpPr>
          <a:xfrm>
            <a:off x="2960245" y="6800739"/>
            <a:ext cx="4112200" cy="338700"/>
            <a:chOff x="2997650" y="4898350"/>
            <a:chExt cx="4112200" cy="338700"/>
          </a:xfrm>
        </p:grpSpPr>
        <p:sp>
          <p:nvSpPr>
            <p:cNvPr id="88" name="Google Shape;88;p13"/>
            <p:cNvSpPr txBox="1"/>
            <p:nvPr/>
          </p:nvSpPr>
          <p:spPr>
            <a:xfrm>
              <a:off x="3118350" y="4898350"/>
              <a:ext cx="3991500" cy="3387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uk" sz="1000">
                  <a:solidFill>
                    <a:srgbClr val="3E3E3E"/>
                  </a:solidFill>
                  <a:latin typeface="Quicksand"/>
                  <a:ea typeface="Quicksand"/>
                  <a:cs typeface="Quicksand"/>
                  <a:sym typeface="Quicksand"/>
                </a:rPr>
                <a:t>Excellent listener and presenter, able to communicate effectively     </a:t>
              </a:r>
              <a:endParaRPr sz="1000">
                <a:solidFill>
                  <a:srgbClr val="3E3E3E"/>
                </a:solidFill>
                <a:latin typeface="Quicksand"/>
                <a:ea typeface="Quicksand"/>
                <a:cs typeface="Quicksand"/>
                <a:sym typeface="Quicksand"/>
              </a:endParaRPr>
            </a:p>
            <a:p>
              <a:pPr indent="0" lvl="0" marL="0" rtl="0" algn="l">
                <a:lnSpc>
                  <a:spcPct val="120000"/>
                </a:lnSpc>
                <a:spcBef>
                  <a:spcPts val="0"/>
                </a:spcBef>
                <a:spcAft>
                  <a:spcPts val="0"/>
                </a:spcAft>
                <a:buNone/>
              </a:pPr>
              <a:r>
                <a:rPr lang="uk" sz="1000">
                  <a:solidFill>
                    <a:srgbClr val="3E3E3E"/>
                  </a:solidFill>
                  <a:latin typeface="Quicksand"/>
                  <a:ea typeface="Quicksand"/>
                  <a:cs typeface="Quicksand"/>
                  <a:sym typeface="Quicksand"/>
                </a:rPr>
                <a:t>with diverse audiences and build consensus.</a:t>
              </a:r>
              <a:endParaRPr sz="1000">
                <a:solidFill>
                  <a:srgbClr val="3E3E3E"/>
                </a:solidFill>
                <a:latin typeface="Quicksand"/>
                <a:ea typeface="Quicksand"/>
                <a:cs typeface="Quicksand"/>
                <a:sym typeface="Quicksand"/>
              </a:endParaRPr>
            </a:p>
          </p:txBody>
        </p:sp>
        <p:sp>
          <p:nvSpPr>
            <p:cNvPr id="89" name="Google Shape;89;p13"/>
            <p:cNvSpPr/>
            <p:nvPr/>
          </p:nvSpPr>
          <p:spPr>
            <a:xfrm>
              <a:off x="2997650" y="4946950"/>
              <a:ext cx="57900" cy="57900"/>
            </a:xfrm>
            <a:prstGeom prst="ellipse">
              <a:avLst/>
            </a:prstGeom>
            <a:solidFill>
              <a:srgbClr val="3E3E3E"/>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sp>
        <p:nvSpPr>
          <p:cNvPr id="90" name="Google Shape;90;p13"/>
          <p:cNvSpPr txBox="1"/>
          <p:nvPr/>
        </p:nvSpPr>
        <p:spPr>
          <a:xfrm>
            <a:off x="2960245" y="7540975"/>
            <a:ext cx="2876400" cy="2001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300">
                <a:solidFill>
                  <a:srgbClr val="3E3E3E"/>
                </a:solidFill>
                <a:latin typeface="Quicksand SemiBold"/>
                <a:ea typeface="Quicksand SemiBold"/>
                <a:cs typeface="Quicksand SemiBold"/>
                <a:sym typeface="Quicksand SemiBold"/>
              </a:rPr>
              <a:t>PROFESSIONAL EXPERIENCE</a:t>
            </a:r>
            <a:endParaRPr sz="1300">
              <a:solidFill>
                <a:srgbClr val="3E3E3E"/>
              </a:solidFill>
              <a:latin typeface="Quicksand SemiBold"/>
              <a:ea typeface="Quicksand SemiBold"/>
              <a:cs typeface="Quicksand SemiBold"/>
              <a:sym typeface="Quicksand SemiBold"/>
            </a:endParaRPr>
          </a:p>
        </p:txBody>
      </p:sp>
      <p:sp>
        <p:nvSpPr>
          <p:cNvPr id="91" name="Google Shape;91;p13"/>
          <p:cNvSpPr txBox="1"/>
          <p:nvPr/>
        </p:nvSpPr>
        <p:spPr>
          <a:xfrm>
            <a:off x="2960245" y="8001104"/>
            <a:ext cx="4140000" cy="1539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uk" sz="1000">
                <a:solidFill>
                  <a:srgbClr val="3E3E3E"/>
                </a:solidFill>
                <a:latin typeface="Quicksand SemiBold"/>
                <a:ea typeface="Quicksand SemiBold"/>
                <a:cs typeface="Quicksand SemiBold"/>
                <a:sym typeface="Quicksand SemiBold"/>
              </a:rPr>
              <a:t>Project Manager | Sparkline Consulting</a:t>
            </a:r>
            <a:endParaRPr sz="1000">
              <a:solidFill>
                <a:srgbClr val="3E3E3E"/>
              </a:solidFill>
              <a:latin typeface="Quicksand SemiBold"/>
              <a:ea typeface="Quicksand SemiBold"/>
              <a:cs typeface="Quicksand SemiBold"/>
              <a:sym typeface="Quicksand SemiBold"/>
            </a:endParaRPr>
          </a:p>
        </p:txBody>
      </p:sp>
      <p:sp>
        <p:nvSpPr>
          <p:cNvPr id="92" name="Google Shape;92;p13"/>
          <p:cNvSpPr txBox="1"/>
          <p:nvPr/>
        </p:nvSpPr>
        <p:spPr>
          <a:xfrm>
            <a:off x="2960245" y="8189946"/>
            <a:ext cx="3991500" cy="1539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uk" sz="1000">
                <a:solidFill>
                  <a:srgbClr val="3E3E3E"/>
                </a:solidFill>
                <a:latin typeface="Quicksand"/>
                <a:ea typeface="Quicksand"/>
                <a:cs typeface="Quicksand"/>
                <a:sym typeface="Quicksand"/>
              </a:rPr>
              <a:t>Austin, TX | 2021 – Present</a:t>
            </a:r>
            <a:endParaRPr sz="1000">
              <a:solidFill>
                <a:srgbClr val="3E3E3E"/>
              </a:solidFill>
              <a:latin typeface="Quicksand"/>
              <a:ea typeface="Quicksand"/>
              <a:cs typeface="Quicksand"/>
              <a:sym typeface="Quicksand"/>
            </a:endParaRPr>
          </a:p>
        </p:txBody>
      </p:sp>
      <p:grpSp>
        <p:nvGrpSpPr>
          <p:cNvPr id="93" name="Google Shape;93;p13"/>
          <p:cNvGrpSpPr/>
          <p:nvPr/>
        </p:nvGrpSpPr>
        <p:grpSpPr>
          <a:xfrm>
            <a:off x="2960245" y="8563537"/>
            <a:ext cx="4112200" cy="523200"/>
            <a:chOff x="2997650" y="4898350"/>
            <a:chExt cx="4112200" cy="523200"/>
          </a:xfrm>
        </p:grpSpPr>
        <p:sp>
          <p:nvSpPr>
            <p:cNvPr id="94" name="Google Shape;94;p13"/>
            <p:cNvSpPr txBox="1"/>
            <p:nvPr/>
          </p:nvSpPr>
          <p:spPr>
            <a:xfrm>
              <a:off x="3118350" y="4898350"/>
              <a:ext cx="3991500" cy="5232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uk" sz="1000">
                  <a:solidFill>
                    <a:srgbClr val="3E3E3E"/>
                  </a:solidFill>
                  <a:latin typeface="Quicksand"/>
                  <a:ea typeface="Quicksand"/>
                  <a:cs typeface="Quicksand"/>
                  <a:sym typeface="Quicksand"/>
                </a:rPr>
                <a:t>Manage cross-departmental initiatives focusing on digital transformation and operational efficiency</a:t>
              </a:r>
              <a:r>
                <a:rPr lang="uk" sz="1000">
                  <a:solidFill>
                    <a:srgbClr val="3E3E3E"/>
                  </a:solidFill>
                  <a:latin typeface="Quicksand"/>
                  <a:ea typeface="Quicksand"/>
                  <a:cs typeface="Quicksand"/>
                  <a:sym typeface="Quicksand"/>
                </a:rPr>
                <a:t>, reducing project downtime </a:t>
              </a:r>
              <a:r>
                <a:rPr lang="uk" sz="1000">
                  <a:solidFill>
                    <a:srgbClr val="3E3E3E"/>
                  </a:solidFill>
                  <a:latin typeface="Quicksand"/>
                  <a:ea typeface="Quicksand"/>
                  <a:cs typeface="Quicksand"/>
                  <a:sym typeface="Quicksand"/>
                </a:rPr>
                <a:t>by 30%.</a:t>
              </a:r>
              <a:endParaRPr sz="1000">
                <a:solidFill>
                  <a:srgbClr val="3E3E3E"/>
                </a:solidFill>
                <a:latin typeface="Quicksand"/>
                <a:ea typeface="Quicksand"/>
                <a:cs typeface="Quicksand"/>
                <a:sym typeface="Quicksand"/>
              </a:endParaRPr>
            </a:p>
          </p:txBody>
        </p:sp>
        <p:sp>
          <p:nvSpPr>
            <p:cNvPr id="95" name="Google Shape;95;p13"/>
            <p:cNvSpPr/>
            <p:nvPr/>
          </p:nvSpPr>
          <p:spPr>
            <a:xfrm>
              <a:off x="2997650" y="4946950"/>
              <a:ext cx="57900" cy="57900"/>
            </a:xfrm>
            <a:prstGeom prst="ellipse">
              <a:avLst/>
            </a:prstGeom>
            <a:solidFill>
              <a:srgbClr val="3E3E3E"/>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grpSp>
        <p:nvGrpSpPr>
          <p:cNvPr id="96" name="Google Shape;96;p13"/>
          <p:cNvGrpSpPr/>
          <p:nvPr/>
        </p:nvGrpSpPr>
        <p:grpSpPr>
          <a:xfrm>
            <a:off x="2960245" y="9135087"/>
            <a:ext cx="4112200" cy="338700"/>
            <a:chOff x="2997650" y="4898350"/>
            <a:chExt cx="4112200" cy="338700"/>
          </a:xfrm>
        </p:grpSpPr>
        <p:sp>
          <p:nvSpPr>
            <p:cNvPr id="97" name="Google Shape;97;p13"/>
            <p:cNvSpPr txBox="1"/>
            <p:nvPr/>
          </p:nvSpPr>
          <p:spPr>
            <a:xfrm>
              <a:off x="3118350" y="4898350"/>
              <a:ext cx="3991500" cy="3387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uk" sz="1000">
                  <a:solidFill>
                    <a:srgbClr val="3E3E3E"/>
                  </a:solidFill>
                  <a:latin typeface="Quicksand"/>
                  <a:ea typeface="Quicksand"/>
                  <a:cs typeface="Quicksand"/>
                  <a:sym typeface="Quicksand"/>
                </a:rPr>
                <a:t>Implement standardized project-tracking systems, streamlining communication between stakeholders, minimizing deliverables.</a:t>
              </a:r>
              <a:endParaRPr sz="1000">
                <a:solidFill>
                  <a:srgbClr val="3E3E3E"/>
                </a:solidFill>
                <a:latin typeface="Quicksand"/>
                <a:ea typeface="Quicksand"/>
                <a:cs typeface="Quicksand"/>
                <a:sym typeface="Quicksand"/>
              </a:endParaRPr>
            </a:p>
          </p:txBody>
        </p:sp>
        <p:sp>
          <p:nvSpPr>
            <p:cNvPr id="98" name="Google Shape;98;p13"/>
            <p:cNvSpPr/>
            <p:nvPr/>
          </p:nvSpPr>
          <p:spPr>
            <a:xfrm>
              <a:off x="2997650" y="4946950"/>
              <a:ext cx="57900" cy="57900"/>
            </a:xfrm>
            <a:prstGeom prst="ellipse">
              <a:avLst/>
            </a:prstGeom>
            <a:solidFill>
              <a:srgbClr val="3E3E3E"/>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grpSp>
        <p:nvGrpSpPr>
          <p:cNvPr id="99" name="Google Shape;99;p13"/>
          <p:cNvGrpSpPr/>
          <p:nvPr/>
        </p:nvGrpSpPr>
        <p:grpSpPr>
          <a:xfrm>
            <a:off x="2960245" y="9522137"/>
            <a:ext cx="4112200" cy="338700"/>
            <a:chOff x="2997650" y="4898350"/>
            <a:chExt cx="4112200" cy="338700"/>
          </a:xfrm>
        </p:grpSpPr>
        <p:sp>
          <p:nvSpPr>
            <p:cNvPr id="100" name="Google Shape;100;p13"/>
            <p:cNvSpPr txBox="1"/>
            <p:nvPr/>
          </p:nvSpPr>
          <p:spPr>
            <a:xfrm>
              <a:off x="3118350" y="4898350"/>
              <a:ext cx="3991500" cy="3387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uk" sz="1000">
                  <a:solidFill>
                    <a:srgbClr val="3E3E3E"/>
                  </a:solidFill>
                  <a:latin typeface="Quicksand"/>
                  <a:ea typeface="Quicksand"/>
                  <a:cs typeface="Quicksand"/>
                  <a:sym typeface="Quicksand"/>
                </a:rPr>
                <a:t>Conduct risk assessments and develop mitigation strategies, </a:t>
              </a:r>
              <a:endParaRPr sz="1000">
                <a:solidFill>
                  <a:srgbClr val="3E3E3E"/>
                </a:solidFill>
                <a:latin typeface="Quicksand"/>
                <a:ea typeface="Quicksand"/>
                <a:cs typeface="Quicksand"/>
                <a:sym typeface="Quicksand"/>
              </a:endParaRPr>
            </a:p>
            <a:p>
              <a:pPr indent="0" lvl="0" marL="0" rtl="0" algn="l">
                <a:lnSpc>
                  <a:spcPct val="120000"/>
                </a:lnSpc>
                <a:spcBef>
                  <a:spcPts val="0"/>
                </a:spcBef>
                <a:spcAft>
                  <a:spcPts val="0"/>
                </a:spcAft>
                <a:buNone/>
              </a:pPr>
              <a:r>
                <a:rPr lang="uk" sz="1000">
                  <a:solidFill>
                    <a:srgbClr val="3E3E3E"/>
                  </a:solidFill>
                  <a:latin typeface="Quicksand"/>
                  <a:ea typeface="Quicksand"/>
                  <a:cs typeface="Quicksand"/>
                  <a:sym typeface="Quicksand"/>
                </a:rPr>
                <a:t>leading to a 20% reduction in project-related issues.</a:t>
              </a:r>
              <a:endParaRPr sz="1000">
                <a:solidFill>
                  <a:srgbClr val="3E3E3E"/>
                </a:solidFill>
                <a:latin typeface="Quicksand"/>
                <a:ea typeface="Quicksand"/>
                <a:cs typeface="Quicksand"/>
                <a:sym typeface="Quicksand"/>
              </a:endParaRPr>
            </a:p>
          </p:txBody>
        </p:sp>
        <p:sp>
          <p:nvSpPr>
            <p:cNvPr id="101" name="Google Shape;101;p13"/>
            <p:cNvSpPr/>
            <p:nvPr/>
          </p:nvSpPr>
          <p:spPr>
            <a:xfrm>
              <a:off x="2997650" y="4946950"/>
              <a:ext cx="57900" cy="57900"/>
            </a:xfrm>
            <a:prstGeom prst="ellipse">
              <a:avLst/>
            </a:prstGeom>
            <a:solidFill>
              <a:srgbClr val="3E3E3E"/>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grpSp>
        <p:nvGrpSpPr>
          <p:cNvPr id="102" name="Google Shape;102;p13"/>
          <p:cNvGrpSpPr/>
          <p:nvPr/>
        </p:nvGrpSpPr>
        <p:grpSpPr>
          <a:xfrm>
            <a:off x="2960245" y="9909187"/>
            <a:ext cx="4112200" cy="338700"/>
            <a:chOff x="2997650" y="4898350"/>
            <a:chExt cx="4112200" cy="338700"/>
          </a:xfrm>
        </p:grpSpPr>
        <p:sp>
          <p:nvSpPr>
            <p:cNvPr id="103" name="Google Shape;103;p13"/>
            <p:cNvSpPr txBox="1"/>
            <p:nvPr/>
          </p:nvSpPr>
          <p:spPr>
            <a:xfrm>
              <a:off x="3118350" y="4898350"/>
              <a:ext cx="3991500" cy="3387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uk" sz="1000">
                  <a:solidFill>
                    <a:srgbClr val="3E3E3E"/>
                  </a:solidFill>
                  <a:latin typeface="Quicksand"/>
                  <a:ea typeface="Quicksand"/>
                  <a:cs typeface="Quicksand"/>
                  <a:sym typeface="Quicksand"/>
                </a:rPr>
                <a:t>Mentor junior analysts, providing guidance on data interpretation and workflow management.</a:t>
              </a:r>
              <a:endParaRPr sz="1000">
                <a:solidFill>
                  <a:srgbClr val="3E3E3E"/>
                </a:solidFill>
                <a:latin typeface="Quicksand"/>
                <a:ea typeface="Quicksand"/>
                <a:cs typeface="Quicksand"/>
                <a:sym typeface="Quicksand"/>
              </a:endParaRPr>
            </a:p>
          </p:txBody>
        </p:sp>
        <p:sp>
          <p:nvSpPr>
            <p:cNvPr id="104" name="Google Shape;104;p13"/>
            <p:cNvSpPr/>
            <p:nvPr/>
          </p:nvSpPr>
          <p:spPr>
            <a:xfrm>
              <a:off x="2997650" y="4946950"/>
              <a:ext cx="57900" cy="57900"/>
            </a:xfrm>
            <a:prstGeom prst="ellipse">
              <a:avLst/>
            </a:prstGeom>
            <a:solidFill>
              <a:srgbClr val="3E3E3E"/>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14"/>
          <p:cNvSpPr/>
          <p:nvPr/>
        </p:nvSpPr>
        <p:spPr>
          <a:xfrm>
            <a:off x="0" y="0"/>
            <a:ext cx="7560000" cy="1074000"/>
          </a:xfrm>
          <a:prstGeom prst="rect">
            <a:avLst/>
          </a:prstGeom>
          <a:solidFill>
            <a:srgbClr val="C2DFDB"/>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10" name="Google Shape;110;p14"/>
          <p:cNvSpPr txBox="1"/>
          <p:nvPr/>
        </p:nvSpPr>
        <p:spPr>
          <a:xfrm>
            <a:off x="823950" y="711698"/>
            <a:ext cx="5912100" cy="785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uk" sz="3900">
                <a:solidFill>
                  <a:srgbClr val="3E3E3E"/>
                </a:solidFill>
                <a:latin typeface="Spectral Light"/>
                <a:ea typeface="Spectral Light"/>
                <a:cs typeface="Spectral Light"/>
                <a:sym typeface="Spectral Light"/>
              </a:rPr>
              <a:t>CAMERON BLAKE</a:t>
            </a:r>
            <a:endParaRPr sz="3900">
              <a:solidFill>
                <a:srgbClr val="3E3E3E"/>
              </a:solidFill>
              <a:latin typeface="Spectral Light"/>
              <a:ea typeface="Spectral Light"/>
              <a:cs typeface="Spectral Light"/>
              <a:sym typeface="Spectral Light"/>
            </a:endParaRPr>
          </a:p>
        </p:txBody>
      </p:sp>
      <p:sp>
        <p:nvSpPr>
          <p:cNvPr id="111" name="Google Shape;111;p14"/>
          <p:cNvSpPr txBox="1"/>
          <p:nvPr/>
        </p:nvSpPr>
        <p:spPr>
          <a:xfrm>
            <a:off x="823950" y="1392695"/>
            <a:ext cx="5912100" cy="400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uk">
                <a:solidFill>
                  <a:srgbClr val="3E3E3E"/>
                </a:solidFill>
                <a:latin typeface="Quicksand"/>
                <a:ea typeface="Quicksand"/>
                <a:cs typeface="Quicksand"/>
                <a:sym typeface="Quicksand"/>
              </a:rPr>
              <a:t>Professional Title</a:t>
            </a:r>
            <a:endParaRPr>
              <a:solidFill>
                <a:srgbClr val="3E3E3E"/>
              </a:solidFill>
              <a:latin typeface="Quicksand"/>
              <a:ea typeface="Quicksand"/>
              <a:cs typeface="Quicksand"/>
              <a:sym typeface="Quicksand"/>
            </a:endParaRPr>
          </a:p>
        </p:txBody>
      </p:sp>
      <p:sp>
        <p:nvSpPr>
          <p:cNvPr id="112" name="Google Shape;112;p14"/>
          <p:cNvSpPr txBox="1"/>
          <p:nvPr/>
        </p:nvSpPr>
        <p:spPr>
          <a:xfrm>
            <a:off x="441789" y="2222950"/>
            <a:ext cx="2392200" cy="2001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300">
                <a:solidFill>
                  <a:srgbClr val="3E3E3E"/>
                </a:solidFill>
                <a:latin typeface="Quicksand SemiBold"/>
                <a:ea typeface="Quicksand SemiBold"/>
                <a:cs typeface="Quicksand SemiBold"/>
                <a:sym typeface="Quicksand SemiBold"/>
              </a:rPr>
              <a:t>CONTACT INFORMATION</a:t>
            </a:r>
            <a:endParaRPr sz="1300">
              <a:solidFill>
                <a:srgbClr val="3E3E3E"/>
              </a:solidFill>
              <a:latin typeface="Quicksand SemiBold"/>
              <a:ea typeface="Quicksand SemiBold"/>
              <a:cs typeface="Quicksand SemiBold"/>
              <a:sym typeface="Quicksand SemiBold"/>
            </a:endParaRPr>
          </a:p>
        </p:txBody>
      </p:sp>
      <p:sp>
        <p:nvSpPr>
          <p:cNvPr id="113" name="Google Shape;113;p14"/>
          <p:cNvSpPr txBox="1"/>
          <p:nvPr/>
        </p:nvSpPr>
        <p:spPr>
          <a:xfrm>
            <a:off x="441789" y="4538503"/>
            <a:ext cx="2392200" cy="2001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300">
                <a:solidFill>
                  <a:srgbClr val="3E3E3E"/>
                </a:solidFill>
                <a:latin typeface="Quicksand SemiBold"/>
                <a:ea typeface="Quicksand SemiBold"/>
                <a:cs typeface="Quicksand SemiBold"/>
                <a:sym typeface="Quicksand SemiBold"/>
              </a:rPr>
              <a:t>TECHNICAL SKILLS</a:t>
            </a:r>
            <a:endParaRPr sz="1300">
              <a:solidFill>
                <a:srgbClr val="3E3E3E"/>
              </a:solidFill>
              <a:latin typeface="Quicksand SemiBold"/>
              <a:ea typeface="Quicksand SemiBold"/>
              <a:cs typeface="Quicksand SemiBold"/>
              <a:sym typeface="Quicksand SemiBold"/>
            </a:endParaRPr>
          </a:p>
        </p:txBody>
      </p:sp>
      <p:sp>
        <p:nvSpPr>
          <p:cNvPr id="114" name="Google Shape;114;p14"/>
          <p:cNvSpPr txBox="1"/>
          <p:nvPr/>
        </p:nvSpPr>
        <p:spPr>
          <a:xfrm>
            <a:off x="441789" y="4998633"/>
            <a:ext cx="2392200" cy="3387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uk" sz="1000">
                <a:solidFill>
                  <a:srgbClr val="3E3E3E"/>
                </a:solidFill>
                <a:latin typeface="Quicksand"/>
                <a:ea typeface="Quicksand"/>
                <a:cs typeface="Quicksand"/>
                <a:sym typeface="Quicksand"/>
              </a:rPr>
              <a:t>Microsoft Office Suite (Word, </a:t>
            </a:r>
            <a:endParaRPr sz="1000">
              <a:solidFill>
                <a:srgbClr val="3E3E3E"/>
              </a:solidFill>
              <a:latin typeface="Quicksand"/>
              <a:ea typeface="Quicksand"/>
              <a:cs typeface="Quicksand"/>
              <a:sym typeface="Quicksand"/>
            </a:endParaRPr>
          </a:p>
          <a:p>
            <a:pPr indent="0" lvl="0" marL="0" rtl="0" algn="l">
              <a:lnSpc>
                <a:spcPct val="120000"/>
              </a:lnSpc>
              <a:spcBef>
                <a:spcPts val="0"/>
              </a:spcBef>
              <a:spcAft>
                <a:spcPts val="0"/>
              </a:spcAft>
              <a:buNone/>
            </a:pPr>
            <a:r>
              <a:rPr lang="uk" sz="1000">
                <a:solidFill>
                  <a:srgbClr val="3E3E3E"/>
                </a:solidFill>
                <a:latin typeface="Quicksand"/>
                <a:ea typeface="Quicksand"/>
                <a:cs typeface="Quicksand"/>
                <a:sym typeface="Quicksand"/>
              </a:rPr>
              <a:t>Excel, PowerPoint)</a:t>
            </a:r>
            <a:endParaRPr sz="1000">
              <a:solidFill>
                <a:srgbClr val="3E3E3E"/>
              </a:solidFill>
              <a:latin typeface="Quicksand"/>
              <a:ea typeface="Quicksand"/>
              <a:cs typeface="Quicksand"/>
              <a:sym typeface="Quicksand"/>
            </a:endParaRPr>
          </a:p>
        </p:txBody>
      </p:sp>
      <p:sp>
        <p:nvSpPr>
          <p:cNvPr id="115" name="Google Shape;115;p14"/>
          <p:cNvSpPr txBox="1"/>
          <p:nvPr/>
        </p:nvSpPr>
        <p:spPr>
          <a:xfrm>
            <a:off x="441789" y="8135900"/>
            <a:ext cx="2392200" cy="4401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uk" sz="1300">
                <a:solidFill>
                  <a:srgbClr val="3E3E3E"/>
                </a:solidFill>
                <a:latin typeface="Quicksand SemiBold"/>
                <a:ea typeface="Quicksand SemiBold"/>
                <a:cs typeface="Quicksand SemiBold"/>
                <a:sym typeface="Quicksand SemiBold"/>
              </a:rPr>
              <a:t>VOLUNTEER</a:t>
            </a:r>
            <a:endParaRPr sz="1300">
              <a:solidFill>
                <a:srgbClr val="3E3E3E"/>
              </a:solidFill>
              <a:latin typeface="Quicksand SemiBold"/>
              <a:ea typeface="Quicksand SemiBold"/>
              <a:cs typeface="Quicksand SemiBold"/>
              <a:sym typeface="Quicksand SemiBold"/>
            </a:endParaRPr>
          </a:p>
          <a:p>
            <a:pPr indent="0" lvl="0" marL="0" rtl="0" algn="l">
              <a:lnSpc>
                <a:spcPct val="120000"/>
              </a:lnSpc>
              <a:spcBef>
                <a:spcPts val="0"/>
              </a:spcBef>
              <a:spcAft>
                <a:spcPts val="0"/>
              </a:spcAft>
              <a:buNone/>
            </a:pPr>
            <a:r>
              <a:rPr lang="uk" sz="1300">
                <a:solidFill>
                  <a:srgbClr val="3E3E3E"/>
                </a:solidFill>
                <a:latin typeface="Quicksand SemiBold"/>
                <a:ea typeface="Quicksand SemiBold"/>
                <a:cs typeface="Quicksand SemiBold"/>
                <a:sym typeface="Quicksand SemiBold"/>
              </a:rPr>
              <a:t>EXPERIENCE</a:t>
            </a:r>
            <a:endParaRPr sz="1300">
              <a:solidFill>
                <a:srgbClr val="3E3E3E"/>
              </a:solidFill>
              <a:latin typeface="Quicksand SemiBold"/>
              <a:ea typeface="Quicksand SemiBold"/>
              <a:cs typeface="Quicksand SemiBold"/>
              <a:sym typeface="Quicksand SemiBold"/>
            </a:endParaRPr>
          </a:p>
        </p:txBody>
      </p:sp>
      <p:sp>
        <p:nvSpPr>
          <p:cNvPr id="116" name="Google Shape;116;p14"/>
          <p:cNvSpPr txBox="1"/>
          <p:nvPr/>
        </p:nvSpPr>
        <p:spPr>
          <a:xfrm>
            <a:off x="441789" y="8866039"/>
            <a:ext cx="2392200" cy="3387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uk" sz="1000">
                <a:solidFill>
                  <a:srgbClr val="3E3E3E"/>
                </a:solidFill>
                <a:latin typeface="Quicksand SemiBold"/>
                <a:ea typeface="Quicksand SemiBold"/>
                <a:cs typeface="Quicksand SemiBold"/>
                <a:sym typeface="Quicksand SemiBold"/>
              </a:rPr>
              <a:t>Career Mentor </a:t>
            </a:r>
            <a:endParaRPr sz="1000">
              <a:solidFill>
                <a:srgbClr val="3E3E3E"/>
              </a:solidFill>
              <a:latin typeface="Quicksand SemiBold"/>
              <a:ea typeface="Quicksand SemiBold"/>
              <a:cs typeface="Quicksand SemiBold"/>
              <a:sym typeface="Quicksand SemiBold"/>
            </a:endParaRPr>
          </a:p>
          <a:p>
            <a:pPr indent="0" lvl="0" marL="0" rtl="0" algn="l">
              <a:lnSpc>
                <a:spcPct val="120000"/>
              </a:lnSpc>
              <a:spcBef>
                <a:spcPts val="0"/>
              </a:spcBef>
              <a:spcAft>
                <a:spcPts val="0"/>
              </a:spcAft>
              <a:buNone/>
            </a:pPr>
            <a:r>
              <a:rPr lang="uk" sz="1000">
                <a:solidFill>
                  <a:srgbClr val="3E3E3E"/>
                </a:solidFill>
                <a:latin typeface="Quicksand SemiBold"/>
                <a:ea typeface="Quicksand SemiBold"/>
                <a:cs typeface="Quicksand SemiBold"/>
                <a:sym typeface="Quicksand SemiBold"/>
              </a:rPr>
              <a:t>| FutureTech Initiatives</a:t>
            </a:r>
            <a:endParaRPr sz="1000">
              <a:solidFill>
                <a:srgbClr val="3E3E3E"/>
              </a:solidFill>
              <a:latin typeface="Quicksand SemiBold"/>
              <a:ea typeface="Quicksand SemiBold"/>
              <a:cs typeface="Quicksand SemiBold"/>
              <a:sym typeface="Quicksand SemiBold"/>
            </a:endParaRPr>
          </a:p>
        </p:txBody>
      </p:sp>
      <p:sp>
        <p:nvSpPr>
          <p:cNvPr id="117" name="Google Shape;117;p14"/>
          <p:cNvSpPr txBox="1"/>
          <p:nvPr/>
        </p:nvSpPr>
        <p:spPr>
          <a:xfrm>
            <a:off x="441789" y="9254080"/>
            <a:ext cx="2392200" cy="1539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uk" sz="1000">
                <a:solidFill>
                  <a:srgbClr val="3E3E3E"/>
                </a:solidFill>
                <a:latin typeface="Quicksand"/>
                <a:ea typeface="Quicksand"/>
                <a:cs typeface="Quicksand"/>
                <a:sym typeface="Quicksand"/>
              </a:rPr>
              <a:t>Denver, CO | 2022 – Present</a:t>
            </a:r>
            <a:endParaRPr sz="1000">
              <a:solidFill>
                <a:srgbClr val="3E3E3E"/>
              </a:solidFill>
              <a:latin typeface="Quicksand"/>
              <a:ea typeface="Quicksand"/>
              <a:cs typeface="Quicksand"/>
              <a:sym typeface="Quicksand"/>
            </a:endParaRPr>
          </a:p>
        </p:txBody>
      </p:sp>
      <p:sp>
        <p:nvSpPr>
          <p:cNvPr id="118" name="Google Shape;118;p14"/>
          <p:cNvSpPr txBox="1"/>
          <p:nvPr/>
        </p:nvSpPr>
        <p:spPr>
          <a:xfrm>
            <a:off x="441789" y="9625323"/>
            <a:ext cx="2392200" cy="3387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uk" sz="1000">
                <a:solidFill>
                  <a:srgbClr val="3E3E3E"/>
                </a:solidFill>
                <a:latin typeface="Quicksand SemiBold"/>
                <a:ea typeface="Quicksand SemiBold"/>
                <a:cs typeface="Quicksand SemiBold"/>
                <a:sym typeface="Quicksand SemiBold"/>
              </a:rPr>
              <a:t>Workshop Organizer </a:t>
            </a:r>
            <a:endParaRPr sz="1000">
              <a:solidFill>
                <a:srgbClr val="3E3E3E"/>
              </a:solidFill>
              <a:latin typeface="Quicksand SemiBold"/>
              <a:ea typeface="Quicksand SemiBold"/>
              <a:cs typeface="Quicksand SemiBold"/>
              <a:sym typeface="Quicksand SemiBold"/>
            </a:endParaRPr>
          </a:p>
          <a:p>
            <a:pPr indent="0" lvl="0" marL="0" rtl="0" algn="l">
              <a:lnSpc>
                <a:spcPct val="120000"/>
              </a:lnSpc>
              <a:spcBef>
                <a:spcPts val="0"/>
              </a:spcBef>
              <a:spcAft>
                <a:spcPts val="0"/>
              </a:spcAft>
              <a:buNone/>
            </a:pPr>
            <a:r>
              <a:rPr lang="uk" sz="1000">
                <a:solidFill>
                  <a:srgbClr val="3E3E3E"/>
                </a:solidFill>
                <a:latin typeface="Quicksand SemiBold"/>
                <a:ea typeface="Quicksand SemiBold"/>
                <a:cs typeface="Quicksand SemiBold"/>
                <a:sym typeface="Quicksand SemiBold"/>
              </a:rPr>
              <a:t>| EcoNation Collective</a:t>
            </a:r>
            <a:endParaRPr sz="1000">
              <a:solidFill>
                <a:srgbClr val="3E3E3E"/>
              </a:solidFill>
              <a:latin typeface="Quicksand SemiBold"/>
              <a:ea typeface="Quicksand SemiBold"/>
              <a:cs typeface="Quicksand SemiBold"/>
              <a:sym typeface="Quicksand SemiBold"/>
            </a:endParaRPr>
          </a:p>
        </p:txBody>
      </p:sp>
      <p:sp>
        <p:nvSpPr>
          <p:cNvPr id="119" name="Google Shape;119;p14"/>
          <p:cNvSpPr txBox="1"/>
          <p:nvPr/>
        </p:nvSpPr>
        <p:spPr>
          <a:xfrm>
            <a:off x="441789" y="10013363"/>
            <a:ext cx="2392200" cy="1539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uk" sz="1000">
                <a:solidFill>
                  <a:srgbClr val="3E3E3E"/>
                </a:solidFill>
                <a:latin typeface="Quicksand"/>
                <a:ea typeface="Quicksand"/>
                <a:cs typeface="Quicksand"/>
                <a:sym typeface="Quicksand"/>
              </a:rPr>
              <a:t>Boulder, CO | 2020 – 2021</a:t>
            </a:r>
            <a:endParaRPr sz="1000">
              <a:solidFill>
                <a:srgbClr val="3E3E3E"/>
              </a:solidFill>
              <a:latin typeface="Quicksand"/>
              <a:ea typeface="Quicksand"/>
              <a:cs typeface="Quicksand"/>
              <a:sym typeface="Quicksand"/>
            </a:endParaRPr>
          </a:p>
        </p:txBody>
      </p:sp>
      <p:sp>
        <p:nvSpPr>
          <p:cNvPr id="120" name="Google Shape;120;p14"/>
          <p:cNvSpPr txBox="1"/>
          <p:nvPr/>
        </p:nvSpPr>
        <p:spPr>
          <a:xfrm>
            <a:off x="441789" y="5570193"/>
            <a:ext cx="2392200" cy="3387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uk" sz="1000">
                <a:solidFill>
                  <a:srgbClr val="3E3E3E"/>
                </a:solidFill>
                <a:latin typeface="Quicksand"/>
                <a:ea typeface="Quicksand"/>
                <a:cs typeface="Quicksand"/>
                <a:sym typeface="Quicksand"/>
              </a:rPr>
              <a:t>Project Management Tools </a:t>
            </a:r>
            <a:endParaRPr sz="1000">
              <a:solidFill>
                <a:srgbClr val="3E3E3E"/>
              </a:solidFill>
              <a:latin typeface="Quicksand"/>
              <a:ea typeface="Quicksand"/>
              <a:cs typeface="Quicksand"/>
              <a:sym typeface="Quicksand"/>
            </a:endParaRPr>
          </a:p>
          <a:p>
            <a:pPr indent="0" lvl="0" marL="0" rtl="0" algn="l">
              <a:lnSpc>
                <a:spcPct val="120000"/>
              </a:lnSpc>
              <a:spcBef>
                <a:spcPts val="0"/>
              </a:spcBef>
              <a:spcAft>
                <a:spcPts val="0"/>
              </a:spcAft>
              <a:buNone/>
            </a:pPr>
            <a:r>
              <a:rPr lang="uk" sz="1000">
                <a:solidFill>
                  <a:srgbClr val="3E3E3E"/>
                </a:solidFill>
                <a:latin typeface="Quicksand"/>
                <a:ea typeface="Quicksand"/>
                <a:cs typeface="Quicksand"/>
                <a:sym typeface="Quicksand"/>
              </a:rPr>
              <a:t>(Asana, Trello)</a:t>
            </a:r>
            <a:endParaRPr sz="1000">
              <a:solidFill>
                <a:srgbClr val="3E3E3E"/>
              </a:solidFill>
              <a:latin typeface="Quicksand"/>
              <a:ea typeface="Quicksand"/>
              <a:cs typeface="Quicksand"/>
              <a:sym typeface="Quicksand"/>
            </a:endParaRPr>
          </a:p>
        </p:txBody>
      </p:sp>
      <p:sp>
        <p:nvSpPr>
          <p:cNvPr id="121" name="Google Shape;121;p14"/>
          <p:cNvSpPr txBox="1"/>
          <p:nvPr/>
        </p:nvSpPr>
        <p:spPr>
          <a:xfrm>
            <a:off x="441789" y="6141753"/>
            <a:ext cx="2392200" cy="3387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uk" sz="1000">
                <a:solidFill>
                  <a:srgbClr val="3E3E3E"/>
                </a:solidFill>
                <a:latin typeface="Quicksand"/>
                <a:ea typeface="Quicksand"/>
                <a:cs typeface="Quicksand"/>
                <a:sym typeface="Quicksand"/>
              </a:rPr>
              <a:t>Data Analysis &amp; Reporting </a:t>
            </a:r>
            <a:endParaRPr sz="1000">
              <a:solidFill>
                <a:srgbClr val="3E3E3E"/>
              </a:solidFill>
              <a:latin typeface="Quicksand"/>
              <a:ea typeface="Quicksand"/>
              <a:cs typeface="Quicksand"/>
              <a:sym typeface="Quicksand"/>
            </a:endParaRPr>
          </a:p>
          <a:p>
            <a:pPr indent="0" lvl="0" marL="0" rtl="0" algn="l">
              <a:lnSpc>
                <a:spcPct val="120000"/>
              </a:lnSpc>
              <a:spcBef>
                <a:spcPts val="0"/>
              </a:spcBef>
              <a:spcAft>
                <a:spcPts val="0"/>
              </a:spcAft>
              <a:buNone/>
            </a:pPr>
            <a:r>
              <a:rPr lang="uk" sz="1000">
                <a:solidFill>
                  <a:srgbClr val="3E3E3E"/>
                </a:solidFill>
                <a:latin typeface="Quicksand"/>
                <a:ea typeface="Quicksand"/>
                <a:cs typeface="Quicksand"/>
                <a:sym typeface="Quicksand"/>
              </a:rPr>
              <a:t>(SQL, Power BI)</a:t>
            </a:r>
            <a:endParaRPr sz="1000">
              <a:solidFill>
                <a:srgbClr val="3E3E3E"/>
              </a:solidFill>
              <a:latin typeface="Quicksand"/>
              <a:ea typeface="Quicksand"/>
              <a:cs typeface="Quicksand"/>
              <a:sym typeface="Quicksand"/>
            </a:endParaRPr>
          </a:p>
        </p:txBody>
      </p:sp>
      <p:sp>
        <p:nvSpPr>
          <p:cNvPr id="122" name="Google Shape;122;p14"/>
          <p:cNvSpPr txBox="1"/>
          <p:nvPr/>
        </p:nvSpPr>
        <p:spPr>
          <a:xfrm>
            <a:off x="441789" y="6713313"/>
            <a:ext cx="2392200" cy="3387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uk" sz="1000">
                <a:solidFill>
                  <a:srgbClr val="3E3E3E"/>
                </a:solidFill>
                <a:latin typeface="Quicksand"/>
                <a:ea typeface="Quicksand"/>
                <a:cs typeface="Quicksand"/>
                <a:sym typeface="Quicksand"/>
              </a:rPr>
              <a:t>Collaboration Platforms  </a:t>
            </a:r>
            <a:endParaRPr sz="1000">
              <a:solidFill>
                <a:srgbClr val="3E3E3E"/>
              </a:solidFill>
              <a:latin typeface="Quicksand"/>
              <a:ea typeface="Quicksand"/>
              <a:cs typeface="Quicksand"/>
              <a:sym typeface="Quicksand"/>
            </a:endParaRPr>
          </a:p>
          <a:p>
            <a:pPr indent="0" lvl="0" marL="0" rtl="0" algn="l">
              <a:lnSpc>
                <a:spcPct val="120000"/>
              </a:lnSpc>
              <a:spcBef>
                <a:spcPts val="0"/>
              </a:spcBef>
              <a:spcAft>
                <a:spcPts val="0"/>
              </a:spcAft>
              <a:buNone/>
            </a:pPr>
            <a:r>
              <a:rPr lang="uk" sz="1000">
                <a:solidFill>
                  <a:srgbClr val="3E3E3E"/>
                </a:solidFill>
                <a:latin typeface="Quicksand"/>
                <a:ea typeface="Quicksand"/>
                <a:cs typeface="Quicksand"/>
                <a:sym typeface="Quicksand"/>
              </a:rPr>
              <a:t>(Microsoft Teams)</a:t>
            </a:r>
            <a:endParaRPr sz="1000">
              <a:solidFill>
                <a:srgbClr val="3E3E3E"/>
              </a:solidFill>
              <a:latin typeface="Quicksand"/>
              <a:ea typeface="Quicksand"/>
              <a:cs typeface="Quicksand"/>
              <a:sym typeface="Quicksand"/>
            </a:endParaRPr>
          </a:p>
        </p:txBody>
      </p:sp>
      <p:sp>
        <p:nvSpPr>
          <p:cNvPr id="123" name="Google Shape;123;p14"/>
          <p:cNvSpPr txBox="1"/>
          <p:nvPr/>
        </p:nvSpPr>
        <p:spPr>
          <a:xfrm>
            <a:off x="441789" y="7284873"/>
            <a:ext cx="2392200" cy="3387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uk" sz="1000">
                <a:solidFill>
                  <a:srgbClr val="3E3E3E"/>
                </a:solidFill>
                <a:latin typeface="Quicksand"/>
                <a:ea typeface="Quicksand"/>
                <a:cs typeface="Quicksand"/>
                <a:sym typeface="Quicksand"/>
              </a:rPr>
              <a:t>Cloud-Based Environments </a:t>
            </a:r>
            <a:endParaRPr sz="1000">
              <a:solidFill>
                <a:srgbClr val="3E3E3E"/>
              </a:solidFill>
              <a:latin typeface="Quicksand"/>
              <a:ea typeface="Quicksand"/>
              <a:cs typeface="Quicksand"/>
              <a:sym typeface="Quicksand"/>
            </a:endParaRPr>
          </a:p>
          <a:p>
            <a:pPr indent="0" lvl="0" marL="0" rtl="0" algn="l">
              <a:lnSpc>
                <a:spcPct val="120000"/>
              </a:lnSpc>
              <a:spcBef>
                <a:spcPts val="0"/>
              </a:spcBef>
              <a:spcAft>
                <a:spcPts val="0"/>
              </a:spcAft>
              <a:buNone/>
            </a:pPr>
            <a:r>
              <a:rPr lang="uk" sz="1000">
                <a:solidFill>
                  <a:srgbClr val="3E3E3E"/>
                </a:solidFill>
                <a:latin typeface="Quicksand"/>
                <a:ea typeface="Quicksand"/>
                <a:cs typeface="Quicksand"/>
                <a:sym typeface="Quicksand"/>
              </a:rPr>
              <a:t>(AWS, Azure)</a:t>
            </a:r>
            <a:endParaRPr sz="1000">
              <a:solidFill>
                <a:srgbClr val="3E3E3E"/>
              </a:solidFill>
              <a:latin typeface="Quicksand"/>
              <a:ea typeface="Quicksand"/>
              <a:cs typeface="Quicksand"/>
              <a:sym typeface="Quicksand"/>
            </a:endParaRPr>
          </a:p>
        </p:txBody>
      </p:sp>
      <p:sp>
        <p:nvSpPr>
          <p:cNvPr id="124" name="Google Shape;124;p14"/>
          <p:cNvSpPr txBox="1"/>
          <p:nvPr/>
        </p:nvSpPr>
        <p:spPr>
          <a:xfrm>
            <a:off x="2960252" y="2222950"/>
            <a:ext cx="3094200" cy="2001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300">
                <a:solidFill>
                  <a:srgbClr val="3E3E3E"/>
                </a:solidFill>
                <a:latin typeface="Quicksand SemiBold"/>
                <a:ea typeface="Quicksand SemiBold"/>
                <a:cs typeface="Quicksand SemiBold"/>
                <a:sym typeface="Quicksand SemiBold"/>
              </a:rPr>
              <a:t>PROFESSIONAL EXPERIENCE</a:t>
            </a:r>
            <a:endParaRPr sz="1300">
              <a:solidFill>
                <a:srgbClr val="3E3E3E"/>
              </a:solidFill>
              <a:latin typeface="Quicksand SemiBold"/>
              <a:ea typeface="Quicksand SemiBold"/>
              <a:cs typeface="Quicksand SemiBold"/>
              <a:sym typeface="Quicksand SemiBold"/>
            </a:endParaRPr>
          </a:p>
        </p:txBody>
      </p:sp>
      <p:sp>
        <p:nvSpPr>
          <p:cNvPr id="125" name="Google Shape;125;p14"/>
          <p:cNvSpPr txBox="1"/>
          <p:nvPr/>
        </p:nvSpPr>
        <p:spPr>
          <a:xfrm>
            <a:off x="2960245" y="2683084"/>
            <a:ext cx="4140000" cy="3387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uk" sz="1000">
                <a:solidFill>
                  <a:srgbClr val="3E3E3E"/>
                </a:solidFill>
                <a:latin typeface="Quicksand SemiBold"/>
                <a:ea typeface="Quicksand SemiBold"/>
                <a:cs typeface="Quicksand SemiBold"/>
                <a:sym typeface="Quicksand SemiBold"/>
              </a:rPr>
              <a:t>Operations Specialist </a:t>
            </a:r>
            <a:r>
              <a:rPr lang="uk" sz="1000">
                <a:solidFill>
                  <a:srgbClr val="3E3E3E"/>
                </a:solidFill>
                <a:latin typeface="Quicksand"/>
                <a:ea typeface="Quicksand"/>
                <a:cs typeface="Quicksand"/>
                <a:sym typeface="Quicksand"/>
              </a:rPr>
              <a:t>| SunRise Solutions</a:t>
            </a:r>
            <a:endParaRPr sz="1000">
              <a:solidFill>
                <a:srgbClr val="3E3E3E"/>
              </a:solidFill>
              <a:latin typeface="Quicksand"/>
              <a:ea typeface="Quicksand"/>
              <a:cs typeface="Quicksand"/>
              <a:sym typeface="Quicksand"/>
            </a:endParaRPr>
          </a:p>
          <a:p>
            <a:pPr indent="0" lvl="0" marL="0" rtl="0" algn="l">
              <a:lnSpc>
                <a:spcPct val="120000"/>
              </a:lnSpc>
              <a:spcBef>
                <a:spcPts val="0"/>
              </a:spcBef>
              <a:spcAft>
                <a:spcPts val="0"/>
              </a:spcAft>
              <a:buNone/>
            </a:pPr>
            <a:r>
              <a:rPr lang="uk" sz="1000">
                <a:solidFill>
                  <a:srgbClr val="3E3E3E"/>
                </a:solidFill>
                <a:latin typeface="Quicksand"/>
                <a:ea typeface="Quicksand"/>
                <a:cs typeface="Quicksand"/>
                <a:sym typeface="Quicksand"/>
              </a:rPr>
              <a:t>Boulder, CO | 2018 – 2021</a:t>
            </a:r>
            <a:endParaRPr sz="1000">
              <a:solidFill>
                <a:srgbClr val="3E3E3E"/>
              </a:solidFill>
              <a:latin typeface="Quicksand"/>
              <a:ea typeface="Quicksand"/>
              <a:cs typeface="Quicksand"/>
              <a:sym typeface="Quicksand"/>
            </a:endParaRPr>
          </a:p>
        </p:txBody>
      </p:sp>
      <p:grpSp>
        <p:nvGrpSpPr>
          <p:cNvPr id="126" name="Google Shape;126;p14"/>
          <p:cNvGrpSpPr/>
          <p:nvPr/>
        </p:nvGrpSpPr>
        <p:grpSpPr>
          <a:xfrm>
            <a:off x="2960156" y="3252925"/>
            <a:ext cx="4149621" cy="523200"/>
            <a:chOff x="2997650" y="4898350"/>
            <a:chExt cx="4112200" cy="523200"/>
          </a:xfrm>
        </p:grpSpPr>
        <p:sp>
          <p:nvSpPr>
            <p:cNvPr id="127" name="Google Shape;127;p14"/>
            <p:cNvSpPr txBox="1"/>
            <p:nvPr/>
          </p:nvSpPr>
          <p:spPr>
            <a:xfrm>
              <a:off x="3118350" y="4898350"/>
              <a:ext cx="3991500" cy="5232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uk" sz="1000">
                  <a:solidFill>
                    <a:srgbClr val="3E3E3E"/>
                  </a:solidFill>
                  <a:latin typeface="Quicksand"/>
                  <a:ea typeface="Quicksand"/>
                  <a:cs typeface="Quicksand"/>
                  <a:sym typeface="Quicksand"/>
                </a:rPr>
                <a:t>Executed strategic cost-saving measures by renegotiating </a:t>
              </a:r>
              <a:endParaRPr sz="1000">
                <a:solidFill>
                  <a:srgbClr val="3E3E3E"/>
                </a:solidFill>
                <a:latin typeface="Quicksand"/>
                <a:ea typeface="Quicksand"/>
                <a:cs typeface="Quicksand"/>
                <a:sym typeface="Quicksand"/>
              </a:endParaRPr>
            </a:p>
            <a:p>
              <a:pPr indent="0" lvl="0" marL="0" rtl="0" algn="l">
                <a:lnSpc>
                  <a:spcPct val="120000"/>
                </a:lnSpc>
                <a:spcBef>
                  <a:spcPts val="0"/>
                </a:spcBef>
                <a:spcAft>
                  <a:spcPts val="0"/>
                </a:spcAft>
                <a:buNone/>
              </a:pPr>
              <a:r>
                <a:rPr lang="uk" sz="1000">
                  <a:solidFill>
                    <a:srgbClr val="3E3E3E"/>
                  </a:solidFill>
                  <a:latin typeface="Quicksand"/>
                  <a:ea typeface="Quicksand"/>
                  <a:cs typeface="Quicksand"/>
                  <a:sym typeface="Quicksand"/>
                </a:rPr>
                <a:t>contracts and optimizing supply chain processes, saving $200K annually.</a:t>
              </a:r>
              <a:endParaRPr sz="1000">
                <a:solidFill>
                  <a:srgbClr val="3E3E3E"/>
                </a:solidFill>
                <a:latin typeface="Quicksand"/>
                <a:ea typeface="Quicksand"/>
                <a:cs typeface="Quicksand"/>
                <a:sym typeface="Quicksand"/>
              </a:endParaRPr>
            </a:p>
          </p:txBody>
        </p:sp>
        <p:sp>
          <p:nvSpPr>
            <p:cNvPr id="128" name="Google Shape;128;p14"/>
            <p:cNvSpPr/>
            <p:nvPr/>
          </p:nvSpPr>
          <p:spPr>
            <a:xfrm>
              <a:off x="2997650" y="4946950"/>
              <a:ext cx="57900" cy="57900"/>
            </a:xfrm>
            <a:prstGeom prst="ellipse">
              <a:avLst/>
            </a:prstGeom>
            <a:solidFill>
              <a:srgbClr val="3E3E3E"/>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grpSp>
        <p:nvGrpSpPr>
          <p:cNvPr id="129" name="Google Shape;129;p14"/>
          <p:cNvGrpSpPr/>
          <p:nvPr/>
        </p:nvGrpSpPr>
        <p:grpSpPr>
          <a:xfrm>
            <a:off x="2960156" y="3821652"/>
            <a:ext cx="4149621" cy="338700"/>
            <a:chOff x="2997650" y="4898350"/>
            <a:chExt cx="4112200" cy="338700"/>
          </a:xfrm>
        </p:grpSpPr>
        <p:sp>
          <p:nvSpPr>
            <p:cNvPr id="130" name="Google Shape;130;p14"/>
            <p:cNvSpPr txBox="1"/>
            <p:nvPr/>
          </p:nvSpPr>
          <p:spPr>
            <a:xfrm>
              <a:off x="3118350" y="4898350"/>
              <a:ext cx="3991500" cy="3387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uk" sz="1000">
                  <a:solidFill>
                    <a:srgbClr val="3E3E3E"/>
                  </a:solidFill>
                  <a:latin typeface="Quicksand"/>
                  <a:ea typeface="Quicksand"/>
                  <a:cs typeface="Quicksand"/>
                  <a:sym typeface="Quicksand"/>
                </a:rPr>
                <a:t>Coordinated multi-site implementation of a new inventory    </a:t>
              </a:r>
              <a:endParaRPr sz="1000">
                <a:solidFill>
                  <a:srgbClr val="3E3E3E"/>
                </a:solidFill>
                <a:latin typeface="Quicksand"/>
                <a:ea typeface="Quicksand"/>
                <a:cs typeface="Quicksand"/>
                <a:sym typeface="Quicksand"/>
              </a:endParaRPr>
            </a:p>
            <a:p>
              <a:pPr indent="0" lvl="0" marL="0" rtl="0" algn="l">
                <a:lnSpc>
                  <a:spcPct val="120000"/>
                </a:lnSpc>
                <a:spcBef>
                  <a:spcPts val="0"/>
                </a:spcBef>
                <a:spcAft>
                  <a:spcPts val="0"/>
                </a:spcAft>
                <a:buNone/>
              </a:pPr>
              <a:r>
                <a:rPr lang="uk" sz="1000">
                  <a:solidFill>
                    <a:srgbClr val="3E3E3E"/>
                  </a:solidFill>
                  <a:latin typeface="Quicksand"/>
                  <a:ea typeface="Quicksand"/>
                  <a:cs typeface="Quicksand"/>
                  <a:sym typeface="Quicksand"/>
                </a:rPr>
                <a:t>system, cutting fulfillment errors by 25%.</a:t>
              </a:r>
              <a:endParaRPr sz="1000">
                <a:solidFill>
                  <a:srgbClr val="3E3E3E"/>
                </a:solidFill>
                <a:latin typeface="Quicksand"/>
                <a:ea typeface="Quicksand"/>
                <a:cs typeface="Quicksand"/>
                <a:sym typeface="Quicksand"/>
              </a:endParaRPr>
            </a:p>
          </p:txBody>
        </p:sp>
        <p:sp>
          <p:nvSpPr>
            <p:cNvPr id="131" name="Google Shape;131;p14"/>
            <p:cNvSpPr/>
            <p:nvPr/>
          </p:nvSpPr>
          <p:spPr>
            <a:xfrm>
              <a:off x="2997650" y="4946950"/>
              <a:ext cx="57900" cy="57900"/>
            </a:xfrm>
            <a:prstGeom prst="ellipse">
              <a:avLst/>
            </a:prstGeom>
            <a:solidFill>
              <a:srgbClr val="3E3E3E"/>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grpSp>
        <p:nvGrpSpPr>
          <p:cNvPr id="132" name="Google Shape;132;p14"/>
          <p:cNvGrpSpPr/>
          <p:nvPr/>
        </p:nvGrpSpPr>
        <p:grpSpPr>
          <a:xfrm>
            <a:off x="2960156" y="4205879"/>
            <a:ext cx="4149621" cy="338700"/>
            <a:chOff x="2997650" y="4898350"/>
            <a:chExt cx="4112200" cy="338700"/>
          </a:xfrm>
        </p:grpSpPr>
        <p:sp>
          <p:nvSpPr>
            <p:cNvPr id="133" name="Google Shape;133;p14"/>
            <p:cNvSpPr txBox="1"/>
            <p:nvPr/>
          </p:nvSpPr>
          <p:spPr>
            <a:xfrm>
              <a:off x="3118350" y="4898350"/>
              <a:ext cx="3991500" cy="3387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uk" sz="1000">
                  <a:solidFill>
                    <a:srgbClr val="3E3E3E"/>
                  </a:solidFill>
                  <a:latin typeface="Quicksand"/>
                  <a:ea typeface="Quicksand"/>
                  <a:cs typeface="Quicksand"/>
                  <a:sym typeface="Quicksand"/>
                </a:rPr>
                <a:t>Managed stakeholder expectations and provided periodic reports on project status, boosting client satisfaction ratings.</a:t>
              </a:r>
              <a:endParaRPr sz="1000">
                <a:solidFill>
                  <a:srgbClr val="3E3E3E"/>
                </a:solidFill>
                <a:latin typeface="Quicksand"/>
                <a:ea typeface="Quicksand"/>
                <a:cs typeface="Quicksand"/>
                <a:sym typeface="Quicksand"/>
              </a:endParaRPr>
            </a:p>
          </p:txBody>
        </p:sp>
        <p:sp>
          <p:nvSpPr>
            <p:cNvPr id="134" name="Google Shape;134;p14"/>
            <p:cNvSpPr/>
            <p:nvPr/>
          </p:nvSpPr>
          <p:spPr>
            <a:xfrm>
              <a:off x="2997650" y="4946950"/>
              <a:ext cx="57900" cy="57900"/>
            </a:xfrm>
            <a:prstGeom prst="ellipse">
              <a:avLst/>
            </a:prstGeom>
            <a:solidFill>
              <a:srgbClr val="3E3E3E"/>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grpSp>
        <p:nvGrpSpPr>
          <p:cNvPr id="135" name="Google Shape;135;p14"/>
          <p:cNvGrpSpPr/>
          <p:nvPr/>
        </p:nvGrpSpPr>
        <p:grpSpPr>
          <a:xfrm>
            <a:off x="2960156" y="4590106"/>
            <a:ext cx="4149621" cy="338700"/>
            <a:chOff x="2997650" y="4898350"/>
            <a:chExt cx="4112200" cy="338700"/>
          </a:xfrm>
        </p:grpSpPr>
        <p:sp>
          <p:nvSpPr>
            <p:cNvPr id="136" name="Google Shape;136;p14"/>
            <p:cNvSpPr txBox="1"/>
            <p:nvPr/>
          </p:nvSpPr>
          <p:spPr>
            <a:xfrm>
              <a:off x="3118350" y="4898350"/>
              <a:ext cx="3991500" cy="3387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uk" sz="1000">
                  <a:solidFill>
                    <a:srgbClr val="3E3E3E"/>
                  </a:solidFill>
                  <a:latin typeface="Quicksand"/>
                  <a:ea typeface="Quicksand"/>
                  <a:cs typeface="Quicksand"/>
                  <a:sym typeface="Quicksand"/>
                </a:rPr>
                <a:t>Organized training workshops on process standardization, </a:t>
              </a:r>
              <a:endParaRPr sz="1000">
                <a:solidFill>
                  <a:srgbClr val="3E3E3E"/>
                </a:solidFill>
                <a:latin typeface="Quicksand"/>
                <a:ea typeface="Quicksand"/>
                <a:cs typeface="Quicksand"/>
                <a:sym typeface="Quicksand"/>
              </a:endParaRPr>
            </a:p>
            <a:p>
              <a:pPr indent="0" lvl="0" marL="0" rtl="0" algn="l">
                <a:lnSpc>
                  <a:spcPct val="120000"/>
                </a:lnSpc>
                <a:spcBef>
                  <a:spcPts val="0"/>
                </a:spcBef>
                <a:spcAft>
                  <a:spcPts val="0"/>
                </a:spcAft>
                <a:buNone/>
              </a:pPr>
              <a:r>
                <a:rPr lang="uk" sz="1000">
                  <a:solidFill>
                    <a:srgbClr val="3E3E3E"/>
                  </a:solidFill>
                  <a:latin typeface="Quicksand"/>
                  <a:ea typeface="Quicksand"/>
                  <a:cs typeface="Quicksand"/>
                  <a:sym typeface="Quicksand"/>
                </a:rPr>
                <a:t>ensuring smoother onboarding for new hires.</a:t>
              </a:r>
              <a:endParaRPr sz="1000">
                <a:solidFill>
                  <a:srgbClr val="3E3E3E"/>
                </a:solidFill>
                <a:latin typeface="Quicksand"/>
                <a:ea typeface="Quicksand"/>
                <a:cs typeface="Quicksand"/>
                <a:sym typeface="Quicksand"/>
              </a:endParaRPr>
            </a:p>
          </p:txBody>
        </p:sp>
        <p:sp>
          <p:nvSpPr>
            <p:cNvPr id="137" name="Google Shape;137;p14"/>
            <p:cNvSpPr/>
            <p:nvPr/>
          </p:nvSpPr>
          <p:spPr>
            <a:xfrm>
              <a:off x="2997650" y="4946950"/>
              <a:ext cx="57900" cy="57900"/>
            </a:xfrm>
            <a:prstGeom prst="ellipse">
              <a:avLst/>
            </a:prstGeom>
            <a:solidFill>
              <a:srgbClr val="3E3E3E"/>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sp>
        <p:nvSpPr>
          <p:cNvPr id="138" name="Google Shape;138;p14"/>
          <p:cNvSpPr txBox="1"/>
          <p:nvPr/>
        </p:nvSpPr>
        <p:spPr>
          <a:xfrm>
            <a:off x="2960252" y="5432875"/>
            <a:ext cx="3094200" cy="2001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300">
                <a:solidFill>
                  <a:srgbClr val="3E3E3E"/>
                </a:solidFill>
                <a:latin typeface="Quicksand SemiBold"/>
                <a:ea typeface="Quicksand SemiBold"/>
                <a:cs typeface="Quicksand SemiBold"/>
                <a:sym typeface="Quicksand SemiBold"/>
              </a:rPr>
              <a:t>ACHIEVEMENTS</a:t>
            </a:r>
            <a:endParaRPr sz="1300">
              <a:solidFill>
                <a:srgbClr val="3E3E3E"/>
              </a:solidFill>
              <a:latin typeface="Quicksand SemiBold"/>
              <a:ea typeface="Quicksand SemiBold"/>
              <a:cs typeface="Quicksand SemiBold"/>
              <a:sym typeface="Quicksand SemiBold"/>
            </a:endParaRPr>
          </a:p>
        </p:txBody>
      </p:sp>
      <p:sp>
        <p:nvSpPr>
          <p:cNvPr id="139" name="Google Shape;139;p14"/>
          <p:cNvSpPr txBox="1"/>
          <p:nvPr/>
        </p:nvSpPr>
        <p:spPr>
          <a:xfrm>
            <a:off x="2960245" y="5893009"/>
            <a:ext cx="4140000" cy="5232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uk" sz="1000">
                <a:solidFill>
                  <a:srgbClr val="3E3E3E"/>
                </a:solidFill>
                <a:latin typeface="Quicksand SemiBold"/>
                <a:ea typeface="Quicksand SemiBold"/>
                <a:cs typeface="Quicksand SemiBold"/>
                <a:sym typeface="Quicksand SemiBold"/>
              </a:rPr>
              <a:t>Innovation Award</a:t>
            </a:r>
            <a:r>
              <a:rPr b="1" lang="uk" sz="1000">
                <a:solidFill>
                  <a:srgbClr val="3E3E3E"/>
                </a:solidFill>
                <a:latin typeface="Quicksand"/>
                <a:ea typeface="Quicksand"/>
                <a:cs typeface="Quicksand"/>
                <a:sym typeface="Quicksand"/>
              </a:rPr>
              <a:t> </a:t>
            </a:r>
            <a:r>
              <a:rPr lang="uk" sz="1000">
                <a:solidFill>
                  <a:srgbClr val="3E3E3E"/>
                </a:solidFill>
                <a:latin typeface="Quicksand"/>
                <a:ea typeface="Quicksand"/>
                <a:cs typeface="Quicksand"/>
                <a:sym typeface="Quicksand"/>
              </a:rPr>
              <a:t>—</a:t>
            </a:r>
            <a:r>
              <a:rPr b="1" lang="uk" sz="1000">
                <a:solidFill>
                  <a:srgbClr val="3E3E3E"/>
                </a:solidFill>
                <a:latin typeface="Quicksand"/>
                <a:ea typeface="Quicksand"/>
                <a:cs typeface="Quicksand"/>
                <a:sym typeface="Quicksand"/>
              </a:rPr>
              <a:t> </a:t>
            </a:r>
            <a:r>
              <a:rPr lang="uk" sz="1000">
                <a:solidFill>
                  <a:srgbClr val="3E3E3E"/>
                </a:solidFill>
                <a:latin typeface="Quicksand"/>
                <a:ea typeface="Quicksand"/>
                <a:cs typeface="Quicksand"/>
                <a:sym typeface="Quicksand"/>
              </a:rPr>
              <a:t>Orion Synergies (2023)</a:t>
            </a:r>
            <a:endParaRPr sz="1000">
              <a:solidFill>
                <a:srgbClr val="3E3E3E"/>
              </a:solidFill>
              <a:latin typeface="Quicksand"/>
              <a:ea typeface="Quicksand"/>
              <a:cs typeface="Quicksand"/>
              <a:sym typeface="Quicksand"/>
            </a:endParaRPr>
          </a:p>
          <a:p>
            <a:pPr indent="0" lvl="0" marL="0" rtl="0" algn="l">
              <a:lnSpc>
                <a:spcPct val="120000"/>
              </a:lnSpc>
              <a:spcBef>
                <a:spcPts val="0"/>
              </a:spcBef>
              <a:spcAft>
                <a:spcPts val="0"/>
              </a:spcAft>
              <a:buNone/>
            </a:pPr>
            <a:r>
              <a:rPr lang="uk" sz="1000">
                <a:solidFill>
                  <a:srgbClr val="3E3E3E"/>
                </a:solidFill>
                <a:latin typeface="Quicksand"/>
                <a:ea typeface="Quicksand"/>
                <a:cs typeface="Quicksand"/>
                <a:sym typeface="Quicksand"/>
              </a:rPr>
              <a:t>Recognized for devising a unique scheduling system that minimized resource overlap and enhanced operational efficiency.</a:t>
            </a:r>
            <a:endParaRPr sz="1000">
              <a:solidFill>
                <a:srgbClr val="3E3E3E"/>
              </a:solidFill>
              <a:latin typeface="Quicksand"/>
              <a:ea typeface="Quicksand"/>
              <a:cs typeface="Quicksand"/>
              <a:sym typeface="Quicksand"/>
            </a:endParaRPr>
          </a:p>
        </p:txBody>
      </p:sp>
      <p:sp>
        <p:nvSpPr>
          <p:cNvPr id="140" name="Google Shape;140;p14"/>
          <p:cNvSpPr txBox="1"/>
          <p:nvPr/>
        </p:nvSpPr>
        <p:spPr>
          <a:xfrm>
            <a:off x="2960245" y="6651032"/>
            <a:ext cx="4140000" cy="5232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uk" sz="1000">
                <a:solidFill>
                  <a:srgbClr val="3E3E3E"/>
                </a:solidFill>
                <a:latin typeface="Quicksand SemiBold"/>
                <a:ea typeface="Quicksand SemiBold"/>
                <a:cs typeface="Quicksand SemiBold"/>
                <a:sym typeface="Quicksand SemiBold"/>
              </a:rPr>
              <a:t>Employee Excellence Recognition</a:t>
            </a:r>
            <a:r>
              <a:rPr b="1" lang="uk" sz="1000">
                <a:solidFill>
                  <a:srgbClr val="3E3E3E"/>
                </a:solidFill>
                <a:latin typeface="Quicksand"/>
                <a:ea typeface="Quicksand"/>
                <a:cs typeface="Quicksand"/>
                <a:sym typeface="Quicksand"/>
              </a:rPr>
              <a:t> </a:t>
            </a:r>
            <a:r>
              <a:rPr lang="uk" sz="1000">
                <a:solidFill>
                  <a:srgbClr val="3E3E3E"/>
                </a:solidFill>
                <a:latin typeface="Quicksand"/>
                <a:ea typeface="Quicksand"/>
                <a:cs typeface="Quicksand"/>
                <a:sym typeface="Quicksand"/>
              </a:rPr>
              <a:t>—</a:t>
            </a:r>
            <a:r>
              <a:rPr b="1" lang="uk" sz="1000">
                <a:solidFill>
                  <a:srgbClr val="3E3E3E"/>
                </a:solidFill>
                <a:latin typeface="Quicksand"/>
                <a:ea typeface="Quicksand"/>
                <a:cs typeface="Quicksand"/>
                <a:sym typeface="Quicksand"/>
              </a:rPr>
              <a:t> </a:t>
            </a:r>
            <a:r>
              <a:rPr lang="uk" sz="1000">
                <a:solidFill>
                  <a:srgbClr val="3E3E3E"/>
                </a:solidFill>
                <a:latin typeface="Quicksand"/>
                <a:ea typeface="Quicksand"/>
                <a:cs typeface="Quicksand"/>
                <a:sym typeface="Quicksand"/>
              </a:rPr>
              <a:t>SunRise Solutions (2020)</a:t>
            </a:r>
            <a:endParaRPr sz="1000">
              <a:solidFill>
                <a:srgbClr val="3E3E3E"/>
              </a:solidFill>
              <a:latin typeface="Quicksand"/>
              <a:ea typeface="Quicksand"/>
              <a:cs typeface="Quicksand"/>
              <a:sym typeface="Quicksand"/>
            </a:endParaRPr>
          </a:p>
          <a:p>
            <a:pPr indent="0" lvl="0" marL="0" rtl="0" algn="l">
              <a:lnSpc>
                <a:spcPct val="120000"/>
              </a:lnSpc>
              <a:spcBef>
                <a:spcPts val="0"/>
              </a:spcBef>
              <a:spcAft>
                <a:spcPts val="0"/>
              </a:spcAft>
              <a:buNone/>
            </a:pPr>
            <a:r>
              <a:rPr lang="uk" sz="1000">
                <a:solidFill>
                  <a:srgbClr val="3E3E3E"/>
                </a:solidFill>
                <a:latin typeface="Quicksand"/>
                <a:ea typeface="Quicksand"/>
                <a:cs typeface="Quicksand"/>
                <a:sym typeface="Quicksand"/>
              </a:rPr>
              <a:t>Honored for elevating communication protocols and championing process automation solutions.</a:t>
            </a:r>
            <a:endParaRPr sz="1000">
              <a:solidFill>
                <a:srgbClr val="3E3E3E"/>
              </a:solidFill>
              <a:latin typeface="Quicksand"/>
              <a:ea typeface="Quicksand"/>
              <a:cs typeface="Quicksand"/>
              <a:sym typeface="Quicksand"/>
            </a:endParaRPr>
          </a:p>
        </p:txBody>
      </p:sp>
      <p:sp>
        <p:nvSpPr>
          <p:cNvPr id="141" name="Google Shape;141;p14"/>
          <p:cNvSpPr txBox="1"/>
          <p:nvPr/>
        </p:nvSpPr>
        <p:spPr>
          <a:xfrm>
            <a:off x="2960245" y="7409055"/>
            <a:ext cx="4140000" cy="5232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uk" sz="1000">
                <a:solidFill>
                  <a:srgbClr val="3E3E3E"/>
                </a:solidFill>
                <a:latin typeface="Quicksand SemiBold"/>
                <a:ea typeface="Quicksand SemiBold"/>
                <a:cs typeface="Quicksand SemiBold"/>
                <a:sym typeface="Quicksand SemiBold"/>
              </a:rPr>
              <a:t>Top Performer Citation</a:t>
            </a:r>
            <a:r>
              <a:rPr b="1" lang="uk" sz="1000">
                <a:solidFill>
                  <a:srgbClr val="3E3E3E"/>
                </a:solidFill>
                <a:latin typeface="Quicksand"/>
                <a:ea typeface="Quicksand"/>
                <a:cs typeface="Quicksand"/>
                <a:sym typeface="Quicksand"/>
              </a:rPr>
              <a:t> </a:t>
            </a:r>
            <a:r>
              <a:rPr lang="uk" sz="1000">
                <a:solidFill>
                  <a:srgbClr val="3E3E3E"/>
                </a:solidFill>
                <a:latin typeface="Quicksand"/>
                <a:ea typeface="Quicksand"/>
                <a:cs typeface="Quicksand"/>
                <a:sym typeface="Quicksand"/>
              </a:rPr>
              <a:t>— Global Business Forum (2019)</a:t>
            </a:r>
            <a:endParaRPr sz="1000">
              <a:solidFill>
                <a:srgbClr val="3E3E3E"/>
              </a:solidFill>
              <a:latin typeface="Quicksand"/>
              <a:ea typeface="Quicksand"/>
              <a:cs typeface="Quicksand"/>
              <a:sym typeface="Quicksand"/>
            </a:endParaRPr>
          </a:p>
          <a:p>
            <a:pPr indent="0" lvl="0" marL="0" rtl="0" algn="l">
              <a:lnSpc>
                <a:spcPct val="120000"/>
              </a:lnSpc>
              <a:spcBef>
                <a:spcPts val="0"/>
              </a:spcBef>
              <a:spcAft>
                <a:spcPts val="0"/>
              </a:spcAft>
              <a:buNone/>
            </a:pPr>
            <a:r>
              <a:rPr lang="uk" sz="1000">
                <a:solidFill>
                  <a:srgbClr val="3E3E3E"/>
                </a:solidFill>
                <a:latin typeface="Quicksand"/>
                <a:ea typeface="Quicksand"/>
                <a:cs typeface="Quicksand"/>
                <a:sym typeface="Quicksand"/>
              </a:rPr>
              <a:t>Presented strategies on operational streamlining and project risk assessments to industry leaders.</a:t>
            </a:r>
            <a:endParaRPr sz="1000">
              <a:solidFill>
                <a:srgbClr val="3E3E3E"/>
              </a:solidFill>
              <a:latin typeface="Quicksand"/>
              <a:ea typeface="Quicksand"/>
              <a:cs typeface="Quicksand"/>
              <a:sym typeface="Quicksand"/>
            </a:endParaRPr>
          </a:p>
        </p:txBody>
      </p:sp>
      <p:sp>
        <p:nvSpPr>
          <p:cNvPr id="142" name="Google Shape;142;p14"/>
          <p:cNvSpPr txBox="1"/>
          <p:nvPr/>
        </p:nvSpPr>
        <p:spPr>
          <a:xfrm>
            <a:off x="2960245" y="8407750"/>
            <a:ext cx="3094200" cy="2001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300">
                <a:solidFill>
                  <a:srgbClr val="3E3E3E"/>
                </a:solidFill>
                <a:latin typeface="Quicksand SemiBold"/>
                <a:ea typeface="Quicksand SemiBold"/>
                <a:cs typeface="Quicksand SemiBold"/>
                <a:sym typeface="Quicksand SemiBold"/>
              </a:rPr>
              <a:t>PROFESSIONAL DEVELOPMENT</a:t>
            </a:r>
            <a:endParaRPr sz="1300">
              <a:solidFill>
                <a:srgbClr val="3E3E3E"/>
              </a:solidFill>
              <a:latin typeface="Quicksand SemiBold"/>
              <a:ea typeface="Quicksand SemiBold"/>
              <a:cs typeface="Quicksand SemiBold"/>
              <a:sym typeface="Quicksand SemiBold"/>
            </a:endParaRPr>
          </a:p>
        </p:txBody>
      </p:sp>
      <p:sp>
        <p:nvSpPr>
          <p:cNvPr id="143" name="Google Shape;143;p14"/>
          <p:cNvSpPr txBox="1"/>
          <p:nvPr/>
        </p:nvSpPr>
        <p:spPr>
          <a:xfrm>
            <a:off x="2960245" y="8867884"/>
            <a:ext cx="4140000" cy="1539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uk" sz="1000">
                <a:solidFill>
                  <a:srgbClr val="3E3E3E"/>
                </a:solidFill>
                <a:latin typeface="Quicksand SemiBold"/>
                <a:ea typeface="Quicksand SemiBold"/>
                <a:cs typeface="Quicksand SemiBold"/>
                <a:sym typeface="Quicksand SemiBold"/>
              </a:rPr>
              <a:t>Lean Six Sigma Green Belt</a:t>
            </a:r>
            <a:r>
              <a:rPr b="1" lang="uk" sz="1000">
                <a:solidFill>
                  <a:srgbClr val="3E3E3E"/>
                </a:solidFill>
                <a:latin typeface="Quicksand"/>
                <a:ea typeface="Quicksand"/>
                <a:cs typeface="Quicksand"/>
                <a:sym typeface="Quicksand"/>
              </a:rPr>
              <a:t> </a:t>
            </a:r>
            <a:r>
              <a:rPr lang="uk" sz="1000">
                <a:solidFill>
                  <a:srgbClr val="3E3E3E"/>
                </a:solidFill>
                <a:latin typeface="Quicksand"/>
                <a:ea typeface="Quicksand"/>
                <a:cs typeface="Quicksand"/>
                <a:sym typeface="Quicksand"/>
              </a:rPr>
              <a:t>— Continuous Improvement (2022)</a:t>
            </a:r>
            <a:endParaRPr sz="1000">
              <a:solidFill>
                <a:srgbClr val="3E3E3E"/>
              </a:solidFill>
              <a:latin typeface="Quicksand"/>
              <a:ea typeface="Quicksand"/>
              <a:cs typeface="Quicksand"/>
              <a:sym typeface="Quicksand"/>
            </a:endParaRPr>
          </a:p>
        </p:txBody>
      </p:sp>
      <p:sp>
        <p:nvSpPr>
          <p:cNvPr id="144" name="Google Shape;144;p14"/>
          <p:cNvSpPr txBox="1"/>
          <p:nvPr/>
        </p:nvSpPr>
        <p:spPr>
          <a:xfrm>
            <a:off x="2960245" y="9624581"/>
            <a:ext cx="4140000" cy="1539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uk" sz="1000">
                <a:solidFill>
                  <a:srgbClr val="3E3E3E"/>
                </a:solidFill>
                <a:latin typeface="Quicksand SemiBold"/>
                <a:ea typeface="Quicksand SemiBold"/>
                <a:cs typeface="Quicksand SemiBold"/>
                <a:sym typeface="Quicksand SemiBold"/>
              </a:rPr>
              <a:t>Team Communication Essentials</a:t>
            </a:r>
            <a:r>
              <a:rPr b="1" lang="uk" sz="1000">
                <a:solidFill>
                  <a:srgbClr val="3E3E3E"/>
                </a:solidFill>
                <a:latin typeface="Quicksand"/>
                <a:ea typeface="Quicksand"/>
                <a:cs typeface="Quicksand"/>
                <a:sym typeface="Quicksand"/>
              </a:rPr>
              <a:t> </a:t>
            </a:r>
            <a:r>
              <a:rPr lang="uk" sz="1000">
                <a:solidFill>
                  <a:srgbClr val="3E3E3E"/>
                </a:solidFill>
                <a:latin typeface="Quicksand"/>
                <a:ea typeface="Quicksand"/>
                <a:cs typeface="Quicksand"/>
                <a:sym typeface="Quicksand"/>
              </a:rPr>
              <a:t>— Online Certification (2020)</a:t>
            </a:r>
            <a:endParaRPr sz="1000">
              <a:solidFill>
                <a:srgbClr val="3E3E3E"/>
              </a:solidFill>
              <a:latin typeface="Quicksand"/>
              <a:ea typeface="Quicksand"/>
              <a:cs typeface="Quicksand"/>
              <a:sym typeface="Quicksand"/>
            </a:endParaRPr>
          </a:p>
        </p:txBody>
      </p:sp>
      <p:sp>
        <p:nvSpPr>
          <p:cNvPr id="145" name="Google Shape;145;p14"/>
          <p:cNvSpPr txBox="1"/>
          <p:nvPr/>
        </p:nvSpPr>
        <p:spPr>
          <a:xfrm>
            <a:off x="2960245" y="10002930"/>
            <a:ext cx="4140000" cy="1539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uk" sz="1000">
                <a:solidFill>
                  <a:srgbClr val="3E3E3E"/>
                </a:solidFill>
                <a:latin typeface="Quicksand SemiBold"/>
                <a:ea typeface="Quicksand SemiBold"/>
                <a:cs typeface="Quicksand SemiBold"/>
                <a:sym typeface="Quicksand SemiBold"/>
              </a:rPr>
              <a:t>A</a:t>
            </a:r>
            <a:r>
              <a:rPr lang="uk" sz="1000">
                <a:solidFill>
                  <a:srgbClr val="3E3E3E"/>
                </a:solidFill>
                <a:latin typeface="Quicksand SemiBold"/>
                <a:ea typeface="Quicksand SemiBold"/>
                <a:cs typeface="Quicksand SemiBold"/>
                <a:sym typeface="Quicksand SemiBold"/>
              </a:rPr>
              <a:t>d</a:t>
            </a:r>
            <a:r>
              <a:rPr lang="uk" sz="1000">
                <a:solidFill>
                  <a:srgbClr val="3E3E3E"/>
                </a:solidFill>
                <a:latin typeface="Quicksand SemiBold"/>
                <a:ea typeface="Quicksand SemiBold"/>
                <a:cs typeface="Quicksand SemiBold"/>
                <a:sym typeface="Quicksand SemiBold"/>
              </a:rPr>
              <a:t>vanced Data Analytics</a:t>
            </a:r>
            <a:r>
              <a:rPr b="1" lang="uk" sz="1000">
                <a:solidFill>
                  <a:srgbClr val="3E3E3E"/>
                </a:solidFill>
                <a:latin typeface="Quicksand"/>
                <a:ea typeface="Quicksand"/>
                <a:cs typeface="Quicksand"/>
                <a:sym typeface="Quicksand"/>
              </a:rPr>
              <a:t> </a:t>
            </a:r>
            <a:r>
              <a:rPr lang="uk" sz="1000">
                <a:solidFill>
                  <a:srgbClr val="3E3E3E"/>
                </a:solidFill>
                <a:latin typeface="Quicksand"/>
                <a:ea typeface="Quicksand"/>
                <a:cs typeface="Quicksand"/>
                <a:sym typeface="Quicksand"/>
              </a:rPr>
              <a:t>— TechPro Bootcamp, Remote (2019)</a:t>
            </a:r>
            <a:endParaRPr sz="1000">
              <a:solidFill>
                <a:srgbClr val="3E3E3E"/>
              </a:solidFill>
              <a:latin typeface="Quicksand"/>
              <a:ea typeface="Quicksand"/>
              <a:cs typeface="Quicksand"/>
              <a:sym typeface="Quicksand"/>
            </a:endParaRPr>
          </a:p>
        </p:txBody>
      </p:sp>
      <p:sp>
        <p:nvSpPr>
          <p:cNvPr id="146" name="Google Shape;146;p14"/>
          <p:cNvSpPr txBox="1"/>
          <p:nvPr/>
        </p:nvSpPr>
        <p:spPr>
          <a:xfrm>
            <a:off x="2960245" y="9246232"/>
            <a:ext cx="4140000" cy="1539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uk" sz="1000">
                <a:solidFill>
                  <a:srgbClr val="3E3E3E"/>
                </a:solidFill>
                <a:latin typeface="Quicksand SemiBold"/>
                <a:ea typeface="Quicksand SemiBold"/>
                <a:cs typeface="Quicksand SemiBold"/>
                <a:sym typeface="Quicksand SemiBold"/>
              </a:rPr>
              <a:t>Strategic Leadership Workshop</a:t>
            </a:r>
            <a:r>
              <a:rPr b="1" lang="uk" sz="1000">
                <a:solidFill>
                  <a:srgbClr val="3E3E3E"/>
                </a:solidFill>
                <a:latin typeface="Quicksand"/>
                <a:ea typeface="Quicksand"/>
                <a:cs typeface="Quicksand"/>
                <a:sym typeface="Quicksand"/>
              </a:rPr>
              <a:t> </a:t>
            </a:r>
            <a:r>
              <a:rPr lang="uk" sz="1000">
                <a:solidFill>
                  <a:srgbClr val="3E3E3E"/>
                </a:solidFill>
                <a:latin typeface="Quicksand"/>
                <a:ea typeface="Quicksand"/>
                <a:cs typeface="Quicksand"/>
                <a:sym typeface="Quicksand"/>
              </a:rPr>
              <a:t>— Denver Business School (2021)</a:t>
            </a:r>
            <a:endParaRPr sz="1000">
              <a:solidFill>
                <a:srgbClr val="3E3E3E"/>
              </a:solidFill>
              <a:latin typeface="Quicksand"/>
              <a:ea typeface="Quicksand"/>
              <a:cs typeface="Quicksand"/>
              <a:sym typeface="Quicksand"/>
            </a:endParaRPr>
          </a:p>
        </p:txBody>
      </p:sp>
      <p:sp>
        <p:nvSpPr>
          <p:cNvPr id="147" name="Google Shape;147;p14"/>
          <p:cNvSpPr txBox="1"/>
          <p:nvPr/>
        </p:nvSpPr>
        <p:spPr>
          <a:xfrm>
            <a:off x="441789" y="2683081"/>
            <a:ext cx="23922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3E3E3E"/>
                </a:solidFill>
                <a:latin typeface="Quicksand SemiBold"/>
                <a:ea typeface="Quicksand SemiBold"/>
                <a:cs typeface="Quicksand SemiBold"/>
                <a:sym typeface="Quicksand SemiBold"/>
              </a:rPr>
              <a:t>Email:</a:t>
            </a:r>
            <a:r>
              <a:rPr b="1" lang="uk" sz="1000">
                <a:solidFill>
                  <a:srgbClr val="3E3E3E"/>
                </a:solidFill>
                <a:latin typeface="Quicksand"/>
                <a:ea typeface="Quicksand"/>
                <a:cs typeface="Quicksand"/>
                <a:sym typeface="Quicksand"/>
              </a:rPr>
              <a:t> </a:t>
            </a:r>
            <a:r>
              <a:rPr lang="uk" sz="1000">
                <a:solidFill>
                  <a:srgbClr val="3E3E3E"/>
                </a:solidFill>
                <a:latin typeface="Quicksand"/>
                <a:ea typeface="Quicksand"/>
                <a:cs typeface="Quicksand"/>
                <a:sym typeface="Quicksand"/>
              </a:rPr>
              <a:t>youremail@mail.ltd</a:t>
            </a:r>
            <a:endParaRPr sz="1000">
              <a:solidFill>
                <a:srgbClr val="3E3E3E"/>
              </a:solidFill>
              <a:latin typeface="Quicksand"/>
              <a:ea typeface="Quicksand"/>
              <a:cs typeface="Quicksand"/>
              <a:sym typeface="Quicksand"/>
            </a:endParaRPr>
          </a:p>
        </p:txBody>
      </p:sp>
      <p:sp>
        <p:nvSpPr>
          <p:cNvPr id="148" name="Google Shape;148;p14"/>
          <p:cNvSpPr txBox="1"/>
          <p:nvPr/>
        </p:nvSpPr>
        <p:spPr>
          <a:xfrm>
            <a:off x="441789" y="3064999"/>
            <a:ext cx="23922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3E3E3E"/>
                </a:solidFill>
                <a:latin typeface="Quicksand SemiBold"/>
                <a:ea typeface="Quicksand SemiBold"/>
                <a:cs typeface="Quicksand SemiBold"/>
                <a:sym typeface="Quicksand SemiBold"/>
              </a:rPr>
              <a:t>Phone:</a:t>
            </a:r>
            <a:r>
              <a:rPr b="1" lang="uk" sz="1000">
                <a:solidFill>
                  <a:srgbClr val="3E3E3E"/>
                </a:solidFill>
                <a:latin typeface="Quicksand"/>
                <a:ea typeface="Quicksand"/>
                <a:cs typeface="Quicksand"/>
                <a:sym typeface="Quicksand"/>
              </a:rPr>
              <a:t> </a:t>
            </a:r>
            <a:r>
              <a:rPr lang="uk" sz="1000">
                <a:solidFill>
                  <a:srgbClr val="3E3E3E"/>
                </a:solidFill>
                <a:latin typeface="Quicksand"/>
                <a:ea typeface="Quicksand"/>
                <a:cs typeface="Quicksand"/>
                <a:sym typeface="Quicksand"/>
              </a:rPr>
              <a:t>(123) 456-7890</a:t>
            </a:r>
            <a:endParaRPr sz="1000">
              <a:solidFill>
                <a:srgbClr val="3E3E3E"/>
              </a:solidFill>
              <a:latin typeface="Quicksand"/>
              <a:ea typeface="Quicksand"/>
              <a:cs typeface="Quicksand"/>
              <a:sym typeface="Quicksand"/>
            </a:endParaRPr>
          </a:p>
        </p:txBody>
      </p:sp>
      <p:sp>
        <p:nvSpPr>
          <p:cNvPr id="149" name="Google Shape;149;p14"/>
          <p:cNvSpPr txBox="1"/>
          <p:nvPr/>
        </p:nvSpPr>
        <p:spPr>
          <a:xfrm>
            <a:off x="441789" y="3446917"/>
            <a:ext cx="23922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3E3E3E"/>
                </a:solidFill>
                <a:latin typeface="Quicksand SemiBold"/>
                <a:ea typeface="Quicksand SemiBold"/>
                <a:cs typeface="Quicksand SemiBold"/>
                <a:sym typeface="Quicksand SemiBold"/>
              </a:rPr>
              <a:t>City, State:</a:t>
            </a:r>
            <a:r>
              <a:rPr b="1" lang="uk" sz="1000">
                <a:solidFill>
                  <a:srgbClr val="3E3E3E"/>
                </a:solidFill>
                <a:latin typeface="Quicksand"/>
                <a:ea typeface="Quicksand"/>
                <a:cs typeface="Quicksand"/>
                <a:sym typeface="Quicksand"/>
              </a:rPr>
              <a:t> </a:t>
            </a:r>
            <a:r>
              <a:rPr lang="uk" sz="1000">
                <a:solidFill>
                  <a:srgbClr val="3E3E3E"/>
                </a:solidFill>
                <a:latin typeface="Quicksand"/>
                <a:ea typeface="Quicksand"/>
                <a:cs typeface="Quicksand"/>
                <a:sym typeface="Quicksand"/>
              </a:rPr>
              <a:t>Austin, TX</a:t>
            </a:r>
            <a:endParaRPr sz="1000">
              <a:solidFill>
                <a:srgbClr val="3E3E3E"/>
              </a:solidFill>
              <a:latin typeface="Quicksand"/>
              <a:ea typeface="Quicksand"/>
              <a:cs typeface="Quicksand"/>
              <a:sym typeface="Quicksand"/>
            </a:endParaRPr>
          </a:p>
        </p:txBody>
      </p:sp>
      <p:sp>
        <p:nvSpPr>
          <p:cNvPr id="150" name="Google Shape;150;p14"/>
          <p:cNvSpPr txBox="1"/>
          <p:nvPr/>
        </p:nvSpPr>
        <p:spPr>
          <a:xfrm>
            <a:off x="441789" y="3828835"/>
            <a:ext cx="23922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rgbClr val="3E3E3E"/>
                </a:solidFill>
                <a:latin typeface="Quicksand SemiBold"/>
                <a:ea typeface="Quicksand SemiBold"/>
                <a:cs typeface="Quicksand SemiBold"/>
                <a:sym typeface="Quicksand SemiBold"/>
              </a:rPr>
              <a:t>LinkedIn:</a:t>
            </a:r>
            <a:r>
              <a:rPr b="1" lang="uk" sz="1000">
                <a:solidFill>
                  <a:srgbClr val="3E3E3E"/>
                </a:solidFill>
                <a:latin typeface="Quicksand"/>
                <a:ea typeface="Quicksand"/>
                <a:cs typeface="Quicksand"/>
                <a:sym typeface="Quicksand"/>
              </a:rPr>
              <a:t> </a:t>
            </a:r>
            <a:r>
              <a:rPr lang="uk" sz="1000">
                <a:solidFill>
                  <a:srgbClr val="3E3E3E"/>
                </a:solidFill>
                <a:latin typeface="Quicksand"/>
                <a:ea typeface="Quicksand"/>
                <a:cs typeface="Quicksand"/>
                <a:sym typeface="Quicksand"/>
              </a:rPr>
              <a:t>/in/cameron-example</a:t>
            </a:r>
            <a:endParaRPr sz="1000">
              <a:solidFill>
                <a:srgbClr val="3E3E3E"/>
              </a:solidFill>
              <a:latin typeface="Quicksand"/>
              <a:ea typeface="Quicksand"/>
              <a:cs typeface="Quicksand"/>
              <a:sym typeface="Quicksand"/>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