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Lst>
  <p:sldSz cy="10692000" cx="7560000"/>
  <p:notesSz cx="6858000" cy="9144000"/>
  <p:embeddedFontLst>
    <p:embeddedFont>
      <p:font typeface="Poppins"/>
      <p:regular r:id="rId10"/>
      <p:bold r:id="rId11"/>
      <p:italic r:id="rId12"/>
      <p:boldItalic r:id="rId13"/>
    </p:embeddedFont>
    <p:embeddedFont>
      <p:font typeface="Poppins Light"/>
      <p:regular r:id="rId14"/>
      <p:bold r:id="rId15"/>
      <p:italic r:id="rId16"/>
      <p:boldItalic r:id="rId17"/>
    </p:embeddedFont>
    <p:embeddedFont>
      <p:font typeface="Poppins SemiBold"/>
      <p:regular r:id="rId18"/>
      <p:bold r:id="rId19"/>
      <p:italic r:id="rId20"/>
      <p:boldItalic r:id="rId21"/>
    </p:embeddedFont>
    <p:embeddedFont>
      <p:font typeface="Poppins ExtraLight"/>
      <p:regular r:id="rId22"/>
      <p:bold r:id="rId23"/>
      <p:italic r:id="rId24"/>
      <p:boldItalic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227">
          <p15:clr>
            <a:srgbClr val="747775"/>
          </p15:clr>
        </p15:guide>
        <p15:guide id="2" pos="4535">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27"/>
        <p:guide pos="4535"/>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PoppinsSemiBold-italic.fntdata"/><Relationship Id="rId22" Type="http://schemas.openxmlformats.org/officeDocument/2006/relationships/font" Target="fonts/PoppinsExtraLight-regular.fntdata"/><Relationship Id="rId21" Type="http://schemas.openxmlformats.org/officeDocument/2006/relationships/font" Target="fonts/PoppinsSemiBold-boldItalic.fntdata"/><Relationship Id="rId24" Type="http://schemas.openxmlformats.org/officeDocument/2006/relationships/font" Target="fonts/PoppinsExtraLight-italic.fntdata"/><Relationship Id="rId23" Type="http://schemas.openxmlformats.org/officeDocument/2006/relationships/font" Target="fonts/PoppinsExtraLight-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5" Type="http://schemas.openxmlformats.org/officeDocument/2006/relationships/font" Target="fonts/PoppinsExtraLight-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font" Target="fonts/Poppins-bold.fntdata"/><Relationship Id="rId10" Type="http://schemas.openxmlformats.org/officeDocument/2006/relationships/font" Target="fonts/Poppins-regular.fntdata"/><Relationship Id="rId13" Type="http://schemas.openxmlformats.org/officeDocument/2006/relationships/font" Target="fonts/Poppins-boldItalic.fntdata"/><Relationship Id="rId12" Type="http://schemas.openxmlformats.org/officeDocument/2006/relationships/font" Target="fonts/Poppins-italic.fntdata"/><Relationship Id="rId15" Type="http://schemas.openxmlformats.org/officeDocument/2006/relationships/font" Target="fonts/PoppinsLight-bold.fntdata"/><Relationship Id="rId14" Type="http://schemas.openxmlformats.org/officeDocument/2006/relationships/font" Target="fonts/PoppinsLight-regular.fntdata"/><Relationship Id="rId17" Type="http://schemas.openxmlformats.org/officeDocument/2006/relationships/font" Target="fonts/PoppinsLight-boldItalic.fntdata"/><Relationship Id="rId16" Type="http://schemas.openxmlformats.org/officeDocument/2006/relationships/font" Target="fonts/PoppinsLight-italic.fntdata"/><Relationship Id="rId19" Type="http://schemas.openxmlformats.org/officeDocument/2006/relationships/font" Target="fonts/PoppinsSemiBold-bold.fntdata"/><Relationship Id="rId18" Type="http://schemas.openxmlformats.org/officeDocument/2006/relationships/font" Target="fonts/PoppinsSemiBold-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2fbf1e27826_0_119: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2fbf1e27826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g2fbf1e27826_0_193: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198" name="Google Shape;198;g2fbf1e27826_0_1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g2fbf1e27826_0_291: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226" name="Google Shape;226;g2fbf1e27826_0_2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uk"/>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grpSp>
        <p:nvGrpSpPr>
          <p:cNvPr id="54" name="Google Shape;54;p13"/>
          <p:cNvGrpSpPr/>
          <p:nvPr/>
        </p:nvGrpSpPr>
        <p:grpSpPr>
          <a:xfrm>
            <a:off x="0" y="0"/>
            <a:ext cx="7560000" cy="1340745"/>
            <a:chOff x="0" y="0"/>
            <a:chExt cx="7560000" cy="1340745"/>
          </a:xfrm>
        </p:grpSpPr>
        <p:grpSp>
          <p:nvGrpSpPr>
            <p:cNvPr id="55" name="Google Shape;55;p13"/>
            <p:cNvGrpSpPr/>
            <p:nvPr/>
          </p:nvGrpSpPr>
          <p:grpSpPr>
            <a:xfrm>
              <a:off x="0" y="0"/>
              <a:ext cx="7560000" cy="884930"/>
              <a:chOff x="0" y="0"/>
              <a:chExt cx="7560000" cy="884930"/>
            </a:xfrm>
          </p:grpSpPr>
          <p:sp>
            <p:nvSpPr>
              <p:cNvPr id="56" name="Google Shape;56;p13"/>
              <p:cNvSpPr/>
              <p:nvPr/>
            </p:nvSpPr>
            <p:spPr>
              <a:xfrm>
                <a:off x="0" y="0"/>
                <a:ext cx="7560000" cy="102600"/>
              </a:xfrm>
              <a:prstGeom prst="rect">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nvGrpSpPr>
              <p:cNvPr id="57" name="Google Shape;57;p13"/>
              <p:cNvGrpSpPr/>
              <p:nvPr/>
            </p:nvGrpSpPr>
            <p:grpSpPr>
              <a:xfrm>
                <a:off x="1333050" y="241403"/>
                <a:ext cx="4893900" cy="643528"/>
                <a:chOff x="1333050" y="241403"/>
                <a:chExt cx="4893900" cy="643528"/>
              </a:xfrm>
            </p:grpSpPr>
            <p:sp>
              <p:nvSpPr>
                <p:cNvPr id="58" name="Google Shape;58;p13"/>
                <p:cNvSpPr txBox="1"/>
                <p:nvPr/>
              </p:nvSpPr>
              <p:spPr>
                <a:xfrm>
                  <a:off x="1333050" y="241403"/>
                  <a:ext cx="4893900" cy="4002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b="1" lang="uk" sz="2600">
                      <a:solidFill>
                        <a:schemeClr val="dk1"/>
                      </a:solidFill>
                      <a:latin typeface="Poppins"/>
                      <a:ea typeface="Poppins"/>
                      <a:cs typeface="Poppins"/>
                      <a:sym typeface="Poppins"/>
                    </a:rPr>
                    <a:t>Jonathan</a:t>
                  </a:r>
                  <a:r>
                    <a:rPr b="1" lang="uk" sz="2600">
                      <a:solidFill>
                        <a:schemeClr val="dk1"/>
                      </a:solidFill>
                      <a:latin typeface="Poppins"/>
                      <a:ea typeface="Poppins"/>
                      <a:cs typeface="Poppins"/>
                      <a:sym typeface="Poppins"/>
                    </a:rPr>
                    <a:t> </a:t>
                  </a:r>
                  <a:r>
                    <a:rPr lang="uk" sz="2600">
                      <a:solidFill>
                        <a:schemeClr val="dk1"/>
                      </a:solidFill>
                      <a:latin typeface="Poppins Light"/>
                      <a:ea typeface="Poppins Light"/>
                      <a:cs typeface="Poppins Light"/>
                      <a:sym typeface="Poppins Light"/>
                    </a:rPr>
                    <a:t>E. </a:t>
                  </a:r>
                  <a:r>
                    <a:rPr lang="uk" sz="2600">
                      <a:solidFill>
                        <a:schemeClr val="dk1"/>
                      </a:solidFill>
                      <a:latin typeface="Poppins Light"/>
                      <a:ea typeface="Poppins Light"/>
                      <a:cs typeface="Poppins Light"/>
                      <a:sym typeface="Poppins Light"/>
                    </a:rPr>
                    <a:t>Wright</a:t>
                  </a:r>
                  <a:endParaRPr sz="2600">
                    <a:solidFill>
                      <a:schemeClr val="dk1"/>
                    </a:solidFill>
                    <a:latin typeface="Poppins Light"/>
                    <a:ea typeface="Poppins Light"/>
                    <a:cs typeface="Poppins Light"/>
                    <a:sym typeface="Poppins Light"/>
                  </a:endParaRPr>
                </a:p>
              </p:txBody>
            </p:sp>
            <p:sp>
              <p:nvSpPr>
                <p:cNvPr id="59" name="Google Shape;59;p13"/>
                <p:cNvSpPr txBox="1"/>
                <p:nvPr/>
              </p:nvSpPr>
              <p:spPr>
                <a:xfrm>
                  <a:off x="1333050" y="684830"/>
                  <a:ext cx="4893900" cy="2001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300">
                      <a:solidFill>
                        <a:schemeClr val="dk1"/>
                      </a:solidFill>
                      <a:latin typeface="Poppins ExtraLight"/>
                      <a:ea typeface="Poppins ExtraLight"/>
                      <a:cs typeface="Poppins ExtraLight"/>
                      <a:sym typeface="Poppins ExtraLight"/>
                    </a:rPr>
                    <a:t>3D Environment Artist</a:t>
                  </a:r>
                  <a:endParaRPr sz="1300">
                    <a:solidFill>
                      <a:schemeClr val="dk1"/>
                    </a:solidFill>
                    <a:latin typeface="Poppins ExtraLight"/>
                    <a:ea typeface="Poppins ExtraLight"/>
                    <a:cs typeface="Poppins ExtraLight"/>
                    <a:sym typeface="Poppins ExtraLight"/>
                  </a:endParaRPr>
                </a:p>
              </p:txBody>
            </p:sp>
          </p:grpSp>
        </p:grpSp>
        <p:grpSp>
          <p:nvGrpSpPr>
            <p:cNvPr id="60" name="Google Shape;60;p13"/>
            <p:cNvGrpSpPr/>
            <p:nvPr/>
          </p:nvGrpSpPr>
          <p:grpSpPr>
            <a:xfrm>
              <a:off x="1650" y="1054314"/>
              <a:ext cx="7554300" cy="286431"/>
              <a:chOff x="1650" y="1054314"/>
              <a:chExt cx="7554300" cy="286431"/>
            </a:xfrm>
          </p:grpSpPr>
          <p:cxnSp>
            <p:nvCxnSpPr>
              <p:cNvPr id="61" name="Google Shape;61;p13"/>
              <p:cNvCxnSpPr/>
              <p:nvPr/>
            </p:nvCxnSpPr>
            <p:spPr>
              <a:xfrm>
                <a:off x="1650" y="1054314"/>
                <a:ext cx="7554300" cy="0"/>
              </a:xfrm>
              <a:prstGeom prst="straightConnector1">
                <a:avLst/>
              </a:prstGeom>
              <a:noFill/>
              <a:ln cap="flat" cmpd="sng" w="9525">
                <a:solidFill>
                  <a:srgbClr val="000000"/>
                </a:solidFill>
                <a:prstDash val="solid"/>
                <a:round/>
                <a:headEnd len="med" w="med" type="none"/>
                <a:tailEnd len="med" w="med" type="none"/>
              </a:ln>
            </p:spPr>
          </p:cxnSp>
          <p:sp>
            <p:nvSpPr>
              <p:cNvPr id="62" name="Google Shape;62;p13"/>
              <p:cNvSpPr txBox="1"/>
              <p:nvPr/>
            </p:nvSpPr>
            <p:spPr>
              <a:xfrm>
                <a:off x="350971" y="1202145"/>
                <a:ext cx="69771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900">
                    <a:solidFill>
                      <a:schemeClr val="dk1"/>
                    </a:solidFill>
                    <a:latin typeface="Poppins"/>
                    <a:ea typeface="Poppins"/>
                    <a:cs typeface="Poppins"/>
                    <a:sym typeface="Poppins"/>
                  </a:rPr>
                  <a:t>Email:</a:t>
                </a:r>
                <a:r>
                  <a:rPr lang="uk" sz="900">
                    <a:solidFill>
                      <a:schemeClr val="dk1"/>
                    </a:solidFill>
                    <a:latin typeface="Poppins ExtraLight"/>
                    <a:ea typeface="Poppins ExtraLight"/>
                    <a:cs typeface="Poppins ExtraLight"/>
                    <a:sym typeface="Poppins ExtraLight"/>
                  </a:rPr>
                  <a:t> </a:t>
                </a:r>
                <a:r>
                  <a:rPr lang="uk" sz="900">
                    <a:solidFill>
                      <a:schemeClr val="dk1"/>
                    </a:solidFill>
                    <a:latin typeface="Poppins Light"/>
                    <a:ea typeface="Poppins Light"/>
                    <a:cs typeface="Poppins Light"/>
                    <a:sym typeface="Poppins Light"/>
                  </a:rPr>
                  <a:t>j.wright@mail.ltd | </a:t>
                </a:r>
                <a:r>
                  <a:rPr b="1" lang="uk" sz="900">
                    <a:solidFill>
                      <a:schemeClr val="dk1"/>
                    </a:solidFill>
                    <a:latin typeface="Poppins"/>
                    <a:ea typeface="Poppins"/>
                    <a:cs typeface="Poppins"/>
                    <a:sym typeface="Poppins"/>
                  </a:rPr>
                  <a:t>Phone:</a:t>
                </a:r>
                <a:r>
                  <a:rPr lang="uk" sz="900">
                    <a:solidFill>
                      <a:schemeClr val="dk1"/>
                    </a:solidFill>
                    <a:latin typeface="Poppins Light"/>
                    <a:ea typeface="Poppins Light"/>
                    <a:cs typeface="Poppins Light"/>
                    <a:sym typeface="Poppins Light"/>
                  </a:rPr>
                  <a:t> +1 (123) 456-7890 | </a:t>
                </a:r>
                <a:r>
                  <a:rPr b="1" lang="uk" sz="900">
                    <a:solidFill>
                      <a:schemeClr val="dk1"/>
                    </a:solidFill>
                    <a:latin typeface="Poppins"/>
                    <a:ea typeface="Poppins"/>
                    <a:cs typeface="Poppins"/>
                    <a:sym typeface="Poppins"/>
                  </a:rPr>
                  <a:t>LinkedIn:</a:t>
                </a:r>
                <a:r>
                  <a:rPr lang="uk" sz="900">
                    <a:solidFill>
                      <a:schemeClr val="dk1"/>
                    </a:solidFill>
                    <a:latin typeface="Poppins Light"/>
                    <a:ea typeface="Poppins Light"/>
                    <a:cs typeface="Poppins Light"/>
                    <a:sym typeface="Poppins Light"/>
                  </a:rPr>
                  <a:t> linkedin.com/in/jwrightex | </a:t>
                </a:r>
                <a:r>
                  <a:rPr b="1" lang="uk" sz="900">
                    <a:solidFill>
                      <a:schemeClr val="dk1"/>
                    </a:solidFill>
                    <a:latin typeface="Poppins"/>
                    <a:ea typeface="Poppins"/>
                    <a:cs typeface="Poppins"/>
                    <a:sym typeface="Poppins"/>
                  </a:rPr>
                  <a:t>Portfolio:</a:t>
                </a:r>
                <a:r>
                  <a:rPr lang="uk" sz="900">
                    <a:solidFill>
                      <a:schemeClr val="dk1"/>
                    </a:solidFill>
                    <a:latin typeface="Poppins Light"/>
                    <a:ea typeface="Poppins Light"/>
                    <a:cs typeface="Poppins Light"/>
                    <a:sym typeface="Poppins Light"/>
                  </a:rPr>
                  <a:t> jwright.artstation.ltd</a:t>
                </a:r>
                <a:endParaRPr b="1" sz="900">
                  <a:solidFill>
                    <a:schemeClr val="dk1"/>
                  </a:solidFill>
                  <a:latin typeface="Poppins"/>
                  <a:ea typeface="Poppins"/>
                  <a:cs typeface="Poppins"/>
                  <a:sym typeface="Poppins"/>
                </a:endParaRPr>
              </a:p>
            </p:txBody>
          </p:sp>
        </p:grpSp>
      </p:grpSp>
      <p:grpSp>
        <p:nvGrpSpPr>
          <p:cNvPr id="63" name="Google Shape;63;p13"/>
          <p:cNvGrpSpPr/>
          <p:nvPr/>
        </p:nvGrpSpPr>
        <p:grpSpPr>
          <a:xfrm>
            <a:off x="1650" y="1639540"/>
            <a:ext cx="7554300" cy="1237563"/>
            <a:chOff x="1650" y="1639540"/>
            <a:chExt cx="7554300" cy="1237563"/>
          </a:xfrm>
        </p:grpSpPr>
        <p:cxnSp>
          <p:nvCxnSpPr>
            <p:cNvPr id="64" name="Google Shape;64;p13"/>
            <p:cNvCxnSpPr/>
            <p:nvPr/>
          </p:nvCxnSpPr>
          <p:spPr>
            <a:xfrm>
              <a:off x="1650" y="1988364"/>
              <a:ext cx="7554300" cy="0"/>
            </a:xfrm>
            <a:prstGeom prst="straightConnector1">
              <a:avLst/>
            </a:prstGeom>
            <a:noFill/>
            <a:ln cap="flat" cmpd="sng" w="9525">
              <a:solidFill>
                <a:srgbClr val="000000"/>
              </a:solidFill>
              <a:prstDash val="solid"/>
              <a:round/>
              <a:headEnd len="med" w="med" type="none"/>
              <a:tailEnd len="med" w="med" type="none"/>
            </a:ln>
          </p:spPr>
        </p:cxnSp>
        <p:sp>
          <p:nvSpPr>
            <p:cNvPr id="65" name="Google Shape;65;p13"/>
            <p:cNvSpPr txBox="1"/>
            <p:nvPr/>
          </p:nvSpPr>
          <p:spPr>
            <a:xfrm>
              <a:off x="350972" y="1639540"/>
              <a:ext cx="1883400" cy="2463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600">
                  <a:solidFill>
                    <a:schemeClr val="dk1"/>
                  </a:solidFill>
                  <a:latin typeface="Poppins SemiBold"/>
                  <a:ea typeface="Poppins SemiBold"/>
                  <a:cs typeface="Poppins SemiBold"/>
                  <a:sym typeface="Poppins SemiBold"/>
                </a:rPr>
                <a:t>Summary</a:t>
              </a:r>
              <a:endParaRPr sz="1600">
                <a:solidFill>
                  <a:schemeClr val="dk1"/>
                </a:solidFill>
                <a:latin typeface="Poppins SemiBold"/>
                <a:ea typeface="Poppins SemiBold"/>
                <a:cs typeface="Poppins SemiBold"/>
                <a:sym typeface="Poppins SemiBold"/>
              </a:endParaRPr>
            </a:p>
          </p:txBody>
        </p:sp>
        <p:sp>
          <p:nvSpPr>
            <p:cNvPr id="66" name="Google Shape;66;p13"/>
            <p:cNvSpPr txBox="1"/>
            <p:nvPr/>
          </p:nvSpPr>
          <p:spPr>
            <a:xfrm>
              <a:off x="350974" y="2219203"/>
              <a:ext cx="6849000" cy="6579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Creative and detail-oriented 3D Environment Artist with over 5 years of experience in the AAA game industry. Proficient in creating immersive and realistic environments using industry-standard software, including Maya, RizomUV, and Marmoset Toolbag. Strong understanding of UV mapping, texturing, and lighting, with a passion for bringing virtual worlds to life. Proven ability to work collaboratively with cross-functional teams to meet project deadlines.</a:t>
              </a:r>
              <a:endParaRPr sz="900">
                <a:solidFill>
                  <a:schemeClr val="dk1"/>
                </a:solidFill>
                <a:latin typeface="Poppins"/>
                <a:ea typeface="Poppins"/>
                <a:cs typeface="Poppins"/>
                <a:sym typeface="Poppins"/>
              </a:endParaRPr>
            </a:p>
          </p:txBody>
        </p:sp>
      </p:grpSp>
      <p:grpSp>
        <p:nvGrpSpPr>
          <p:cNvPr id="67" name="Google Shape;67;p13"/>
          <p:cNvGrpSpPr/>
          <p:nvPr/>
        </p:nvGrpSpPr>
        <p:grpSpPr>
          <a:xfrm>
            <a:off x="1650" y="3183240"/>
            <a:ext cx="7554300" cy="1602996"/>
            <a:chOff x="1650" y="3183240"/>
            <a:chExt cx="7554300" cy="1602996"/>
          </a:xfrm>
        </p:grpSpPr>
        <p:cxnSp>
          <p:nvCxnSpPr>
            <p:cNvPr id="68" name="Google Shape;68;p13"/>
            <p:cNvCxnSpPr/>
            <p:nvPr/>
          </p:nvCxnSpPr>
          <p:spPr>
            <a:xfrm>
              <a:off x="1650" y="3532064"/>
              <a:ext cx="7554300" cy="0"/>
            </a:xfrm>
            <a:prstGeom prst="straightConnector1">
              <a:avLst/>
            </a:prstGeom>
            <a:noFill/>
            <a:ln cap="flat" cmpd="sng" w="9525">
              <a:solidFill>
                <a:srgbClr val="000000"/>
              </a:solidFill>
              <a:prstDash val="solid"/>
              <a:round/>
              <a:headEnd len="med" w="med" type="none"/>
              <a:tailEnd len="med" w="med" type="none"/>
            </a:ln>
          </p:spPr>
        </p:cxnSp>
        <p:sp>
          <p:nvSpPr>
            <p:cNvPr id="69" name="Google Shape;69;p13"/>
            <p:cNvSpPr txBox="1"/>
            <p:nvPr/>
          </p:nvSpPr>
          <p:spPr>
            <a:xfrm>
              <a:off x="350972" y="3183240"/>
              <a:ext cx="1883400" cy="2463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600">
                  <a:solidFill>
                    <a:schemeClr val="dk1"/>
                  </a:solidFill>
                  <a:latin typeface="Poppins SemiBold"/>
                  <a:ea typeface="Poppins SemiBold"/>
                  <a:cs typeface="Poppins SemiBold"/>
                  <a:sym typeface="Poppins SemiBold"/>
                </a:rPr>
                <a:t>Education</a:t>
              </a:r>
              <a:endParaRPr sz="1600">
                <a:solidFill>
                  <a:schemeClr val="dk1"/>
                </a:solidFill>
                <a:latin typeface="Poppins SemiBold"/>
                <a:ea typeface="Poppins SemiBold"/>
                <a:cs typeface="Poppins SemiBold"/>
                <a:sym typeface="Poppins SemiBold"/>
              </a:endParaRPr>
            </a:p>
          </p:txBody>
        </p:sp>
        <p:sp>
          <p:nvSpPr>
            <p:cNvPr id="70" name="Google Shape;70;p13"/>
            <p:cNvSpPr txBox="1"/>
            <p:nvPr/>
          </p:nvSpPr>
          <p:spPr>
            <a:xfrm>
              <a:off x="350975" y="3755550"/>
              <a:ext cx="39450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SemiBold"/>
                  <a:ea typeface="Poppins SemiBold"/>
                  <a:cs typeface="Poppins SemiBold"/>
                  <a:sym typeface="Poppins SemiBold"/>
                </a:rPr>
                <a:t>Master of Fine Arts in Digital Arts</a:t>
              </a:r>
              <a:endParaRPr sz="900">
                <a:solidFill>
                  <a:schemeClr val="dk1"/>
                </a:solidFill>
                <a:latin typeface="Poppins SemiBold"/>
                <a:ea typeface="Poppins SemiBold"/>
                <a:cs typeface="Poppins SemiBold"/>
                <a:sym typeface="Poppins SemiBold"/>
              </a:endParaRPr>
            </a:p>
          </p:txBody>
        </p:sp>
        <p:sp>
          <p:nvSpPr>
            <p:cNvPr id="71" name="Google Shape;71;p13"/>
            <p:cNvSpPr txBox="1"/>
            <p:nvPr/>
          </p:nvSpPr>
          <p:spPr>
            <a:xfrm>
              <a:off x="350975" y="3939895"/>
              <a:ext cx="39450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Savannah College of Art and Design (SCAD), Savannah, GA</a:t>
              </a:r>
              <a:endParaRPr sz="900">
                <a:solidFill>
                  <a:schemeClr val="dk1"/>
                </a:solidFill>
                <a:latin typeface="Poppins"/>
                <a:ea typeface="Poppins"/>
                <a:cs typeface="Poppins"/>
                <a:sym typeface="Poppins"/>
              </a:endParaRPr>
            </a:p>
          </p:txBody>
        </p:sp>
        <p:sp>
          <p:nvSpPr>
            <p:cNvPr id="72" name="Google Shape;72;p13"/>
            <p:cNvSpPr txBox="1"/>
            <p:nvPr/>
          </p:nvSpPr>
          <p:spPr>
            <a:xfrm>
              <a:off x="350975" y="4124240"/>
              <a:ext cx="39450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Graduated: May 2019</a:t>
              </a:r>
              <a:endParaRPr sz="900">
                <a:solidFill>
                  <a:schemeClr val="dk1"/>
                </a:solidFill>
                <a:latin typeface="Poppins"/>
                <a:ea typeface="Poppins"/>
                <a:cs typeface="Poppins"/>
                <a:sym typeface="Poppins"/>
              </a:endParaRPr>
            </a:p>
          </p:txBody>
        </p:sp>
        <p:sp>
          <p:nvSpPr>
            <p:cNvPr id="73" name="Google Shape;73;p13"/>
            <p:cNvSpPr txBox="1"/>
            <p:nvPr/>
          </p:nvSpPr>
          <p:spPr>
            <a:xfrm>
              <a:off x="350975" y="4474535"/>
              <a:ext cx="6849000" cy="3117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Focus on Advanced 3D Modeling, Texturing, and Environment Design. "The Evolution of Digital Landscapes in Interactive Media". Graduate Assistant for 3D Modeling and Texturing courses</a:t>
              </a:r>
              <a:endParaRPr sz="900">
                <a:solidFill>
                  <a:schemeClr val="dk1"/>
                </a:solidFill>
                <a:latin typeface="Poppins"/>
                <a:ea typeface="Poppins"/>
                <a:cs typeface="Poppins"/>
                <a:sym typeface="Poppins"/>
              </a:endParaRPr>
            </a:p>
          </p:txBody>
        </p:sp>
      </p:grpSp>
      <p:grpSp>
        <p:nvGrpSpPr>
          <p:cNvPr id="74" name="Google Shape;74;p13"/>
          <p:cNvGrpSpPr/>
          <p:nvPr/>
        </p:nvGrpSpPr>
        <p:grpSpPr>
          <a:xfrm>
            <a:off x="1650" y="5082115"/>
            <a:ext cx="7554300" cy="1251685"/>
            <a:chOff x="1650" y="5082115"/>
            <a:chExt cx="7554300" cy="1251685"/>
          </a:xfrm>
        </p:grpSpPr>
        <p:cxnSp>
          <p:nvCxnSpPr>
            <p:cNvPr id="75" name="Google Shape;75;p13"/>
            <p:cNvCxnSpPr/>
            <p:nvPr/>
          </p:nvCxnSpPr>
          <p:spPr>
            <a:xfrm>
              <a:off x="1650" y="5430939"/>
              <a:ext cx="7554300" cy="0"/>
            </a:xfrm>
            <a:prstGeom prst="straightConnector1">
              <a:avLst/>
            </a:prstGeom>
            <a:noFill/>
            <a:ln cap="flat" cmpd="sng" w="9525">
              <a:solidFill>
                <a:srgbClr val="000000"/>
              </a:solidFill>
              <a:prstDash val="solid"/>
              <a:round/>
              <a:headEnd len="med" w="med" type="none"/>
              <a:tailEnd len="med" w="med" type="none"/>
            </a:ln>
          </p:spPr>
        </p:cxnSp>
        <p:sp>
          <p:nvSpPr>
            <p:cNvPr id="76" name="Google Shape;76;p13"/>
            <p:cNvSpPr txBox="1"/>
            <p:nvPr/>
          </p:nvSpPr>
          <p:spPr>
            <a:xfrm>
              <a:off x="350972" y="5082115"/>
              <a:ext cx="1883400" cy="2463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600">
                  <a:solidFill>
                    <a:schemeClr val="dk1"/>
                  </a:solidFill>
                  <a:latin typeface="Poppins SemiBold"/>
                  <a:ea typeface="Poppins SemiBold"/>
                  <a:cs typeface="Poppins SemiBold"/>
                  <a:sym typeface="Poppins SemiBold"/>
                </a:rPr>
                <a:t>Skills</a:t>
              </a:r>
              <a:endParaRPr sz="1600">
                <a:solidFill>
                  <a:schemeClr val="dk1"/>
                </a:solidFill>
                <a:latin typeface="Poppins SemiBold"/>
                <a:ea typeface="Poppins SemiBold"/>
                <a:cs typeface="Poppins SemiBold"/>
                <a:sym typeface="Poppins SemiBold"/>
              </a:endParaRPr>
            </a:p>
          </p:txBody>
        </p:sp>
        <p:grpSp>
          <p:nvGrpSpPr>
            <p:cNvPr id="77" name="Google Shape;77;p13"/>
            <p:cNvGrpSpPr/>
            <p:nvPr/>
          </p:nvGrpSpPr>
          <p:grpSpPr>
            <a:xfrm>
              <a:off x="350975" y="5654425"/>
              <a:ext cx="3525351" cy="679365"/>
              <a:chOff x="350975" y="5654425"/>
              <a:chExt cx="3525351" cy="679365"/>
            </a:xfrm>
          </p:grpSpPr>
          <p:grpSp>
            <p:nvGrpSpPr>
              <p:cNvPr id="78" name="Google Shape;78;p13"/>
              <p:cNvGrpSpPr/>
              <p:nvPr/>
            </p:nvGrpSpPr>
            <p:grpSpPr>
              <a:xfrm>
                <a:off x="350975" y="5654425"/>
                <a:ext cx="3525351" cy="138600"/>
                <a:chOff x="350975" y="5654425"/>
                <a:chExt cx="3525351" cy="138600"/>
              </a:xfrm>
            </p:grpSpPr>
            <p:sp>
              <p:nvSpPr>
                <p:cNvPr id="79" name="Google Shape;79;p13"/>
                <p:cNvSpPr txBox="1"/>
                <p:nvPr/>
              </p:nvSpPr>
              <p:spPr>
                <a:xfrm>
                  <a:off x="350975" y="5654425"/>
                  <a:ext cx="8523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SemiBold"/>
                      <a:ea typeface="Poppins SemiBold"/>
                      <a:cs typeface="Poppins SemiBold"/>
                      <a:sym typeface="Poppins SemiBold"/>
                    </a:rPr>
                    <a:t>3D Modeling:</a:t>
                  </a:r>
                  <a:endParaRPr sz="900">
                    <a:solidFill>
                      <a:schemeClr val="dk1"/>
                    </a:solidFill>
                    <a:latin typeface="Poppins SemiBold"/>
                    <a:ea typeface="Poppins SemiBold"/>
                    <a:cs typeface="Poppins SemiBold"/>
                    <a:sym typeface="Poppins SemiBold"/>
                  </a:endParaRPr>
                </a:p>
              </p:txBody>
            </p:sp>
            <p:sp>
              <p:nvSpPr>
                <p:cNvPr id="80" name="Google Shape;80;p13"/>
                <p:cNvSpPr txBox="1"/>
                <p:nvPr/>
              </p:nvSpPr>
              <p:spPr>
                <a:xfrm>
                  <a:off x="1254326" y="5654425"/>
                  <a:ext cx="26220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Maya, Blender, 3ds Max</a:t>
                  </a:r>
                  <a:endParaRPr sz="900">
                    <a:solidFill>
                      <a:schemeClr val="dk1"/>
                    </a:solidFill>
                    <a:latin typeface="Poppins"/>
                    <a:ea typeface="Poppins"/>
                    <a:cs typeface="Poppins"/>
                    <a:sym typeface="Poppins"/>
                  </a:endParaRPr>
                </a:p>
              </p:txBody>
            </p:sp>
          </p:grpSp>
          <p:grpSp>
            <p:nvGrpSpPr>
              <p:cNvPr id="81" name="Google Shape;81;p13"/>
              <p:cNvGrpSpPr/>
              <p:nvPr/>
            </p:nvGrpSpPr>
            <p:grpSpPr>
              <a:xfrm>
                <a:off x="350975" y="5834680"/>
                <a:ext cx="3525351" cy="138600"/>
                <a:chOff x="350975" y="5654425"/>
                <a:chExt cx="3525351" cy="138600"/>
              </a:xfrm>
            </p:grpSpPr>
            <p:sp>
              <p:nvSpPr>
                <p:cNvPr id="82" name="Google Shape;82;p13"/>
                <p:cNvSpPr txBox="1"/>
                <p:nvPr/>
              </p:nvSpPr>
              <p:spPr>
                <a:xfrm>
                  <a:off x="350975" y="5654425"/>
                  <a:ext cx="8523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SemiBold"/>
                      <a:ea typeface="Poppins SemiBold"/>
                      <a:cs typeface="Poppins SemiBold"/>
                      <a:sym typeface="Poppins SemiBold"/>
                    </a:rPr>
                    <a:t>UV Mapping:</a:t>
                  </a:r>
                  <a:endParaRPr sz="900">
                    <a:solidFill>
                      <a:schemeClr val="dk1"/>
                    </a:solidFill>
                    <a:latin typeface="Poppins SemiBold"/>
                    <a:ea typeface="Poppins SemiBold"/>
                    <a:cs typeface="Poppins SemiBold"/>
                    <a:sym typeface="Poppins SemiBold"/>
                  </a:endParaRPr>
                </a:p>
              </p:txBody>
            </p:sp>
            <p:sp>
              <p:nvSpPr>
                <p:cNvPr id="83" name="Google Shape;83;p13"/>
                <p:cNvSpPr txBox="1"/>
                <p:nvPr/>
              </p:nvSpPr>
              <p:spPr>
                <a:xfrm>
                  <a:off x="1254326" y="5654425"/>
                  <a:ext cx="26220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RizomUV, UVLayout, Autodesk Maya </a:t>
                  </a:r>
                  <a:endParaRPr sz="900">
                    <a:solidFill>
                      <a:schemeClr val="dk1"/>
                    </a:solidFill>
                    <a:latin typeface="Poppins"/>
                    <a:ea typeface="Poppins"/>
                    <a:cs typeface="Poppins"/>
                    <a:sym typeface="Poppins"/>
                  </a:endParaRPr>
                </a:p>
              </p:txBody>
            </p:sp>
          </p:grpSp>
          <p:grpSp>
            <p:nvGrpSpPr>
              <p:cNvPr id="84" name="Google Shape;84;p13"/>
              <p:cNvGrpSpPr/>
              <p:nvPr/>
            </p:nvGrpSpPr>
            <p:grpSpPr>
              <a:xfrm>
                <a:off x="350975" y="6014935"/>
                <a:ext cx="3525351" cy="138600"/>
                <a:chOff x="350975" y="5654425"/>
                <a:chExt cx="3525351" cy="138600"/>
              </a:xfrm>
            </p:grpSpPr>
            <p:sp>
              <p:nvSpPr>
                <p:cNvPr id="85" name="Google Shape;85;p13"/>
                <p:cNvSpPr txBox="1"/>
                <p:nvPr/>
              </p:nvSpPr>
              <p:spPr>
                <a:xfrm>
                  <a:off x="350975" y="5654425"/>
                  <a:ext cx="8523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SemiBold"/>
                      <a:ea typeface="Poppins SemiBold"/>
                      <a:cs typeface="Poppins SemiBold"/>
                      <a:sym typeface="Poppins SemiBold"/>
                    </a:rPr>
                    <a:t>Texturing:</a:t>
                  </a:r>
                  <a:endParaRPr sz="900">
                    <a:solidFill>
                      <a:schemeClr val="dk1"/>
                    </a:solidFill>
                    <a:latin typeface="Poppins SemiBold"/>
                    <a:ea typeface="Poppins SemiBold"/>
                    <a:cs typeface="Poppins SemiBold"/>
                    <a:sym typeface="Poppins SemiBold"/>
                  </a:endParaRPr>
                </a:p>
              </p:txBody>
            </p:sp>
            <p:sp>
              <p:nvSpPr>
                <p:cNvPr id="86" name="Google Shape;86;p13"/>
                <p:cNvSpPr txBox="1"/>
                <p:nvPr/>
              </p:nvSpPr>
              <p:spPr>
                <a:xfrm>
                  <a:off x="1254326" y="5654425"/>
                  <a:ext cx="26220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Substance Painter</a:t>
                  </a:r>
                  <a:endParaRPr sz="900">
                    <a:solidFill>
                      <a:schemeClr val="dk1"/>
                    </a:solidFill>
                    <a:latin typeface="Poppins"/>
                    <a:ea typeface="Poppins"/>
                    <a:cs typeface="Poppins"/>
                    <a:sym typeface="Poppins"/>
                  </a:endParaRPr>
                </a:p>
              </p:txBody>
            </p:sp>
          </p:grpSp>
          <p:grpSp>
            <p:nvGrpSpPr>
              <p:cNvPr id="87" name="Google Shape;87;p13"/>
              <p:cNvGrpSpPr/>
              <p:nvPr/>
            </p:nvGrpSpPr>
            <p:grpSpPr>
              <a:xfrm>
                <a:off x="350975" y="6195190"/>
                <a:ext cx="3525351" cy="138600"/>
                <a:chOff x="350975" y="5654425"/>
                <a:chExt cx="3525351" cy="138600"/>
              </a:xfrm>
            </p:grpSpPr>
            <p:sp>
              <p:nvSpPr>
                <p:cNvPr id="88" name="Google Shape;88;p13"/>
                <p:cNvSpPr txBox="1"/>
                <p:nvPr/>
              </p:nvSpPr>
              <p:spPr>
                <a:xfrm>
                  <a:off x="350975" y="5654425"/>
                  <a:ext cx="8523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SemiBold"/>
                      <a:ea typeface="Poppins SemiBold"/>
                      <a:cs typeface="Poppins SemiBold"/>
                      <a:sym typeface="Poppins SemiBold"/>
                    </a:rPr>
                    <a:t>Rendering: </a:t>
                  </a:r>
                  <a:endParaRPr sz="900">
                    <a:solidFill>
                      <a:schemeClr val="dk1"/>
                    </a:solidFill>
                    <a:latin typeface="Poppins SemiBold"/>
                    <a:ea typeface="Poppins SemiBold"/>
                    <a:cs typeface="Poppins SemiBold"/>
                    <a:sym typeface="Poppins SemiBold"/>
                  </a:endParaRPr>
                </a:p>
              </p:txBody>
            </p:sp>
            <p:sp>
              <p:nvSpPr>
                <p:cNvPr id="89" name="Google Shape;89;p13"/>
                <p:cNvSpPr txBox="1"/>
                <p:nvPr/>
              </p:nvSpPr>
              <p:spPr>
                <a:xfrm>
                  <a:off x="1254326" y="5654425"/>
                  <a:ext cx="26220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Marmoset Toolbag, Unreal Engine, Unity</a:t>
                  </a:r>
                  <a:endParaRPr sz="900">
                    <a:solidFill>
                      <a:schemeClr val="dk1"/>
                    </a:solidFill>
                    <a:latin typeface="Poppins"/>
                    <a:ea typeface="Poppins"/>
                    <a:cs typeface="Poppins"/>
                    <a:sym typeface="Poppins"/>
                  </a:endParaRPr>
                </a:p>
              </p:txBody>
            </p:sp>
          </p:grpSp>
        </p:grpSp>
        <p:grpSp>
          <p:nvGrpSpPr>
            <p:cNvPr id="90" name="Google Shape;90;p13"/>
            <p:cNvGrpSpPr/>
            <p:nvPr/>
          </p:nvGrpSpPr>
          <p:grpSpPr>
            <a:xfrm>
              <a:off x="4591125" y="5654425"/>
              <a:ext cx="2608981" cy="679375"/>
              <a:chOff x="350975" y="5654425"/>
              <a:chExt cx="2608981" cy="679375"/>
            </a:xfrm>
          </p:grpSpPr>
          <p:grpSp>
            <p:nvGrpSpPr>
              <p:cNvPr id="91" name="Google Shape;91;p13"/>
              <p:cNvGrpSpPr/>
              <p:nvPr/>
            </p:nvGrpSpPr>
            <p:grpSpPr>
              <a:xfrm>
                <a:off x="350975" y="5654425"/>
                <a:ext cx="2608981" cy="138600"/>
                <a:chOff x="350975" y="5654425"/>
                <a:chExt cx="2608981" cy="138600"/>
              </a:xfrm>
            </p:grpSpPr>
            <p:sp>
              <p:nvSpPr>
                <p:cNvPr id="92" name="Google Shape;92;p13"/>
                <p:cNvSpPr txBox="1"/>
                <p:nvPr/>
              </p:nvSpPr>
              <p:spPr>
                <a:xfrm>
                  <a:off x="350975" y="5654425"/>
                  <a:ext cx="13401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SemiBold"/>
                      <a:ea typeface="Poppins SemiBold"/>
                      <a:cs typeface="Poppins SemiBold"/>
                      <a:sym typeface="Poppins SemiBold"/>
                    </a:rPr>
                    <a:t>Game Engines:</a:t>
                  </a:r>
                  <a:endParaRPr sz="900">
                    <a:solidFill>
                      <a:schemeClr val="dk1"/>
                    </a:solidFill>
                    <a:latin typeface="Poppins SemiBold"/>
                    <a:ea typeface="Poppins SemiBold"/>
                    <a:cs typeface="Poppins SemiBold"/>
                    <a:sym typeface="Poppins SemiBold"/>
                  </a:endParaRPr>
                </a:p>
              </p:txBody>
            </p:sp>
            <p:sp>
              <p:nvSpPr>
                <p:cNvPr id="93" name="Google Shape;93;p13"/>
                <p:cNvSpPr txBox="1"/>
                <p:nvPr/>
              </p:nvSpPr>
              <p:spPr>
                <a:xfrm>
                  <a:off x="1806156" y="5654425"/>
                  <a:ext cx="1153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Unreal Engine, Unity</a:t>
                  </a:r>
                  <a:endParaRPr sz="900">
                    <a:solidFill>
                      <a:schemeClr val="dk1"/>
                    </a:solidFill>
                    <a:latin typeface="Poppins"/>
                    <a:ea typeface="Poppins"/>
                    <a:cs typeface="Poppins"/>
                    <a:sym typeface="Poppins"/>
                  </a:endParaRPr>
                </a:p>
              </p:txBody>
            </p:sp>
          </p:grpSp>
          <p:grpSp>
            <p:nvGrpSpPr>
              <p:cNvPr id="94" name="Google Shape;94;p13"/>
              <p:cNvGrpSpPr/>
              <p:nvPr/>
            </p:nvGrpSpPr>
            <p:grpSpPr>
              <a:xfrm>
                <a:off x="350975" y="5834675"/>
                <a:ext cx="2608981" cy="138608"/>
                <a:chOff x="350975" y="5654420"/>
                <a:chExt cx="2608981" cy="138608"/>
              </a:xfrm>
            </p:grpSpPr>
            <p:sp>
              <p:nvSpPr>
                <p:cNvPr id="95" name="Google Shape;95;p13"/>
                <p:cNvSpPr txBox="1"/>
                <p:nvPr/>
              </p:nvSpPr>
              <p:spPr>
                <a:xfrm>
                  <a:off x="350975" y="5654420"/>
                  <a:ext cx="13401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SemiBold"/>
                      <a:ea typeface="Poppins SemiBold"/>
                      <a:cs typeface="Poppins SemiBold"/>
                      <a:sym typeface="Poppins SemiBold"/>
                    </a:rPr>
                    <a:t>Scripting:</a:t>
                  </a:r>
                  <a:endParaRPr sz="900">
                    <a:solidFill>
                      <a:schemeClr val="dk1"/>
                    </a:solidFill>
                    <a:latin typeface="Poppins SemiBold"/>
                    <a:ea typeface="Poppins SemiBold"/>
                    <a:cs typeface="Poppins SemiBold"/>
                    <a:sym typeface="Poppins SemiBold"/>
                  </a:endParaRPr>
                </a:p>
              </p:txBody>
            </p:sp>
            <p:sp>
              <p:nvSpPr>
                <p:cNvPr id="96" name="Google Shape;96;p13"/>
                <p:cNvSpPr txBox="1"/>
                <p:nvPr/>
              </p:nvSpPr>
              <p:spPr>
                <a:xfrm>
                  <a:off x="1806156" y="5654428"/>
                  <a:ext cx="1153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Python, MEL</a:t>
                  </a:r>
                  <a:endParaRPr sz="900">
                    <a:solidFill>
                      <a:schemeClr val="dk1"/>
                    </a:solidFill>
                    <a:latin typeface="Poppins"/>
                    <a:ea typeface="Poppins"/>
                    <a:cs typeface="Poppins"/>
                    <a:sym typeface="Poppins"/>
                  </a:endParaRPr>
                </a:p>
              </p:txBody>
            </p:sp>
          </p:grpSp>
          <p:grpSp>
            <p:nvGrpSpPr>
              <p:cNvPr id="97" name="Google Shape;97;p13"/>
              <p:cNvGrpSpPr/>
              <p:nvPr/>
            </p:nvGrpSpPr>
            <p:grpSpPr>
              <a:xfrm>
                <a:off x="350975" y="6014925"/>
                <a:ext cx="2608981" cy="138615"/>
                <a:chOff x="350975" y="5654415"/>
                <a:chExt cx="2608981" cy="138615"/>
              </a:xfrm>
            </p:grpSpPr>
            <p:sp>
              <p:nvSpPr>
                <p:cNvPr id="98" name="Google Shape;98;p13"/>
                <p:cNvSpPr txBox="1"/>
                <p:nvPr/>
              </p:nvSpPr>
              <p:spPr>
                <a:xfrm>
                  <a:off x="350975" y="5654415"/>
                  <a:ext cx="13401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SemiBold"/>
                      <a:ea typeface="Poppins SemiBold"/>
                      <a:cs typeface="Poppins SemiBold"/>
                      <a:sym typeface="Poppins SemiBold"/>
                    </a:rPr>
                    <a:t>Version Control: </a:t>
                  </a:r>
                  <a:endParaRPr sz="900">
                    <a:solidFill>
                      <a:schemeClr val="dk1"/>
                    </a:solidFill>
                    <a:latin typeface="Poppins SemiBold"/>
                    <a:ea typeface="Poppins SemiBold"/>
                    <a:cs typeface="Poppins SemiBold"/>
                    <a:sym typeface="Poppins SemiBold"/>
                  </a:endParaRPr>
                </a:p>
              </p:txBody>
            </p:sp>
            <p:sp>
              <p:nvSpPr>
                <p:cNvPr id="99" name="Google Shape;99;p13"/>
                <p:cNvSpPr txBox="1"/>
                <p:nvPr/>
              </p:nvSpPr>
              <p:spPr>
                <a:xfrm>
                  <a:off x="1806156" y="5654430"/>
                  <a:ext cx="1153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Perforce, Git</a:t>
                  </a:r>
                  <a:endParaRPr sz="900">
                    <a:solidFill>
                      <a:schemeClr val="dk1"/>
                    </a:solidFill>
                    <a:latin typeface="Poppins"/>
                    <a:ea typeface="Poppins"/>
                    <a:cs typeface="Poppins"/>
                    <a:sym typeface="Poppins"/>
                  </a:endParaRPr>
                </a:p>
              </p:txBody>
            </p:sp>
          </p:grpSp>
          <p:grpSp>
            <p:nvGrpSpPr>
              <p:cNvPr id="100" name="Google Shape;100;p13"/>
              <p:cNvGrpSpPr/>
              <p:nvPr/>
            </p:nvGrpSpPr>
            <p:grpSpPr>
              <a:xfrm>
                <a:off x="350975" y="6195198"/>
                <a:ext cx="2608981" cy="138602"/>
                <a:chOff x="350975" y="5654433"/>
                <a:chExt cx="2608981" cy="138602"/>
              </a:xfrm>
            </p:grpSpPr>
            <p:sp>
              <p:nvSpPr>
                <p:cNvPr id="101" name="Google Shape;101;p13"/>
                <p:cNvSpPr txBox="1"/>
                <p:nvPr/>
              </p:nvSpPr>
              <p:spPr>
                <a:xfrm>
                  <a:off x="350975" y="5654435"/>
                  <a:ext cx="13401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SemiBold"/>
                      <a:ea typeface="Poppins SemiBold"/>
                      <a:cs typeface="Poppins SemiBold"/>
                      <a:sym typeface="Poppins SemiBold"/>
                    </a:rPr>
                    <a:t>Project Management:</a:t>
                  </a:r>
                  <a:endParaRPr sz="900">
                    <a:solidFill>
                      <a:schemeClr val="dk1"/>
                    </a:solidFill>
                    <a:latin typeface="Poppins SemiBold"/>
                    <a:ea typeface="Poppins SemiBold"/>
                    <a:cs typeface="Poppins SemiBold"/>
                    <a:sym typeface="Poppins SemiBold"/>
                  </a:endParaRPr>
                </a:p>
              </p:txBody>
            </p:sp>
            <p:sp>
              <p:nvSpPr>
                <p:cNvPr id="102" name="Google Shape;102;p13"/>
                <p:cNvSpPr txBox="1"/>
                <p:nvPr/>
              </p:nvSpPr>
              <p:spPr>
                <a:xfrm>
                  <a:off x="1806156" y="5654433"/>
                  <a:ext cx="1153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Jira, Trello</a:t>
                  </a:r>
                  <a:endParaRPr sz="900">
                    <a:solidFill>
                      <a:schemeClr val="dk1"/>
                    </a:solidFill>
                    <a:latin typeface="Poppins"/>
                    <a:ea typeface="Poppins"/>
                    <a:cs typeface="Poppins"/>
                    <a:sym typeface="Poppins"/>
                  </a:endParaRPr>
                </a:p>
              </p:txBody>
            </p:sp>
          </p:grpSp>
        </p:grpSp>
      </p:grpSp>
      <p:grpSp>
        <p:nvGrpSpPr>
          <p:cNvPr id="103" name="Google Shape;103;p13"/>
          <p:cNvGrpSpPr/>
          <p:nvPr/>
        </p:nvGrpSpPr>
        <p:grpSpPr>
          <a:xfrm>
            <a:off x="1650" y="6737658"/>
            <a:ext cx="7554300" cy="3604391"/>
            <a:chOff x="1650" y="6737658"/>
            <a:chExt cx="7554300" cy="3604391"/>
          </a:xfrm>
        </p:grpSpPr>
        <p:cxnSp>
          <p:nvCxnSpPr>
            <p:cNvPr id="104" name="Google Shape;104;p13"/>
            <p:cNvCxnSpPr/>
            <p:nvPr/>
          </p:nvCxnSpPr>
          <p:spPr>
            <a:xfrm>
              <a:off x="1650" y="7086482"/>
              <a:ext cx="7554300" cy="0"/>
            </a:xfrm>
            <a:prstGeom prst="straightConnector1">
              <a:avLst/>
            </a:prstGeom>
            <a:noFill/>
            <a:ln cap="flat" cmpd="sng" w="9525">
              <a:solidFill>
                <a:srgbClr val="000000"/>
              </a:solidFill>
              <a:prstDash val="solid"/>
              <a:round/>
              <a:headEnd len="med" w="med" type="none"/>
              <a:tailEnd len="med" w="med" type="none"/>
            </a:ln>
          </p:spPr>
        </p:cxnSp>
        <p:sp>
          <p:nvSpPr>
            <p:cNvPr id="105" name="Google Shape;105;p13"/>
            <p:cNvSpPr txBox="1"/>
            <p:nvPr/>
          </p:nvSpPr>
          <p:spPr>
            <a:xfrm>
              <a:off x="350972" y="6737658"/>
              <a:ext cx="1883400" cy="2463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600">
                  <a:solidFill>
                    <a:schemeClr val="dk1"/>
                  </a:solidFill>
                  <a:latin typeface="Poppins SemiBold"/>
                  <a:ea typeface="Poppins SemiBold"/>
                  <a:cs typeface="Poppins SemiBold"/>
                  <a:sym typeface="Poppins SemiBold"/>
                </a:rPr>
                <a:t>Experience</a:t>
              </a:r>
              <a:endParaRPr sz="1600">
                <a:solidFill>
                  <a:schemeClr val="dk1"/>
                </a:solidFill>
                <a:latin typeface="Poppins SemiBold"/>
                <a:ea typeface="Poppins SemiBold"/>
                <a:cs typeface="Poppins SemiBold"/>
                <a:sym typeface="Poppins SemiBold"/>
              </a:endParaRPr>
            </a:p>
          </p:txBody>
        </p:sp>
        <p:grpSp>
          <p:nvGrpSpPr>
            <p:cNvPr id="106" name="Google Shape;106;p13"/>
            <p:cNvGrpSpPr/>
            <p:nvPr/>
          </p:nvGrpSpPr>
          <p:grpSpPr>
            <a:xfrm>
              <a:off x="350975" y="7309968"/>
              <a:ext cx="6849200" cy="1396911"/>
              <a:chOff x="350975" y="7309968"/>
              <a:chExt cx="6849200" cy="1396911"/>
            </a:xfrm>
          </p:grpSpPr>
          <p:sp>
            <p:nvSpPr>
              <p:cNvPr id="107" name="Google Shape;107;p13"/>
              <p:cNvSpPr txBox="1"/>
              <p:nvPr/>
            </p:nvSpPr>
            <p:spPr>
              <a:xfrm>
                <a:off x="350975" y="7309968"/>
                <a:ext cx="39450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SemiBold"/>
                    <a:ea typeface="Poppins SemiBold"/>
                    <a:cs typeface="Poppins SemiBold"/>
                    <a:sym typeface="Poppins SemiBold"/>
                  </a:rPr>
                  <a:t>Senior 3D Environment Artist</a:t>
                </a:r>
                <a:endParaRPr sz="900">
                  <a:solidFill>
                    <a:schemeClr val="dk1"/>
                  </a:solidFill>
                  <a:latin typeface="Poppins SemiBold"/>
                  <a:ea typeface="Poppins SemiBold"/>
                  <a:cs typeface="Poppins SemiBold"/>
                  <a:sym typeface="Poppins SemiBold"/>
                </a:endParaRPr>
              </a:p>
            </p:txBody>
          </p:sp>
          <p:sp>
            <p:nvSpPr>
              <p:cNvPr id="108" name="Google Shape;108;p13"/>
              <p:cNvSpPr txBox="1"/>
              <p:nvPr/>
            </p:nvSpPr>
            <p:spPr>
              <a:xfrm>
                <a:off x="350975" y="7494313"/>
                <a:ext cx="39450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Infinity Game Studios, Los Angeles, CA</a:t>
                </a:r>
                <a:endParaRPr sz="900">
                  <a:solidFill>
                    <a:schemeClr val="dk1"/>
                  </a:solidFill>
                  <a:latin typeface="Poppins"/>
                  <a:ea typeface="Poppins"/>
                  <a:cs typeface="Poppins"/>
                  <a:sym typeface="Poppins"/>
                </a:endParaRPr>
              </a:p>
            </p:txBody>
          </p:sp>
          <p:sp>
            <p:nvSpPr>
              <p:cNvPr id="109" name="Google Shape;109;p13"/>
              <p:cNvSpPr txBox="1"/>
              <p:nvPr/>
            </p:nvSpPr>
            <p:spPr>
              <a:xfrm>
                <a:off x="350975" y="7678659"/>
                <a:ext cx="39450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June 2024 – Present</a:t>
                </a:r>
                <a:endParaRPr sz="900">
                  <a:solidFill>
                    <a:schemeClr val="dk1"/>
                  </a:solidFill>
                  <a:latin typeface="Poppins"/>
                  <a:ea typeface="Poppins"/>
                  <a:cs typeface="Poppins"/>
                  <a:sym typeface="Poppins"/>
                </a:endParaRPr>
              </a:p>
            </p:txBody>
          </p:sp>
          <p:sp>
            <p:nvSpPr>
              <p:cNvPr id="110" name="Google Shape;110;p13"/>
              <p:cNvSpPr txBox="1"/>
              <p:nvPr/>
            </p:nvSpPr>
            <p:spPr>
              <a:xfrm>
                <a:off x="583675" y="8028950"/>
                <a:ext cx="6616500" cy="3117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Clr>
                    <a:schemeClr val="dk1"/>
                  </a:buClr>
                  <a:buSzPts val="1100"/>
                  <a:buFont typeface="Arial"/>
                  <a:buNone/>
                </a:pPr>
                <a:r>
                  <a:rPr lang="uk" sz="900">
                    <a:solidFill>
                      <a:schemeClr val="dk1"/>
                    </a:solidFill>
                    <a:latin typeface="Poppins"/>
                    <a:ea typeface="Poppins"/>
                    <a:cs typeface="Poppins"/>
                    <a:sym typeface="Poppins"/>
                  </a:rPr>
                  <a:t>Lead the design and development of complex 3D environments for a highly anticipated AAA title, ensuring high  </a:t>
                </a:r>
                <a:endParaRPr sz="900">
                  <a:solidFill>
                    <a:schemeClr val="dk1"/>
                  </a:solidFill>
                  <a:latin typeface="Poppins"/>
                  <a:ea typeface="Poppins"/>
                  <a:cs typeface="Poppins"/>
                  <a:sym typeface="Poppins"/>
                </a:endParaRPr>
              </a:p>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fidelity and optimization across platforms.</a:t>
                </a:r>
                <a:endParaRPr sz="900">
                  <a:solidFill>
                    <a:schemeClr val="dk1"/>
                  </a:solidFill>
                  <a:latin typeface="Poppins"/>
                  <a:ea typeface="Poppins"/>
                  <a:cs typeface="Poppins"/>
                  <a:sym typeface="Poppins"/>
                </a:endParaRPr>
              </a:p>
            </p:txBody>
          </p:sp>
          <p:sp>
            <p:nvSpPr>
              <p:cNvPr id="111" name="Google Shape;111;p13"/>
              <p:cNvSpPr/>
              <p:nvPr/>
            </p:nvSpPr>
            <p:spPr>
              <a:xfrm>
                <a:off x="360000" y="8054950"/>
                <a:ext cx="87300" cy="87300"/>
              </a:xfrm>
              <a:prstGeom prst="diamond">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nvGrpSpPr>
              <p:cNvPr id="112" name="Google Shape;112;p13"/>
              <p:cNvGrpSpPr/>
              <p:nvPr/>
            </p:nvGrpSpPr>
            <p:grpSpPr>
              <a:xfrm>
                <a:off x="360000" y="8395179"/>
                <a:ext cx="6840175" cy="311700"/>
                <a:chOff x="360000" y="8380525"/>
                <a:chExt cx="6840175" cy="311700"/>
              </a:xfrm>
            </p:grpSpPr>
            <p:sp>
              <p:nvSpPr>
                <p:cNvPr id="113" name="Google Shape;113;p13"/>
                <p:cNvSpPr txBox="1"/>
                <p:nvPr/>
              </p:nvSpPr>
              <p:spPr>
                <a:xfrm>
                  <a:off x="583675" y="8380525"/>
                  <a:ext cx="6616500" cy="3117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Collaborated closely with level designers and concept artists to translate concepts into fully realized, interactive </a:t>
                  </a:r>
                  <a:endParaRPr sz="900">
                    <a:solidFill>
                      <a:schemeClr val="dk1"/>
                    </a:solidFill>
                    <a:latin typeface="Poppins"/>
                    <a:ea typeface="Poppins"/>
                    <a:cs typeface="Poppins"/>
                    <a:sym typeface="Poppins"/>
                  </a:endParaRPr>
                </a:p>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game spaces.</a:t>
                  </a:r>
                  <a:endParaRPr sz="900">
                    <a:solidFill>
                      <a:schemeClr val="dk1"/>
                    </a:solidFill>
                    <a:latin typeface="Poppins"/>
                    <a:ea typeface="Poppins"/>
                    <a:cs typeface="Poppins"/>
                    <a:sym typeface="Poppins"/>
                  </a:endParaRPr>
                </a:p>
              </p:txBody>
            </p:sp>
            <p:sp>
              <p:nvSpPr>
                <p:cNvPr id="114" name="Google Shape;114;p13"/>
                <p:cNvSpPr/>
                <p:nvPr/>
              </p:nvSpPr>
              <p:spPr>
                <a:xfrm>
                  <a:off x="360000" y="8406525"/>
                  <a:ext cx="87300" cy="87300"/>
                </a:xfrm>
                <a:prstGeom prst="diamond">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grpSp>
          <p:nvGrpSpPr>
            <p:cNvPr id="115" name="Google Shape;115;p13"/>
            <p:cNvGrpSpPr/>
            <p:nvPr/>
          </p:nvGrpSpPr>
          <p:grpSpPr>
            <a:xfrm>
              <a:off x="350975" y="8945138"/>
              <a:ext cx="6849200" cy="1396911"/>
              <a:chOff x="350975" y="8945138"/>
              <a:chExt cx="6849200" cy="1396911"/>
            </a:xfrm>
          </p:grpSpPr>
          <p:sp>
            <p:nvSpPr>
              <p:cNvPr id="116" name="Google Shape;116;p13"/>
              <p:cNvSpPr txBox="1"/>
              <p:nvPr/>
            </p:nvSpPr>
            <p:spPr>
              <a:xfrm>
                <a:off x="350975" y="8945138"/>
                <a:ext cx="39450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SemiBold"/>
                    <a:ea typeface="Poppins SemiBold"/>
                    <a:cs typeface="Poppins SemiBold"/>
                    <a:sym typeface="Poppins SemiBold"/>
                  </a:rPr>
                  <a:t>3D Environment Artist</a:t>
                </a:r>
                <a:endParaRPr sz="900">
                  <a:solidFill>
                    <a:schemeClr val="dk1"/>
                  </a:solidFill>
                  <a:latin typeface="Poppins SemiBold"/>
                  <a:ea typeface="Poppins SemiBold"/>
                  <a:cs typeface="Poppins SemiBold"/>
                  <a:sym typeface="Poppins SemiBold"/>
                </a:endParaRPr>
              </a:p>
            </p:txBody>
          </p:sp>
          <p:sp>
            <p:nvSpPr>
              <p:cNvPr id="117" name="Google Shape;117;p13"/>
              <p:cNvSpPr txBox="1"/>
              <p:nvPr/>
            </p:nvSpPr>
            <p:spPr>
              <a:xfrm>
                <a:off x="350975" y="9129483"/>
                <a:ext cx="39450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PixelCraft Studios, Los Angeles, CA</a:t>
                </a:r>
                <a:endParaRPr sz="900">
                  <a:solidFill>
                    <a:schemeClr val="dk1"/>
                  </a:solidFill>
                  <a:latin typeface="Poppins"/>
                  <a:ea typeface="Poppins"/>
                  <a:cs typeface="Poppins"/>
                  <a:sym typeface="Poppins"/>
                </a:endParaRPr>
              </a:p>
            </p:txBody>
          </p:sp>
          <p:sp>
            <p:nvSpPr>
              <p:cNvPr id="118" name="Google Shape;118;p13"/>
              <p:cNvSpPr txBox="1"/>
              <p:nvPr/>
            </p:nvSpPr>
            <p:spPr>
              <a:xfrm>
                <a:off x="350975" y="9313828"/>
                <a:ext cx="39450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September 2021 – May 2024</a:t>
                </a:r>
                <a:endParaRPr sz="900">
                  <a:solidFill>
                    <a:schemeClr val="dk1"/>
                  </a:solidFill>
                  <a:latin typeface="Poppins"/>
                  <a:ea typeface="Poppins"/>
                  <a:cs typeface="Poppins"/>
                  <a:sym typeface="Poppins"/>
                </a:endParaRPr>
              </a:p>
            </p:txBody>
          </p:sp>
          <p:sp>
            <p:nvSpPr>
              <p:cNvPr id="119" name="Google Shape;119;p13"/>
              <p:cNvSpPr txBox="1"/>
              <p:nvPr/>
            </p:nvSpPr>
            <p:spPr>
              <a:xfrm>
                <a:off x="583675" y="9664120"/>
                <a:ext cx="6616500" cy="3117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Created detailed 3D assets and environments for multiple AAA and indie game projects, focusing on realism and </a:t>
                </a:r>
                <a:endParaRPr sz="900">
                  <a:solidFill>
                    <a:schemeClr val="dk1"/>
                  </a:solidFill>
                  <a:latin typeface="Poppins"/>
                  <a:ea typeface="Poppins"/>
                  <a:cs typeface="Poppins"/>
                  <a:sym typeface="Poppins"/>
                </a:endParaRPr>
              </a:p>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player immersion.</a:t>
                </a:r>
                <a:endParaRPr sz="900">
                  <a:solidFill>
                    <a:schemeClr val="dk1"/>
                  </a:solidFill>
                  <a:latin typeface="Poppins"/>
                  <a:ea typeface="Poppins"/>
                  <a:cs typeface="Poppins"/>
                  <a:sym typeface="Poppins"/>
                </a:endParaRPr>
              </a:p>
            </p:txBody>
          </p:sp>
          <p:sp>
            <p:nvSpPr>
              <p:cNvPr id="120" name="Google Shape;120;p13"/>
              <p:cNvSpPr/>
              <p:nvPr/>
            </p:nvSpPr>
            <p:spPr>
              <a:xfrm>
                <a:off x="360000" y="9690120"/>
                <a:ext cx="87300" cy="87300"/>
              </a:xfrm>
              <a:prstGeom prst="diamond">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nvGrpSpPr>
              <p:cNvPr id="121" name="Google Shape;121;p13"/>
              <p:cNvGrpSpPr/>
              <p:nvPr/>
            </p:nvGrpSpPr>
            <p:grpSpPr>
              <a:xfrm>
                <a:off x="360000" y="10030348"/>
                <a:ext cx="6840175" cy="311700"/>
                <a:chOff x="360000" y="8380525"/>
                <a:chExt cx="6840175" cy="311700"/>
              </a:xfrm>
            </p:grpSpPr>
            <p:sp>
              <p:nvSpPr>
                <p:cNvPr id="122" name="Google Shape;122;p13"/>
                <p:cNvSpPr txBox="1"/>
                <p:nvPr/>
              </p:nvSpPr>
              <p:spPr>
                <a:xfrm>
                  <a:off x="583675" y="8380525"/>
                  <a:ext cx="6616500" cy="3117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Utilized Maya and RizomUV for efficient UV unwrapping and texturing of complex models, achieving seamless  </a:t>
                  </a:r>
                  <a:endParaRPr sz="900">
                    <a:solidFill>
                      <a:schemeClr val="dk1"/>
                    </a:solidFill>
                    <a:latin typeface="Poppins"/>
                    <a:ea typeface="Poppins"/>
                    <a:cs typeface="Poppins"/>
                    <a:sym typeface="Poppins"/>
                  </a:endParaRPr>
                </a:p>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integration into the game engine.</a:t>
                  </a:r>
                  <a:endParaRPr sz="900">
                    <a:solidFill>
                      <a:schemeClr val="dk1"/>
                    </a:solidFill>
                    <a:latin typeface="Poppins"/>
                    <a:ea typeface="Poppins"/>
                    <a:cs typeface="Poppins"/>
                    <a:sym typeface="Poppins"/>
                  </a:endParaRPr>
                </a:p>
              </p:txBody>
            </p:sp>
            <p:sp>
              <p:nvSpPr>
                <p:cNvPr id="123" name="Google Shape;123;p13"/>
                <p:cNvSpPr/>
                <p:nvPr/>
              </p:nvSpPr>
              <p:spPr>
                <a:xfrm>
                  <a:off x="360000" y="8406525"/>
                  <a:ext cx="87300" cy="87300"/>
                </a:xfrm>
                <a:prstGeom prst="diamond">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gr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grpSp>
        <p:nvGrpSpPr>
          <p:cNvPr id="128" name="Google Shape;128;p14"/>
          <p:cNvGrpSpPr/>
          <p:nvPr/>
        </p:nvGrpSpPr>
        <p:grpSpPr>
          <a:xfrm>
            <a:off x="0" y="0"/>
            <a:ext cx="7560000" cy="1340745"/>
            <a:chOff x="0" y="0"/>
            <a:chExt cx="7560000" cy="1340745"/>
          </a:xfrm>
        </p:grpSpPr>
        <p:grpSp>
          <p:nvGrpSpPr>
            <p:cNvPr id="129" name="Google Shape;129;p14"/>
            <p:cNvGrpSpPr/>
            <p:nvPr/>
          </p:nvGrpSpPr>
          <p:grpSpPr>
            <a:xfrm>
              <a:off x="0" y="0"/>
              <a:ext cx="7560000" cy="884930"/>
              <a:chOff x="0" y="0"/>
              <a:chExt cx="7560000" cy="884930"/>
            </a:xfrm>
          </p:grpSpPr>
          <p:sp>
            <p:nvSpPr>
              <p:cNvPr id="130" name="Google Shape;130;p14"/>
              <p:cNvSpPr/>
              <p:nvPr/>
            </p:nvSpPr>
            <p:spPr>
              <a:xfrm>
                <a:off x="0" y="0"/>
                <a:ext cx="7560000" cy="102600"/>
              </a:xfrm>
              <a:prstGeom prst="rect">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nvGrpSpPr>
              <p:cNvPr id="131" name="Google Shape;131;p14"/>
              <p:cNvGrpSpPr/>
              <p:nvPr/>
            </p:nvGrpSpPr>
            <p:grpSpPr>
              <a:xfrm>
                <a:off x="1333050" y="241403"/>
                <a:ext cx="4893900" cy="643528"/>
                <a:chOff x="1333050" y="241403"/>
                <a:chExt cx="4893900" cy="643528"/>
              </a:xfrm>
            </p:grpSpPr>
            <p:sp>
              <p:nvSpPr>
                <p:cNvPr id="132" name="Google Shape;132;p14"/>
                <p:cNvSpPr txBox="1"/>
                <p:nvPr/>
              </p:nvSpPr>
              <p:spPr>
                <a:xfrm>
                  <a:off x="1333050" y="241403"/>
                  <a:ext cx="4893900" cy="4002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b="1" lang="uk" sz="2600">
                      <a:solidFill>
                        <a:schemeClr val="dk1"/>
                      </a:solidFill>
                      <a:latin typeface="Poppins"/>
                      <a:ea typeface="Poppins"/>
                      <a:cs typeface="Poppins"/>
                      <a:sym typeface="Poppins"/>
                    </a:rPr>
                    <a:t>Jonathan</a:t>
                  </a:r>
                  <a:r>
                    <a:rPr b="1" lang="uk" sz="2600">
                      <a:solidFill>
                        <a:schemeClr val="dk1"/>
                      </a:solidFill>
                      <a:latin typeface="Poppins"/>
                      <a:ea typeface="Poppins"/>
                      <a:cs typeface="Poppins"/>
                      <a:sym typeface="Poppins"/>
                    </a:rPr>
                    <a:t> </a:t>
                  </a:r>
                  <a:r>
                    <a:rPr lang="uk" sz="2600">
                      <a:solidFill>
                        <a:schemeClr val="dk1"/>
                      </a:solidFill>
                      <a:latin typeface="Poppins Light"/>
                      <a:ea typeface="Poppins Light"/>
                      <a:cs typeface="Poppins Light"/>
                      <a:sym typeface="Poppins Light"/>
                    </a:rPr>
                    <a:t>E. Wright</a:t>
                  </a:r>
                  <a:endParaRPr sz="2600">
                    <a:solidFill>
                      <a:schemeClr val="dk1"/>
                    </a:solidFill>
                    <a:latin typeface="Poppins Light"/>
                    <a:ea typeface="Poppins Light"/>
                    <a:cs typeface="Poppins Light"/>
                    <a:sym typeface="Poppins Light"/>
                  </a:endParaRPr>
                </a:p>
              </p:txBody>
            </p:sp>
            <p:sp>
              <p:nvSpPr>
                <p:cNvPr id="133" name="Google Shape;133;p14"/>
                <p:cNvSpPr txBox="1"/>
                <p:nvPr/>
              </p:nvSpPr>
              <p:spPr>
                <a:xfrm>
                  <a:off x="1333050" y="684830"/>
                  <a:ext cx="4893900" cy="2001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300">
                      <a:solidFill>
                        <a:schemeClr val="dk1"/>
                      </a:solidFill>
                      <a:latin typeface="Poppins ExtraLight"/>
                      <a:ea typeface="Poppins ExtraLight"/>
                      <a:cs typeface="Poppins ExtraLight"/>
                      <a:sym typeface="Poppins ExtraLight"/>
                    </a:rPr>
                    <a:t>3D Environment Artist</a:t>
                  </a:r>
                  <a:endParaRPr sz="1300">
                    <a:solidFill>
                      <a:schemeClr val="dk1"/>
                    </a:solidFill>
                    <a:latin typeface="Poppins ExtraLight"/>
                    <a:ea typeface="Poppins ExtraLight"/>
                    <a:cs typeface="Poppins ExtraLight"/>
                    <a:sym typeface="Poppins ExtraLight"/>
                  </a:endParaRPr>
                </a:p>
              </p:txBody>
            </p:sp>
          </p:grpSp>
        </p:grpSp>
        <p:grpSp>
          <p:nvGrpSpPr>
            <p:cNvPr id="134" name="Google Shape;134;p14"/>
            <p:cNvGrpSpPr/>
            <p:nvPr/>
          </p:nvGrpSpPr>
          <p:grpSpPr>
            <a:xfrm>
              <a:off x="1650" y="1054314"/>
              <a:ext cx="7554300" cy="286431"/>
              <a:chOff x="1650" y="1054314"/>
              <a:chExt cx="7554300" cy="286431"/>
            </a:xfrm>
          </p:grpSpPr>
          <p:cxnSp>
            <p:nvCxnSpPr>
              <p:cNvPr id="135" name="Google Shape;135;p14"/>
              <p:cNvCxnSpPr/>
              <p:nvPr/>
            </p:nvCxnSpPr>
            <p:spPr>
              <a:xfrm>
                <a:off x="1650" y="1054314"/>
                <a:ext cx="7554300" cy="0"/>
              </a:xfrm>
              <a:prstGeom prst="straightConnector1">
                <a:avLst/>
              </a:prstGeom>
              <a:noFill/>
              <a:ln cap="flat" cmpd="sng" w="9525">
                <a:solidFill>
                  <a:srgbClr val="000000"/>
                </a:solidFill>
                <a:prstDash val="solid"/>
                <a:round/>
                <a:headEnd len="med" w="med" type="none"/>
                <a:tailEnd len="med" w="med" type="none"/>
              </a:ln>
            </p:spPr>
          </p:cxnSp>
          <p:sp>
            <p:nvSpPr>
              <p:cNvPr id="136" name="Google Shape;136;p14"/>
              <p:cNvSpPr txBox="1"/>
              <p:nvPr/>
            </p:nvSpPr>
            <p:spPr>
              <a:xfrm>
                <a:off x="350971" y="1202145"/>
                <a:ext cx="69771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900">
                    <a:solidFill>
                      <a:schemeClr val="dk1"/>
                    </a:solidFill>
                    <a:latin typeface="Poppins"/>
                    <a:ea typeface="Poppins"/>
                    <a:cs typeface="Poppins"/>
                    <a:sym typeface="Poppins"/>
                  </a:rPr>
                  <a:t>Email:</a:t>
                </a:r>
                <a:r>
                  <a:rPr lang="uk" sz="900">
                    <a:solidFill>
                      <a:schemeClr val="dk1"/>
                    </a:solidFill>
                    <a:latin typeface="Poppins ExtraLight"/>
                    <a:ea typeface="Poppins ExtraLight"/>
                    <a:cs typeface="Poppins ExtraLight"/>
                    <a:sym typeface="Poppins ExtraLight"/>
                  </a:rPr>
                  <a:t> </a:t>
                </a:r>
                <a:r>
                  <a:rPr lang="uk" sz="900">
                    <a:solidFill>
                      <a:schemeClr val="dk1"/>
                    </a:solidFill>
                    <a:latin typeface="Poppins Light"/>
                    <a:ea typeface="Poppins Light"/>
                    <a:cs typeface="Poppins Light"/>
                    <a:sym typeface="Poppins Light"/>
                  </a:rPr>
                  <a:t>j.wright@mail.ltd | </a:t>
                </a:r>
                <a:r>
                  <a:rPr b="1" lang="uk" sz="900">
                    <a:solidFill>
                      <a:schemeClr val="dk1"/>
                    </a:solidFill>
                    <a:latin typeface="Poppins"/>
                    <a:ea typeface="Poppins"/>
                    <a:cs typeface="Poppins"/>
                    <a:sym typeface="Poppins"/>
                  </a:rPr>
                  <a:t>Phone:</a:t>
                </a:r>
                <a:r>
                  <a:rPr lang="uk" sz="900">
                    <a:solidFill>
                      <a:schemeClr val="dk1"/>
                    </a:solidFill>
                    <a:latin typeface="Poppins Light"/>
                    <a:ea typeface="Poppins Light"/>
                    <a:cs typeface="Poppins Light"/>
                    <a:sym typeface="Poppins Light"/>
                  </a:rPr>
                  <a:t> +1 (123) 456-7890 | </a:t>
                </a:r>
                <a:r>
                  <a:rPr b="1" lang="uk" sz="900">
                    <a:solidFill>
                      <a:schemeClr val="dk1"/>
                    </a:solidFill>
                    <a:latin typeface="Poppins"/>
                    <a:ea typeface="Poppins"/>
                    <a:cs typeface="Poppins"/>
                    <a:sym typeface="Poppins"/>
                  </a:rPr>
                  <a:t>LinkedIn:</a:t>
                </a:r>
                <a:r>
                  <a:rPr lang="uk" sz="900">
                    <a:solidFill>
                      <a:schemeClr val="dk1"/>
                    </a:solidFill>
                    <a:latin typeface="Poppins Light"/>
                    <a:ea typeface="Poppins Light"/>
                    <a:cs typeface="Poppins Light"/>
                    <a:sym typeface="Poppins Light"/>
                  </a:rPr>
                  <a:t> linkedin.com/in/jwrightex | </a:t>
                </a:r>
                <a:r>
                  <a:rPr b="1" lang="uk" sz="900">
                    <a:solidFill>
                      <a:schemeClr val="dk1"/>
                    </a:solidFill>
                    <a:latin typeface="Poppins"/>
                    <a:ea typeface="Poppins"/>
                    <a:cs typeface="Poppins"/>
                    <a:sym typeface="Poppins"/>
                  </a:rPr>
                  <a:t>Portfolio:</a:t>
                </a:r>
                <a:r>
                  <a:rPr lang="uk" sz="900">
                    <a:solidFill>
                      <a:schemeClr val="dk1"/>
                    </a:solidFill>
                    <a:latin typeface="Poppins Light"/>
                    <a:ea typeface="Poppins Light"/>
                    <a:cs typeface="Poppins Light"/>
                    <a:sym typeface="Poppins Light"/>
                  </a:rPr>
                  <a:t> jwright.artstation.ltd</a:t>
                </a:r>
                <a:endParaRPr b="1" sz="900">
                  <a:solidFill>
                    <a:schemeClr val="dk1"/>
                  </a:solidFill>
                  <a:latin typeface="Poppins"/>
                  <a:ea typeface="Poppins"/>
                  <a:cs typeface="Poppins"/>
                  <a:sym typeface="Poppins"/>
                </a:endParaRPr>
              </a:p>
            </p:txBody>
          </p:sp>
        </p:grpSp>
      </p:grpSp>
      <p:cxnSp>
        <p:nvCxnSpPr>
          <p:cNvPr id="137" name="Google Shape;137;p14"/>
          <p:cNvCxnSpPr/>
          <p:nvPr/>
        </p:nvCxnSpPr>
        <p:spPr>
          <a:xfrm>
            <a:off x="1650" y="1988382"/>
            <a:ext cx="7554300" cy="0"/>
          </a:xfrm>
          <a:prstGeom prst="straightConnector1">
            <a:avLst/>
          </a:prstGeom>
          <a:noFill/>
          <a:ln cap="flat" cmpd="sng" w="9525">
            <a:solidFill>
              <a:srgbClr val="000000"/>
            </a:solidFill>
            <a:prstDash val="solid"/>
            <a:round/>
            <a:headEnd len="med" w="med" type="none"/>
            <a:tailEnd len="med" w="med" type="none"/>
          </a:ln>
        </p:spPr>
      </p:cxnSp>
      <p:sp>
        <p:nvSpPr>
          <p:cNvPr id="138" name="Google Shape;138;p14"/>
          <p:cNvSpPr txBox="1"/>
          <p:nvPr/>
        </p:nvSpPr>
        <p:spPr>
          <a:xfrm>
            <a:off x="350972" y="1639558"/>
            <a:ext cx="1883400" cy="2463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600">
                <a:solidFill>
                  <a:schemeClr val="dk1"/>
                </a:solidFill>
                <a:latin typeface="Poppins SemiBold"/>
                <a:ea typeface="Poppins SemiBold"/>
                <a:cs typeface="Poppins SemiBold"/>
                <a:sym typeface="Poppins SemiBold"/>
              </a:rPr>
              <a:t>Experience</a:t>
            </a:r>
            <a:endParaRPr sz="1600">
              <a:solidFill>
                <a:schemeClr val="dk1"/>
              </a:solidFill>
              <a:latin typeface="Poppins SemiBold"/>
              <a:ea typeface="Poppins SemiBold"/>
              <a:cs typeface="Poppins SemiBold"/>
              <a:sym typeface="Poppins SemiBold"/>
            </a:endParaRPr>
          </a:p>
        </p:txBody>
      </p:sp>
      <p:grpSp>
        <p:nvGrpSpPr>
          <p:cNvPr id="139" name="Google Shape;139;p14"/>
          <p:cNvGrpSpPr/>
          <p:nvPr/>
        </p:nvGrpSpPr>
        <p:grpSpPr>
          <a:xfrm>
            <a:off x="350975" y="2211868"/>
            <a:ext cx="6849200" cy="2129368"/>
            <a:chOff x="350975" y="2211868"/>
            <a:chExt cx="6849200" cy="2129368"/>
          </a:xfrm>
        </p:grpSpPr>
        <p:sp>
          <p:nvSpPr>
            <p:cNvPr id="140" name="Google Shape;140;p14"/>
            <p:cNvSpPr txBox="1"/>
            <p:nvPr/>
          </p:nvSpPr>
          <p:spPr>
            <a:xfrm>
              <a:off x="350975" y="2211868"/>
              <a:ext cx="39450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SemiBold"/>
                  <a:ea typeface="Poppins SemiBold"/>
                  <a:cs typeface="Poppins SemiBold"/>
                  <a:sym typeface="Poppins SemiBold"/>
                </a:rPr>
                <a:t>Senior 3D Environment Artist</a:t>
              </a:r>
              <a:endParaRPr sz="900">
                <a:solidFill>
                  <a:schemeClr val="dk1"/>
                </a:solidFill>
                <a:latin typeface="Poppins SemiBold"/>
                <a:ea typeface="Poppins SemiBold"/>
                <a:cs typeface="Poppins SemiBold"/>
                <a:sym typeface="Poppins SemiBold"/>
              </a:endParaRPr>
            </a:p>
          </p:txBody>
        </p:sp>
        <p:sp>
          <p:nvSpPr>
            <p:cNvPr id="141" name="Google Shape;141;p14"/>
            <p:cNvSpPr txBox="1"/>
            <p:nvPr/>
          </p:nvSpPr>
          <p:spPr>
            <a:xfrm>
              <a:off x="350975" y="2396213"/>
              <a:ext cx="39450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Quantum Realm Studios, Los Angeles, CA</a:t>
              </a:r>
              <a:endParaRPr sz="900">
                <a:solidFill>
                  <a:schemeClr val="dk1"/>
                </a:solidFill>
                <a:latin typeface="Poppins"/>
                <a:ea typeface="Poppins"/>
                <a:cs typeface="Poppins"/>
                <a:sym typeface="Poppins"/>
              </a:endParaRPr>
            </a:p>
          </p:txBody>
        </p:sp>
        <p:sp>
          <p:nvSpPr>
            <p:cNvPr id="142" name="Google Shape;142;p14"/>
            <p:cNvSpPr txBox="1"/>
            <p:nvPr/>
          </p:nvSpPr>
          <p:spPr>
            <a:xfrm>
              <a:off x="350975" y="2580559"/>
              <a:ext cx="39450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June 2021 – September 2021</a:t>
              </a:r>
              <a:endParaRPr sz="900">
                <a:solidFill>
                  <a:schemeClr val="dk1"/>
                </a:solidFill>
                <a:latin typeface="Poppins"/>
                <a:ea typeface="Poppins"/>
                <a:cs typeface="Poppins"/>
                <a:sym typeface="Poppins"/>
              </a:endParaRPr>
            </a:p>
          </p:txBody>
        </p:sp>
        <p:grpSp>
          <p:nvGrpSpPr>
            <p:cNvPr id="143" name="Google Shape;143;p14"/>
            <p:cNvGrpSpPr/>
            <p:nvPr/>
          </p:nvGrpSpPr>
          <p:grpSpPr>
            <a:xfrm>
              <a:off x="360000" y="2930850"/>
              <a:ext cx="6840175" cy="311700"/>
              <a:chOff x="360000" y="2930850"/>
              <a:chExt cx="6840175" cy="311700"/>
            </a:xfrm>
          </p:grpSpPr>
          <p:sp>
            <p:nvSpPr>
              <p:cNvPr id="144" name="Google Shape;144;p14"/>
              <p:cNvSpPr txBox="1"/>
              <p:nvPr/>
            </p:nvSpPr>
            <p:spPr>
              <a:xfrm>
                <a:off x="583675" y="2930850"/>
                <a:ext cx="6616500" cy="3117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Clr>
                    <a:schemeClr val="dk1"/>
                  </a:buClr>
                  <a:buSzPts val="1100"/>
                  <a:buFont typeface="Arial"/>
                  <a:buNone/>
                </a:pPr>
                <a:r>
                  <a:rPr lang="uk" sz="900">
                    <a:solidFill>
                      <a:schemeClr val="dk1"/>
                    </a:solidFill>
                    <a:latin typeface="Poppins"/>
                    <a:ea typeface="Poppins"/>
                    <a:cs typeface="Poppins"/>
                    <a:sym typeface="Poppins"/>
                  </a:rPr>
                  <a:t>Lead the design and development of complex 3D environments for a highly anticipated AAA title, ensuring high </a:t>
                </a:r>
                <a:endParaRPr sz="900">
                  <a:solidFill>
                    <a:schemeClr val="dk1"/>
                  </a:solidFill>
                  <a:latin typeface="Poppins"/>
                  <a:ea typeface="Poppins"/>
                  <a:cs typeface="Poppins"/>
                  <a:sym typeface="Poppins"/>
                </a:endParaRPr>
              </a:p>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fidelity and optimization across platforms.</a:t>
                </a:r>
                <a:endParaRPr sz="900">
                  <a:solidFill>
                    <a:schemeClr val="dk1"/>
                  </a:solidFill>
                  <a:latin typeface="Poppins"/>
                  <a:ea typeface="Poppins"/>
                  <a:cs typeface="Poppins"/>
                  <a:sym typeface="Poppins"/>
                </a:endParaRPr>
              </a:p>
            </p:txBody>
          </p:sp>
          <p:sp>
            <p:nvSpPr>
              <p:cNvPr id="145" name="Google Shape;145;p14"/>
              <p:cNvSpPr/>
              <p:nvPr/>
            </p:nvSpPr>
            <p:spPr>
              <a:xfrm>
                <a:off x="360000" y="2956850"/>
                <a:ext cx="87300" cy="87300"/>
              </a:xfrm>
              <a:prstGeom prst="diamond">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146" name="Google Shape;146;p14"/>
            <p:cNvGrpSpPr/>
            <p:nvPr/>
          </p:nvGrpSpPr>
          <p:grpSpPr>
            <a:xfrm>
              <a:off x="360000" y="3297079"/>
              <a:ext cx="6840175" cy="311700"/>
              <a:chOff x="360000" y="8380525"/>
              <a:chExt cx="6840175" cy="311700"/>
            </a:xfrm>
          </p:grpSpPr>
          <p:sp>
            <p:nvSpPr>
              <p:cNvPr id="147" name="Google Shape;147;p14"/>
              <p:cNvSpPr txBox="1"/>
              <p:nvPr/>
            </p:nvSpPr>
            <p:spPr>
              <a:xfrm>
                <a:off x="583675" y="8380525"/>
                <a:ext cx="6616500" cy="3117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Clr>
                    <a:schemeClr val="dk1"/>
                  </a:buClr>
                  <a:buSzPts val="1100"/>
                  <a:buFont typeface="Arial"/>
                  <a:buNone/>
                </a:pPr>
                <a:r>
                  <a:rPr lang="uk" sz="900">
                    <a:solidFill>
                      <a:schemeClr val="dk1"/>
                    </a:solidFill>
                    <a:latin typeface="Poppins"/>
                    <a:ea typeface="Poppins"/>
                    <a:cs typeface="Poppins"/>
                    <a:sym typeface="Poppins"/>
                  </a:rPr>
                  <a:t>Collaborated closely with level designers and concept artists to translate concepts into fully realized, interactive  </a:t>
                </a:r>
                <a:endParaRPr sz="900">
                  <a:solidFill>
                    <a:schemeClr val="dk1"/>
                  </a:solidFill>
                  <a:latin typeface="Poppins"/>
                  <a:ea typeface="Poppins"/>
                  <a:cs typeface="Poppins"/>
                  <a:sym typeface="Poppins"/>
                </a:endParaRPr>
              </a:p>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game spaces.</a:t>
                </a:r>
                <a:endParaRPr sz="900">
                  <a:solidFill>
                    <a:schemeClr val="dk1"/>
                  </a:solidFill>
                  <a:latin typeface="Poppins"/>
                  <a:ea typeface="Poppins"/>
                  <a:cs typeface="Poppins"/>
                  <a:sym typeface="Poppins"/>
                </a:endParaRPr>
              </a:p>
            </p:txBody>
          </p:sp>
          <p:sp>
            <p:nvSpPr>
              <p:cNvPr id="148" name="Google Shape;148;p14"/>
              <p:cNvSpPr/>
              <p:nvPr/>
            </p:nvSpPr>
            <p:spPr>
              <a:xfrm>
                <a:off x="360000" y="8406525"/>
                <a:ext cx="87300" cy="87300"/>
              </a:xfrm>
              <a:prstGeom prst="diamond">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149" name="Google Shape;149;p14"/>
            <p:cNvGrpSpPr/>
            <p:nvPr/>
          </p:nvGrpSpPr>
          <p:grpSpPr>
            <a:xfrm>
              <a:off x="360000" y="3663308"/>
              <a:ext cx="6840175" cy="311700"/>
              <a:chOff x="360000" y="8380525"/>
              <a:chExt cx="6840175" cy="311700"/>
            </a:xfrm>
          </p:grpSpPr>
          <p:sp>
            <p:nvSpPr>
              <p:cNvPr id="150" name="Google Shape;150;p14"/>
              <p:cNvSpPr txBox="1"/>
              <p:nvPr/>
            </p:nvSpPr>
            <p:spPr>
              <a:xfrm>
                <a:off x="583675" y="8380525"/>
                <a:ext cx="6616500" cy="3117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Mentored junior artists and provided feedback on asset creation, UV mapping, and texturing techniques, improving </a:t>
                </a:r>
                <a:endParaRPr sz="900">
                  <a:solidFill>
                    <a:schemeClr val="dk1"/>
                  </a:solidFill>
                  <a:latin typeface="Poppins"/>
                  <a:ea typeface="Poppins"/>
                  <a:cs typeface="Poppins"/>
                  <a:sym typeface="Poppins"/>
                </a:endParaRPr>
              </a:p>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overall team productivity by 20%.</a:t>
                </a:r>
                <a:endParaRPr sz="900">
                  <a:solidFill>
                    <a:schemeClr val="dk1"/>
                  </a:solidFill>
                  <a:latin typeface="Poppins"/>
                  <a:ea typeface="Poppins"/>
                  <a:cs typeface="Poppins"/>
                  <a:sym typeface="Poppins"/>
                </a:endParaRPr>
              </a:p>
            </p:txBody>
          </p:sp>
          <p:sp>
            <p:nvSpPr>
              <p:cNvPr id="151" name="Google Shape;151;p14"/>
              <p:cNvSpPr/>
              <p:nvPr/>
            </p:nvSpPr>
            <p:spPr>
              <a:xfrm>
                <a:off x="360000" y="8406525"/>
                <a:ext cx="87300" cy="87300"/>
              </a:xfrm>
              <a:prstGeom prst="diamond">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152" name="Google Shape;152;p14"/>
            <p:cNvGrpSpPr/>
            <p:nvPr/>
          </p:nvGrpSpPr>
          <p:grpSpPr>
            <a:xfrm>
              <a:off x="360000" y="4029537"/>
              <a:ext cx="6840175" cy="311700"/>
              <a:chOff x="360000" y="8380525"/>
              <a:chExt cx="6840175" cy="311700"/>
            </a:xfrm>
          </p:grpSpPr>
          <p:sp>
            <p:nvSpPr>
              <p:cNvPr id="153" name="Google Shape;153;p14"/>
              <p:cNvSpPr txBox="1"/>
              <p:nvPr/>
            </p:nvSpPr>
            <p:spPr>
              <a:xfrm>
                <a:off x="583675" y="8380525"/>
                <a:ext cx="6616500" cy="3117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Worked on the implementation of new tools and workflows that streamlined the production pipeline, reducing asset </a:t>
                </a:r>
                <a:endParaRPr sz="900">
                  <a:solidFill>
                    <a:schemeClr val="dk1"/>
                  </a:solidFill>
                  <a:latin typeface="Poppins"/>
                  <a:ea typeface="Poppins"/>
                  <a:cs typeface="Poppins"/>
                  <a:sym typeface="Poppins"/>
                </a:endParaRPr>
              </a:p>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creation time by 15%.</a:t>
                </a:r>
                <a:endParaRPr sz="900">
                  <a:solidFill>
                    <a:schemeClr val="dk1"/>
                  </a:solidFill>
                  <a:latin typeface="Poppins"/>
                  <a:ea typeface="Poppins"/>
                  <a:cs typeface="Poppins"/>
                  <a:sym typeface="Poppins"/>
                </a:endParaRPr>
              </a:p>
            </p:txBody>
          </p:sp>
          <p:sp>
            <p:nvSpPr>
              <p:cNvPr id="154" name="Google Shape;154;p14"/>
              <p:cNvSpPr/>
              <p:nvPr/>
            </p:nvSpPr>
            <p:spPr>
              <a:xfrm>
                <a:off x="360000" y="8406525"/>
                <a:ext cx="87300" cy="87300"/>
              </a:xfrm>
              <a:prstGeom prst="diamond">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grpSp>
        <p:nvGrpSpPr>
          <p:cNvPr id="155" name="Google Shape;155;p14"/>
          <p:cNvGrpSpPr/>
          <p:nvPr/>
        </p:nvGrpSpPr>
        <p:grpSpPr>
          <a:xfrm>
            <a:off x="350975" y="4572279"/>
            <a:ext cx="6849200" cy="3184093"/>
            <a:chOff x="350975" y="4572279"/>
            <a:chExt cx="6849200" cy="3184093"/>
          </a:xfrm>
        </p:grpSpPr>
        <p:sp>
          <p:nvSpPr>
            <p:cNvPr id="156" name="Google Shape;156;p14"/>
            <p:cNvSpPr txBox="1"/>
            <p:nvPr/>
          </p:nvSpPr>
          <p:spPr>
            <a:xfrm>
              <a:off x="350975" y="4572279"/>
              <a:ext cx="39450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SemiBold"/>
                  <a:ea typeface="Poppins SemiBold"/>
                  <a:cs typeface="Poppins SemiBold"/>
                  <a:sym typeface="Poppins SemiBold"/>
                </a:rPr>
                <a:t>3D Environment Artist</a:t>
              </a:r>
              <a:endParaRPr sz="900">
                <a:solidFill>
                  <a:schemeClr val="dk1"/>
                </a:solidFill>
                <a:latin typeface="Poppins SemiBold"/>
                <a:ea typeface="Poppins SemiBold"/>
                <a:cs typeface="Poppins SemiBold"/>
                <a:sym typeface="Poppins SemiBold"/>
              </a:endParaRPr>
            </a:p>
          </p:txBody>
        </p:sp>
        <p:sp>
          <p:nvSpPr>
            <p:cNvPr id="157" name="Google Shape;157;p14"/>
            <p:cNvSpPr txBox="1"/>
            <p:nvPr/>
          </p:nvSpPr>
          <p:spPr>
            <a:xfrm>
              <a:off x="350975" y="4756624"/>
              <a:ext cx="39450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3DScape Studios</a:t>
              </a:r>
              <a:r>
                <a:rPr lang="uk" sz="900">
                  <a:solidFill>
                    <a:schemeClr val="dk1"/>
                  </a:solidFill>
                  <a:latin typeface="Poppins"/>
                  <a:ea typeface="Poppins"/>
                  <a:cs typeface="Poppins"/>
                  <a:sym typeface="Poppins"/>
                </a:rPr>
                <a:t>, Los Angeles, CA</a:t>
              </a:r>
              <a:endParaRPr sz="900">
                <a:solidFill>
                  <a:schemeClr val="dk1"/>
                </a:solidFill>
                <a:latin typeface="Poppins"/>
                <a:ea typeface="Poppins"/>
                <a:cs typeface="Poppins"/>
                <a:sym typeface="Poppins"/>
              </a:endParaRPr>
            </a:p>
          </p:txBody>
        </p:sp>
        <p:sp>
          <p:nvSpPr>
            <p:cNvPr id="158" name="Google Shape;158;p14"/>
            <p:cNvSpPr txBox="1"/>
            <p:nvPr/>
          </p:nvSpPr>
          <p:spPr>
            <a:xfrm>
              <a:off x="350975" y="4940969"/>
              <a:ext cx="39450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September 2020 – May 2021</a:t>
              </a:r>
              <a:endParaRPr sz="900">
                <a:solidFill>
                  <a:schemeClr val="dk1"/>
                </a:solidFill>
                <a:latin typeface="Poppins"/>
                <a:ea typeface="Poppins"/>
                <a:cs typeface="Poppins"/>
                <a:sym typeface="Poppins"/>
              </a:endParaRPr>
            </a:p>
          </p:txBody>
        </p:sp>
        <p:grpSp>
          <p:nvGrpSpPr>
            <p:cNvPr id="159" name="Google Shape;159;p14"/>
            <p:cNvGrpSpPr/>
            <p:nvPr/>
          </p:nvGrpSpPr>
          <p:grpSpPr>
            <a:xfrm>
              <a:off x="360000" y="5291261"/>
              <a:ext cx="6840175" cy="311700"/>
              <a:chOff x="360000" y="5247299"/>
              <a:chExt cx="6840175" cy="311700"/>
            </a:xfrm>
          </p:grpSpPr>
          <p:sp>
            <p:nvSpPr>
              <p:cNvPr id="160" name="Google Shape;160;p14"/>
              <p:cNvSpPr txBox="1"/>
              <p:nvPr/>
            </p:nvSpPr>
            <p:spPr>
              <a:xfrm>
                <a:off x="583675" y="5247299"/>
                <a:ext cx="6616500" cy="3117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Created detailed 3D assets and environments for multiple AAA and indie game projects, focusing on realism and </a:t>
                </a:r>
                <a:endParaRPr sz="900">
                  <a:solidFill>
                    <a:schemeClr val="dk1"/>
                  </a:solidFill>
                  <a:latin typeface="Poppins"/>
                  <a:ea typeface="Poppins"/>
                  <a:cs typeface="Poppins"/>
                  <a:sym typeface="Poppins"/>
                </a:endParaRPr>
              </a:p>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player immersion.</a:t>
                </a:r>
                <a:endParaRPr sz="900">
                  <a:solidFill>
                    <a:schemeClr val="dk1"/>
                  </a:solidFill>
                  <a:latin typeface="Poppins"/>
                  <a:ea typeface="Poppins"/>
                  <a:cs typeface="Poppins"/>
                  <a:sym typeface="Poppins"/>
                </a:endParaRPr>
              </a:p>
            </p:txBody>
          </p:sp>
          <p:sp>
            <p:nvSpPr>
              <p:cNvPr id="161" name="Google Shape;161;p14"/>
              <p:cNvSpPr/>
              <p:nvPr/>
            </p:nvSpPr>
            <p:spPr>
              <a:xfrm>
                <a:off x="360000" y="5273299"/>
                <a:ext cx="87300" cy="87300"/>
              </a:xfrm>
              <a:prstGeom prst="diamond">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162" name="Google Shape;162;p14"/>
            <p:cNvGrpSpPr/>
            <p:nvPr/>
          </p:nvGrpSpPr>
          <p:grpSpPr>
            <a:xfrm>
              <a:off x="360000" y="5650163"/>
              <a:ext cx="6840175" cy="311700"/>
              <a:chOff x="360000" y="8380525"/>
              <a:chExt cx="6840175" cy="311700"/>
            </a:xfrm>
          </p:grpSpPr>
          <p:sp>
            <p:nvSpPr>
              <p:cNvPr id="163" name="Google Shape;163;p14"/>
              <p:cNvSpPr txBox="1"/>
              <p:nvPr/>
            </p:nvSpPr>
            <p:spPr>
              <a:xfrm>
                <a:off x="583675" y="8380525"/>
                <a:ext cx="6616500" cy="3117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Utilized Maya and RizomUV for efficient UV unwrapping and texturing of complex models, achieving seamless  </a:t>
                </a:r>
                <a:endParaRPr sz="900">
                  <a:solidFill>
                    <a:schemeClr val="dk1"/>
                  </a:solidFill>
                  <a:latin typeface="Poppins"/>
                  <a:ea typeface="Poppins"/>
                  <a:cs typeface="Poppins"/>
                  <a:sym typeface="Poppins"/>
                </a:endParaRPr>
              </a:p>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integration into the game engine.</a:t>
                </a:r>
                <a:endParaRPr sz="900">
                  <a:solidFill>
                    <a:schemeClr val="dk1"/>
                  </a:solidFill>
                  <a:latin typeface="Poppins"/>
                  <a:ea typeface="Poppins"/>
                  <a:cs typeface="Poppins"/>
                  <a:sym typeface="Poppins"/>
                </a:endParaRPr>
              </a:p>
            </p:txBody>
          </p:sp>
          <p:sp>
            <p:nvSpPr>
              <p:cNvPr id="164" name="Google Shape;164;p14"/>
              <p:cNvSpPr/>
              <p:nvPr/>
            </p:nvSpPr>
            <p:spPr>
              <a:xfrm>
                <a:off x="360000" y="8406525"/>
                <a:ext cx="87300" cy="87300"/>
              </a:xfrm>
              <a:prstGeom prst="diamond">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165" name="Google Shape;165;p14"/>
            <p:cNvGrpSpPr/>
            <p:nvPr/>
          </p:nvGrpSpPr>
          <p:grpSpPr>
            <a:xfrm>
              <a:off x="360000" y="6009065"/>
              <a:ext cx="6840175" cy="311700"/>
              <a:chOff x="360000" y="5247299"/>
              <a:chExt cx="6840175" cy="311700"/>
            </a:xfrm>
          </p:grpSpPr>
          <p:sp>
            <p:nvSpPr>
              <p:cNvPr id="166" name="Google Shape;166;p14"/>
              <p:cNvSpPr txBox="1"/>
              <p:nvPr/>
            </p:nvSpPr>
            <p:spPr>
              <a:xfrm>
                <a:off x="583675" y="5247299"/>
                <a:ext cx="6616500" cy="3117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Clr>
                    <a:schemeClr val="dk1"/>
                  </a:buClr>
                  <a:buSzPts val="1100"/>
                  <a:buFont typeface="Arial"/>
                  <a:buNone/>
                </a:pPr>
                <a:r>
                  <a:rPr lang="uk" sz="900">
                    <a:solidFill>
                      <a:schemeClr val="dk1"/>
                    </a:solidFill>
                    <a:latin typeface="Poppins"/>
                    <a:ea typeface="Poppins"/>
                    <a:cs typeface="Poppins"/>
                    <a:sym typeface="Poppins"/>
                  </a:rPr>
                  <a:t>Worked alongside technical artists to optimize assets for performance, ensuring stable frame rates across various    </a:t>
                </a:r>
                <a:endParaRPr sz="900">
                  <a:solidFill>
                    <a:schemeClr val="dk1"/>
                  </a:solidFill>
                  <a:latin typeface="Poppins"/>
                  <a:ea typeface="Poppins"/>
                  <a:cs typeface="Poppins"/>
                  <a:sym typeface="Poppins"/>
                </a:endParaRPr>
              </a:p>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gaming platforms.</a:t>
                </a:r>
                <a:endParaRPr sz="900">
                  <a:solidFill>
                    <a:schemeClr val="dk1"/>
                  </a:solidFill>
                  <a:latin typeface="Poppins"/>
                  <a:ea typeface="Poppins"/>
                  <a:cs typeface="Poppins"/>
                  <a:sym typeface="Poppins"/>
                </a:endParaRPr>
              </a:p>
            </p:txBody>
          </p:sp>
          <p:sp>
            <p:nvSpPr>
              <p:cNvPr id="167" name="Google Shape;167;p14"/>
              <p:cNvSpPr/>
              <p:nvPr/>
            </p:nvSpPr>
            <p:spPr>
              <a:xfrm>
                <a:off x="360000" y="5273299"/>
                <a:ext cx="87300" cy="87300"/>
              </a:xfrm>
              <a:prstGeom prst="diamond">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168" name="Google Shape;168;p14"/>
            <p:cNvGrpSpPr/>
            <p:nvPr/>
          </p:nvGrpSpPr>
          <p:grpSpPr>
            <a:xfrm>
              <a:off x="360000" y="6367967"/>
              <a:ext cx="6840175" cy="311700"/>
              <a:chOff x="360000" y="5247299"/>
              <a:chExt cx="6840175" cy="311700"/>
            </a:xfrm>
          </p:grpSpPr>
          <p:sp>
            <p:nvSpPr>
              <p:cNvPr id="169" name="Google Shape;169;p14"/>
              <p:cNvSpPr txBox="1"/>
              <p:nvPr/>
            </p:nvSpPr>
            <p:spPr>
              <a:xfrm>
                <a:off x="583675" y="5247299"/>
                <a:ext cx="6616500" cy="3117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Contributed to the development of in-game lighting and post-processing techniques that enhanced the visual </a:t>
                </a:r>
                <a:endParaRPr sz="900">
                  <a:solidFill>
                    <a:schemeClr val="dk1"/>
                  </a:solidFill>
                  <a:latin typeface="Poppins"/>
                  <a:ea typeface="Poppins"/>
                  <a:cs typeface="Poppins"/>
                  <a:sym typeface="Poppins"/>
                </a:endParaRPr>
              </a:p>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appeal of the game environments.</a:t>
                </a:r>
                <a:endParaRPr sz="900">
                  <a:solidFill>
                    <a:schemeClr val="dk1"/>
                  </a:solidFill>
                  <a:latin typeface="Poppins"/>
                  <a:ea typeface="Poppins"/>
                  <a:cs typeface="Poppins"/>
                  <a:sym typeface="Poppins"/>
                </a:endParaRPr>
              </a:p>
            </p:txBody>
          </p:sp>
          <p:sp>
            <p:nvSpPr>
              <p:cNvPr id="170" name="Google Shape;170;p14"/>
              <p:cNvSpPr/>
              <p:nvPr/>
            </p:nvSpPr>
            <p:spPr>
              <a:xfrm>
                <a:off x="360000" y="5273299"/>
                <a:ext cx="87300" cy="87300"/>
              </a:xfrm>
              <a:prstGeom prst="diamond">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171" name="Google Shape;171;p14"/>
            <p:cNvGrpSpPr/>
            <p:nvPr/>
          </p:nvGrpSpPr>
          <p:grpSpPr>
            <a:xfrm>
              <a:off x="360000" y="6726869"/>
              <a:ext cx="6840175" cy="311700"/>
              <a:chOff x="360000" y="5247299"/>
              <a:chExt cx="6840175" cy="311700"/>
            </a:xfrm>
          </p:grpSpPr>
          <p:sp>
            <p:nvSpPr>
              <p:cNvPr id="172" name="Google Shape;172;p14"/>
              <p:cNvSpPr txBox="1"/>
              <p:nvPr/>
            </p:nvSpPr>
            <p:spPr>
              <a:xfrm>
                <a:off x="583675" y="5247299"/>
                <a:ext cx="6616500" cy="3117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Utilized Maya and RizomUV for efficient UV unwrapping and texturing of complex models, achieving seamless    </a:t>
                </a:r>
                <a:endParaRPr sz="900">
                  <a:solidFill>
                    <a:schemeClr val="dk1"/>
                  </a:solidFill>
                  <a:latin typeface="Poppins"/>
                  <a:ea typeface="Poppins"/>
                  <a:cs typeface="Poppins"/>
                  <a:sym typeface="Poppins"/>
                </a:endParaRPr>
              </a:p>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integration into the game engine.</a:t>
                </a:r>
                <a:endParaRPr sz="900">
                  <a:solidFill>
                    <a:schemeClr val="dk1"/>
                  </a:solidFill>
                  <a:latin typeface="Poppins"/>
                  <a:ea typeface="Poppins"/>
                  <a:cs typeface="Poppins"/>
                  <a:sym typeface="Poppins"/>
                </a:endParaRPr>
              </a:p>
            </p:txBody>
          </p:sp>
          <p:sp>
            <p:nvSpPr>
              <p:cNvPr id="173" name="Google Shape;173;p14"/>
              <p:cNvSpPr/>
              <p:nvPr/>
            </p:nvSpPr>
            <p:spPr>
              <a:xfrm>
                <a:off x="360000" y="5273299"/>
                <a:ext cx="87300" cy="87300"/>
              </a:xfrm>
              <a:prstGeom prst="diamond">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174" name="Google Shape;174;p14"/>
            <p:cNvGrpSpPr/>
            <p:nvPr/>
          </p:nvGrpSpPr>
          <p:grpSpPr>
            <a:xfrm>
              <a:off x="360000" y="7085771"/>
              <a:ext cx="6840175" cy="311700"/>
              <a:chOff x="360000" y="5247299"/>
              <a:chExt cx="6840175" cy="311700"/>
            </a:xfrm>
          </p:grpSpPr>
          <p:sp>
            <p:nvSpPr>
              <p:cNvPr id="175" name="Google Shape;175;p14"/>
              <p:cNvSpPr txBox="1"/>
              <p:nvPr/>
            </p:nvSpPr>
            <p:spPr>
              <a:xfrm>
                <a:off x="583675" y="5247299"/>
                <a:ext cx="6616500" cy="3117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Worked alongside technical artists to optimize assets for performance, ensuring stable frame rates across various    </a:t>
                </a:r>
                <a:endParaRPr sz="900">
                  <a:solidFill>
                    <a:schemeClr val="dk1"/>
                  </a:solidFill>
                  <a:latin typeface="Poppins"/>
                  <a:ea typeface="Poppins"/>
                  <a:cs typeface="Poppins"/>
                  <a:sym typeface="Poppins"/>
                </a:endParaRPr>
              </a:p>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gaming platforms.</a:t>
                </a:r>
                <a:endParaRPr sz="900">
                  <a:solidFill>
                    <a:schemeClr val="dk1"/>
                  </a:solidFill>
                  <a:latin typeface="Poppins"/>
                  <a:ea typeface="Poppins"/>
                  <a:cs typeface="Poppins"/>
                  <a:sym typeface="Poppins"/>
                </a:endParaRPr>
              </a:p>
            </p:txBody>
          </p:sp>
          <p:sp>
            <p:nvSpPr>
              <p:cNvPr id="176" name="Google Shape;176;p14"/>
              <p:cNvSpPr/>
              <p:nvPr/>
            </p:nvSpPr>
            <p:spPr>
              <a:xfrm>
                <a:off x="360000" y="5273299"/>
                <a:ext cx="87300" cy="87300"/>
              </a:xfrm>
              <a:prstGeom prst="diamond">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177" name="Google Shape;177;p14"/>
            <p:cNvGrpSpPr/>
            <p:nvPr/>
          </p:nvGrpSpPr>
          <p:grpSpPr>
            <a:xfrm>
              <a:off x="360000" y="7444672"/>
              <a:ext cx="6840175" cy="311700"/>
              <a:chOff x="360000" y="5247299"/>
              <a:chExt cx="6840175" cy="311700"/>
            </a:xfrm>
          </p:grpSpPr>
          <p:sp>
            <p:nvSpPr>
              <p:cNvPr id="178" name="Google Shape;178;p14"/>
              <p:cNvSpPr txBox="1"/>
              <p:nvPr/>
            </p:nvSpPr>
            <p:spPr>
              <a:xfrm>
                <a:off x="583675" y="5247299"/>
                <a:ext cx="6616500" cy="3117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Contributed to the development of in-game lighting and post-processing techniques that enhanced the visual </a:t>
                </a:r>
                <a:endParaRPr sz="900">
                  <a:solidFill>
                    <a:schemeClr val="dk1"/>
                  </a:solidFill>
                  <a:latin typeface="Poppins"/>
                  <a:ea typeface="Poppins"/>
                  <a:cs typeface="Poppins"/>
                  <a:sym typeface="Poppins"/>
                </a:endParaRPr>
              </a:p>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appeal of the game environments.</a:t>
                </a:r>
                <a:endParaRPr sz="900">
                  <a:solidFill>
                    <a:schemeClr val="dk1"/>
                  </a:solidFill>
                  <a:latin typeface="Poppins"/>
                  <a:ea typeface="Poppins"/>
                  <a:cs typeface="Poppins"/>
                  <a:sym typeface="Poppins"/>
                </a:endParaRPr>
              </a:p>
            </p:txBody>
          </p:sp>
          <p:sp>
            <p:nvSpPr>
              <p:cNvPr id="179" name="Google Shape;179;p14"/>
              <p:cNvSpPr/>
              <p:nvPr/>
            </p:nvSpPr>
            <p:spPr>
              <a:xfrm>
                <a:off x="360000" y="5273299"/>
                <a:ext cx="87300" cy="87300"/>
              </a:xfrm>
              <a:prstGeom prst="diamond">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grpSp>
        <p:nvGrpSpPr>
          <p:cNvPr id="180" name="Google Shape;180;p14"/>
          <p:cNvGrpSpPr/>
          <p:nvPr/>
        </p:nvGrpSpPr>
        <p:grpSpPr>
          <a:xfrm>
            <a:off x="350975" y="7997141"/>
            <a:ext cx="6849200" cy="1956268"/>
            <a:chOff x="350975" y="7997141"/>
            <a:chExt cx="6849200" cy="1956268"/>
          </a:xfrm>
        </p:grpSpPr>
        <p:sp>
          <p:nvSpPr>
            <p:cNvPr id="181" name="Google Shape;181;p14"/>
            <p:cNvSpPr txBox="1"/>
            <p:nvPr/>
          </p:nvSpPr>
          <p:spPr>
            <a:xfrm>
              <a:off x="350975" y="7997141"/>
              <a:ext cx="39450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SemiBold"/>
                  <a:ea typeface="Poppins SemiBold"/>
                  <a:cs typeface="Poppins SemiBold"/>
                  <a:sym typeface="Poppins SemiBold"/>
                </a:rPr>
                <a:t>Junior 3D Artist</a:t>
              </a:r>
              <a:endParaRPr sz="900">
                <a:solidFill>
                  <a:schemeClr val="dk1"/>
                </a:solidFill>
                <a:latin typeface="Poppins SemiBold"/>
                <a:ea typeface="Poppins SemiBold"/>
                <a:cs typeface="Poppins SemiBold"/>
                <a:sym typeface="Poppins SemiBold"/>
              </a:endParaRPr>
            </a:p>
          </p:txBody>
        </p:sp>
        <p:sp>
          <p:nvSpPr>
            <p:cNvPr id="182" name="Google Shape;182;p14"/>
            <p:cNvSpPr txBox="1"/>
            <p:nvPr/>
          </p:nvSpPr>
          <p:spPr>
            <a:xfrm>
              <a:off x="350975" y="8181486"/>
              <a:ext cx="39450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VirtualRealms, Los Angeles, CA</a:t>
              </a:r>
              <a:endParaRPr sz="900">
                <a:solidFill>
                  <a:schemeClr val="dk1"/>
                </a:solidFill>
                <a:latin typeface="Poppins"/>
                <a:ea typeface="Poppins"/>
                <a:cs typeface="Poppins"/>
                <a:sym typeface="Poppins"/>
              </a:endParaRPr>
            </a:p>
          </p:txBody>
        </p:sp>
        <p:sp>
          <p:nvSpPr>
            <p:cNvPr id="183" name="Google Shape;183;p14"/>
            <p:cNvSpPr txBox="1"/>
            <p:nvPr/>
          </p:nvSpPr>
          <p:spPr>
            <a:xfrm>
              <a:off x="350975" y="8365831"/>
              <a:ext cx="39450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July 2017 – August 2020</a:t>
              </a:r>
              <a:endParaRPr sz="900">
                <a:solidFill>
                  <a:schemeClr val="dk1"/>
                </a:solidFill>
                <a:latin typeface="Poppins"/>
                <a:ea typeface="Poppins"/>
                <a:cs typeface="Poppins"/>
                <a:sym typeface="Poppins"/>
              </a:endParaRPr>
            </a:p>
          </p:txBody>
        </p:sp>
        <p:grpSp>
          <p:nvGrpSpPr>
            <p:cNvPr id="184" name="Google Shape;184;p14"/>
            <p:cNvGrpSpPr/>
            <p:nvPr/>
          </p:nvGrpSpPr>
          <p:grpSpPr>
            <a:xfrm>
              <a:off x="360000" y="8716122"/>
              <a:ext cx="6840175" cy="311700"/>
              <a:chOff x="360000" y="5247299"/>
              <a:chExt cx="6840175" cy="311700"/>
            </a:xfrm>
          </p:grpSpPr>
          <p:sp>
            <p:nvSpPr>
              <p:cNvPr id="185" name="Google Shape;185;p14"/>
              <p:cNvSpPr txBox="1"/>
              <p:nvPr/>
            </p:nvSpPr>
            <p:spPr>
              <a:xfrm>
                <a:off x="583675" y="5247299"/>
                <a:ext cx="6616500" cy="3117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Clr>
                    <a:schemeClr val="dk1"/>
                  </a:buClr>
                  <a:buSzPts val="1100"/>
                  <a:buFont typeface="Arial"/>
                  <a:buNone/>
                </a:pPr>
                <a:r>
                  <a:rPr lang="uk" sz="900">
                    <a:solidFill>
                      <a:schemeClr val="dk1"/>
                    </a:solidFill>
                    <a:latin typeface="Poppins"/>
                    <a:ea typeface="Poppins"/>
                    <a:cs typeface="Poppins"/>
                    <a:sym typeface="Poppins"/>
                  </a:rPr>
                  <a:t>Assisted in the creation of 3D models, textures, and environments for mobile and console games.</a:t>
                </a:r>
                <a:endParaRPr sz="900">
                  <a:solidFill>
                    <a:schemeClr val="dk1"/>
                  </a:solidFill>
                  <a:latin typeface="Poppins"/>
                  <a:ea typeface="Poppins"/>
                  <a:cs typeface="Poppins"/>
                  <a:sym typeface="Poppins"/>
                </a:endParaRPr>
              </a:p>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Participated in team brainstorming sessions to develop innovative ideas for game environments and level design.</a:t>
                </a:r>
                <a:endParaRPr sz="900">
                  <a:solidFill>
                    <a:schemeClr val="dk1"/>
                  </a:solidFill>
                  <a:latin typeface="Poppins"/>
                  <a:ea typeface="Poppins"/>
                  <a:cs typeface="Poppins"/>
                  <a:sym typeface="Poppins"/>
                </a:endParaRPr>
              </a:p>
            </p:txBody>
          </p:sp>
          <p:sp>
            <p:nvSpPr>
              <p:cNvPr id="186" name="Google Shape;186;p14"/>
              <p:cNvSpPr/>
              <p:nvPr/>
            </p:nvSpPr>
            <p:spPr>
              <a:xfrm>
                <a:off x="360000" y="5273299"/>
                <a:ext cx="87300" cy="87300"/>
              </a:xfrm>
              <a:prstGeom prst="diamond">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187" name="Google Shape;187;p14"/>
            <p:cNvGrpSpPr/>
            <p:nvPr/>
          </p:nvGrpSpPr>
          <p:grpSpPr>
            <a:xfrm>
              <a:off x="360000" y="9082351"/>
              <a:ext cx="6840175" cy="138600"/>
              <a:chOff x="360000" y="8380525"/>
              <a:chExt cx="6840175" cy="138600"/>
            </a:xfrm>
          </p:grpSpPr>
          <p:sp>
            <p:nvSpPr>
              <p:cNvPr id="188" name="Google Shape;188;p14"/>
              <p:cNvSpPr txBox="1"/>
              <p:nvPr/>
            </p:nvSpPr>
            <p:spPr>
              <a:xfrm>
                <a:off x="583675" y="8380525"/>
                <a:ext cx="66165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Maintained asset libraries and ensured proper organization and version control throughout the project lifecycle.</a:t>
                </a:r>
                <a:endParaRPr sz="900">
                  <a:solidFill>
                    <a:schemeClr val="dk1"/>
                  </a:solidFill>
                  <a:latin typeface="Poppins"/>
                  <a:ea typeface="Poppins"/>
                  <a:cs typeface="Poppins"/>
                  <a:sym typeface="Poppins"/>
                </a:endParaRPr>
              </a:p>
            </p:txBody>
          </p:sp>
          <p:sp>
            <p:nvSpPr>
              <p:cNvPr id="189" name="Google Shape;189;p14"/>
              <p:cNvSpPr/>
              <p:nvPr/>
            </p:nvSpPr>
            <p:spPr>
              <a:xfrm>
                <a:off x="360000" y="8406525"/>
                <a:ext cx="87300" cy="87300"/>
              </a:xfrm>
              <a:prstGeom prst="diamond">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190" name="Google Shape;190;p14"/>
            <p:cNvGrpSpPr/>
            <p:nvPr/>
          </p:nvGrpSpPr>
          <p:grpSpPr>
            <a:xfrm>
              <a:off x="360000" y="9275480"/>
              <a:ext cx="6840175" cy="311700"/>
              <a:chOff x="360000" y="5247299"/>
              <a:chExt cx="6840175" cy="311700"/>
            </a:xfrm>
          </p:grpSpPr>
          <p:sp>
            <p:nvSpPr>
              <p:cNvPr id="191" name="Google Shape;191;p14"/>
              <p:cNvSpPr txBox="1"/>
              <p:nvPr/>
            </p:nvSpPr>
            <p:spPr>
              <a:xfrm>
                <a:off x="583675" y="5247299"/>
                <a:ext cx="6616500" cy="3117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Utilized Maya and RizomUV for efficient UV unwrapping and texturing of complex models, achieving seamless    </a:t>
                </a:r>
                <a:endParaRPr sz="900">
                  <a:solidFill>
                    <a:schemeClr val="dk1"/>
                  </a:solidFill>
                  <a:latin typeface="Poppins"/>
                  <a:ea typeface="Poppins"/>
                  <a:cs typeface="Poppins"/>
                  <a:sym typeface="Poppins"/>
                </a:endParaRPr>
              </a:p>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integration into the game engine.</a:t>
                </a:r>
                <a:endParaRPr sz="900">
                  <a:solidFill>
                    <a:schemeClr val="dk1"/>
                  </a:solidFill>
                  <a:latin typeface="Poppins"/>
                  <a:ea typeface="Poppins"/>
                  <a:cs typeface="Poppins"/>
                  <a:sym typeface="Poppins"/>
                </a:endParaRPr>
              </a:p>
            </p:txBody>
          </p:sp>
          <p:sp>
            <p:nvSpPr>
              <p:cNvPr id="192" name="Google Shape;192;p14"/>
              <p:cNvSpPr/>
              <p:nvPr/>
            </p:nvSpPr>
            <p:spPr>
              <a:xfrm>
                <a:off x="360000" y="5273299"/>
                <a:ext cx="87300" cy="87300"/>
              </a:xfrm>
              <a:prstGeom prst="diamond">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193" name="Google Shape;193;p14"/>
            <p:cNvGrpSpPr/>
            <p:nvPr/>
          </p:nvGrpSpPr>
          <p:grpSpPr>
            <a:xfrm>
              <a:off x="360000" y="9641709"/>
              <a:ext cx="6840175" cy="311700"/>
              <a:chOff x="360000" y="5247299"/>
              <a:chExt cx="6840175" cy="311700"/>
            </a:xfrm>
          </p:grpSpPr>
          <p:sp>
            <p:nvSpPr>
              <p:cNvPr id="194" name="Google Shape;194;p14"/>
              <p:cNvSpPr txBox="1"/>
              <p:nvPr/>
            </p:nvSpPr>
            <p:spPr>
              <a:xfrm>
                <a:off x="583675" y="5247299"/>
                <a:ext cx="6616500" cy="3117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Worked alongside technical artists to optimize assets for performance, ensuring stable frame rates across various    </a:t>
                </a:r>
                <a:endParaRPr sz="900">
                  <a:solidFill>
                    <a:schemeClr val="dk1"/>
                  </a:solidFill>
                  <a:latin typeface="Poppins"/>
                  <a:ea typeface="Poppins"/>
                  <a:cs typeface="Poppins"/>
                  <a:sym typeface="Poppins"/>
                </a:endParaRPr>
              </a:p>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gaming platforms.</a:t>
                </a:r>
                <a:endParaRPr sz="900">
                  <a:solidFill>
                    <a:schemeClr val="dk1"/>
                  </a:solidFill>
                  <a:latin typeface="Poppins"/>
                  <a:ea typeface="Poppins"/>
                  <a:cs typeface="Poppins"/>
                  <a:sym typeface="Poppins"/>
                </a:endParaRPr>
              </a:p>
            </p:txBody>
          </p:sp>
          <p:sp>
            <p:nvSpPr>
              <p:cNvPr id="195" name="Google Shape;195;p14"/>
              <p:cNvSpPr/>
              <p:nvPr/>
            </p:nvSpPr>
            <p:spPr>
              <a:xfrm>
                <a:off x="360000" y="5273299"/>
                <a:ext cx="87300" cy="87300"/>
              </a:xfrm>
              <a:prstGeom prst="diamond">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grpSp>
        <p:nvGrpSpPr>
          <p:cNvPr id="200" name="Google Shape;200;p15"/>
          <p:cNvGrpSpPr/>
          <p:nvPr/>
        </p:nvGrpSpPr>
        <p:grpSpPr>
          <a:xfrm>
            <a:off x="0" y="0"/>
            <a:ext cx="7560000" cy="1340745"/>
            <a:chOff x="0" y="0"/>
            <a:chExt cx="7560000" cy="1340745"/>
          </a:xfrm>
        </p:grpSpPr>
        <p:grpSp>
          <p:nvGrpSpPr>
            <p:cNvPr id="201" name="Google Shape;201;p15"/>
            <p:cNvGrpSpPr/>
            <p:nvPr/>
          </p:nvGrpSpPr>
          <p:grpSpPr>
            <a:xfrm>
              <a:off x="0" y="0"/>
              <a:ext cx="7560000" cy="884930"/>
              <a:chOff x="0" y="0"/>
              <a:chExt cx="7560000" cy="884930"/>
            </a:xfrm>
          </p:grpSpPr>
          <p:sp>
            <p:nvSpPr>
              <p:cNvPr id="202" name="Google Shape;202;p15"/>
              <p:cNvSpPr/>
              <p:nvPr/>
            </p:nvSpPr>
            <p:spPr>
              <a:xfrm>
                <a:off x="0" y="0"/>
                <a:ext cx="7560000" cy="102600"/>
              </a:xfrm>
              <a:prstGeom prst="rect">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nvGrpSpPr>
              <p:cNvPr id="203" name="Google Shape;203;p15"/>
              <p:cNvGrpSpPr/>
              <p:nvPr/>
            </p:nvGrpSpPr>
            <p:grpSpPr>
              <a:xfrm>
                <a:off x="1333050" y="241403"/>
                <a:ext cx="4893900" cy="643528"/>
                <a:chOff x="1333050" y="241403"/>
                <a:chExt cx="4893900" cy="643528"/>
              </a:xfrm>
            </p:grpSpPr>
            <p:sp>
              <p:nvSpPr>
                <p:cNvPr id="204" name="Google Shape;204;p15"/>
                <p:cNvSpPr txBox="1"/>
                <p:nvPr/>
              </p:nvSpPr>
              <p:spPr>
                <a:xfrm>
                  <a:off x="1333050" y="241403"/>
                  <a:ext cx="4893900" cy="4002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b="1" lang="uk" sz="2600">
                      <a:solidFill>
                        <a:schemeClr val="dk1"/>
                      </a:solidFill>
                      <a:latin typeface="Poppins"/>
                      <a:ea typeface="Poppins"/>
                      <a:cs typeface="Poppins"/>
                      <a:sym typeface="Poppins"/>
                    </a:rPr>
                    <a:t>Jonathan</a:t>
                  </a:r>
                  <a:r>
                    <a:rPr b="1" lang="uk" sz="2600">
                      <a:solidFill>
                        <a:schemeClr val="dk1"/>
                      </a:solidFill>
                      <a:latin typeface="Poppins"/>
                      <a:ea typeface="Poppins"/>
                      <a:cs typeface="Poppins"/>
                      <a:sym typeface="Poppins"/>
                    </a:rPr>
                    <a:t> </a:t>
                  </a:r>
                  <a:r>
                    <a:rPr lang="uk" sz="2600">
                      <a:solidFill>
                        <a:schemeClr val="dk1"/>
                      </a:solidFill>
                      <a:latin typeface="Poppins Light"/>
                      <a:ea typeface="Poppins Light"/>
                      <a:cs typeface="Poppins Light"/>
                      <a:sym typeface="Poppins Light"/>
                    </a:rPr>
                    <a:t>E. Wright</a:t>
                  </a:r>
                  <a:endParaRPr sz="2600">
                    <a:solidFill>
                      <a:schemeClr val="dk1"/>
                    </a:solidFill>
                    <a:latin typeface="Poppins Light"/>
                    <a:ea typeface="Poppins Light"/>
                    <a:cs typeface="Poppins Light"/>
                    <a:sym typeface="Poppins Light"/>
                  </a:endParaRPr>
                </a:p>
              </p:txBody>
            </p:sp>
            <p:sp>
              <p:nvSpPr>
                <p:cNvPr id="205" name="Google Shape;205;p15"/>
                <p:cNvSpPr txBox="1"/>
                <p:nvPr/>
              </p:nvSpPr>
              <p:spPr>
                <a:xfrm>
                  <a:off x="1333050" y="684830"/>
                  <a:ext cx="4893900" cy="2001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300">
                      <a:solidFill>
                        <a:schemeClr val="dk1"/>
                      </a:solidFill>
                      <a:latin typeface="Poppins ExtraLight"/>
                      <a:ea typeface="Poppins ExtraLight"/>
                      <a:cs typeface="Poppins ExtraLight"/>
                      <a:sym typeface="Poppins ExtraLight"/>
                    </a:rPr>
                    <a:t>3D Environment Artist</a:t>
                  </a:r>
                  <a:endParaRPr sz="1300">
                    <a:solidFill>
                      <a:schemeClr val="dk1"/>
                    </a:solidFill>
                    <a:latin typeface="Poppins ExtraLight"/>
                    <a:ea typeface="Poppins ExtraLight"/>
                    <a:cs typeface="Poppins ExtraLight"/>
                    <a:sym typeface="Poppins ExtraLight"/>
                  </a:endParaRPr>
                </a:p>
              </p:txBody>
            </p:sp>
          </p:grpSp>
        </p:grpSp>
        <p:grpSp>
          <p:nvGrpSpPr>
            <p:cNvPr id="206" name="Google Shape;206;p15"/>
            <p:cNvGrpSpPr/>
            <p:nvPr/>
          </p:nvGrpSpPr>
          <p:grpSpPr>
            <a:xfrm>
              <a:off x="1650" y="1054314"/>
              <a:ext cx="7554300" cy="286431"/>
              <a:chOff x="1650" y="1054314"/>
              <a:chExt cx="7554300" cy="286431"/>
            </a:xfrm>
          </p:grpSpPr>
          <p:cxnSp>
            <p:nvCxnSpPr>
              <p:cNvPr id="207" name="Google Shape;207;p15"/>
              <p:cNvCxnSpPr/>
              <p:nvPr/>
            </p:nvCxnSpPr>
            <p:spPr>
              <a:xfrm>
                <a:off x="1650" y="1054314"/>
                <a:ext cx="7554300" cy="0"/>
              </a:xfrm>
              <a:prstGeom prst="straightConnector1">
                <a:avLst/>
              </a:prstGeom>
              <a:noFill/>
              <a:ln cap="flat" cmpd="sng" w="9525">
                <a:solidFill>
                  <a:srgbClr val="000000"/>
                </a:solidFill>
                <a:prstDash val="solid"/>
                <a:round/>
                <a:headEnd len="med" w="med" type="none"/>
                <a:tailEnd len="med" w="med" type="none"/>
              </a:ln>
            </p:spPr>
          </p:cxnSp>
          <p:sp>
            <p:nvSpPr>
              <p:cNvPr id="208" name="Google Shape;208;p15"/>
              <p:cNvSpPr txBox="1"/>
              <p:nvPr/>
            </p:nvSpPr>
            <p:spPr>
              <a:xfrm>
                <a:off x="350971" y="1202145"/>
                <a:ext cx="69771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900">
                    <a:solidFill>
                      <a:schemeClr val="dk1"/>
                    </a:solidFill>
                    <a:latin typeface="Poppins"/>
                    <a:ea typeface="Poppins"/>
                    <a:cs typeface="Poppins"/>
                    <a:sym typeface="Poppins"/>
                  </a:rPr>
                  <a:t>Email:</a:t>
                </a:r>
                <a:r>
                  <a:rPr lang="uk" sz="900">
                    <a:solidFill>
                      <a:schemeClr val="dk1"/>
                    </a:solidFill>
                    <a:latin typeface="Poppins ExtraLight"/>
                    <a:ea typeface="Poppins ExtraLight"/>
                    <a:cs typeface="Poppins ExtraLight"/>
                    <a:sym typeface="Poppins ExtraLight"/>
                  </a:rPr>
                  <a:t> </a:t>
                </a:r>
                <a:r>
                  <a:rPr lang="uk" sz="900">
                    <a:solidFill>
                      <a:schemeClr val="dk1"/>
                    </a:solidFill>
                    <a:latin typeface="Poppins Light"/>
                    <a:ea typeface="Poppins Light"/>
                    <a:cs typeface="Poppins Light"/>
                    <a:sym typeface="Poppins Light"/>
                  </a:rPr>
                  <a:t>j.wright@mail.ltd | </a:t>
                </a:r>
                <a:r>
                  <a:rPr b="1" lang="uk" sz="900">
                    <a:solidFill>
                      <a:schemeClr val="dk1"/>
                    </a:solidFill>
                    <a:latin typeface="Poppins"/>
                    <a:ea typeface="Poppins"/>
                    <a:cs typeface="Poppins"/>
                    <a:sym typeface="Poppins"/>
                  </a:rPr>
                  <a:t>Phone:</a:t>
                </a:r>
                <a:r>
                  <a:rPr lang="uk" sz="900">
                    <a:solidFill>
                      <a:schemeClr val="dk1"/>
                    </a:solidFill>
                    <a:latin typeface="Poppins Light"/>
                    <a:ea typeface="Poppins Light"/>
                    <a:cs typeface="Poppins Light"/>
                    <a:sym typeface="Poppins Light"/>
                  </a:rPr>
                  <a:t> +1 (123) 456-7890 | </a:t>
                </a:r>
                <a:r>
                  <a:rPr b="1" lang="uk" sz="900">
                    <a:solidFill>
                      <a:schemeClr val="dk1"/>
                    </a:solidFill>
                    <a:latin typeface="Poppins"/>
                    <a:ea typeface="Poppins"/>
                    <a:cs typeface="Poppins"/>
                    <a:sym typeface="Poppins"/>
                  </a:rPr>
                  <a:t>LinkedIn:</a:t>
                </a:r>
                <a:r>
                  <a:rPr lang="uk" sz="900">
                    <a:solidFill>
                      <a:schemeClr val="dk1"/>
                    </a:solidFill>
                    <a:latin typeface="Poppins Light"/>
                    <a:ea typeface="Poppins Light"/>
                    <a:cs typeface="Poppins Light"/>
                    <a:sym typeface="Poppins Light"/>
                  </a:rPr>
                  <a:t> linkedin.com/in/jwrightex | </a:t>
                </a:r>
                <a:r>
                  <a:rPr b="1" lang="uk" sz="900">
                    <a:solidFill>
                      <a:schemeClr val="dk1"/>
                    </a:solidFill>
                    <a:latin typeface="Poppins"/>
                    <a:ea typeface="Poppins"/>
                    <a:cs typeface="Poppins"/>
                    <a:sym typeface="Poppins"/>
                  </a:rPr>
                  <a:t>Portfolio:</a:t>
                </a:r>
                <a:r>
                  <a:rPr lang="uk" sz="900">
                    <a:solidFill>
                      <a:schemeClr val="dk1"/>
                    </a:solidFill>
                    <a:latin typeface="Poppins Light"/>
                    <a:ea typeface="Poppins Light"/>
                    <a:cs typeface="Poppins Light"/>
                    <a:sym typeface="Poppins Light"/>
                  </a:rPr>
                  <a:t> jwright.artstation.ltd</a:t>
                </a:r>
                <a:endParaRPr b="1" sz="900">
                  <a:solidFill>
                    <a:schemeClr val="dk1"/>
                  </a:solidFill>
                  <a:latin typeface="Poppins"/>
                  <a:ea typeface="Poppins"/>
                  <a:cs typeface="Poppins"/>
                  <a:sym typeface="Poppins"/>
                </a:endParaRPr>
              </a:p>
            </p:txBody>
          </p:sp>
        </p:grpSp>
      </p:grpSp>
      <p:grpSp>
        <p:nvGrpSpPr>
          <p:cNvPr id="209" name="Google Shape;209;p15"/>
          <p:cNvGrpSpPr/>
          <p:nvPr/>
        </p:nvGrpSpPr>
        <p:grpSpPr>
          <a:xfrm>
            <a:off x="1650" y="1639540"/>
            <a:ext cx="7554300" cy="7278249"/>
            <a:chOff x="1650" y="1639540"/>
            <a:chExt cx="7554300" cy="7278249"/>
          </a:xfrm>
        </p:grpSpPr>
        <p:grpSp>
          <p:nvGrpSpPr>
            <p:cNvPr id="210" name="Google Shape;210;p15"/>
            <p:cNvGrpSpPr/>
            <p:nvPr/>
          </p:nvGrpSpPr>
          <p:grpSpPr>
            <a:xfrm>
              <a:off x="1650" y="1639540"/>
              <a:ext cx="7554300" cy="348824"/>
              <a:chOff x="1650" y="1639540"/>
              <a:chExt cx="7554300" cy="348824"/>
            </a:xfrm>
          </p:grpSpPr>
          <p:cxnSp>
            <p:nvCxnSpPr>
              <p:cNvPr id="211" name="Google Shape;211;p15"/>
              <p:cNvCxnSpPr/>
              <p:nvPr/>
            </p:nvCxnSpPr>
            <p:spPr>
              <a:xfrm>
                <a:off x="1650" y="1988364"/>
                <a:ext cx="7554300" cy="0"/>
              </a:xfrm>
              <a:prstGeom prst="straightConnector1">
                <a:avLst/>
              </a:prstGeom>
              <a:noFill/>
              <a:ln cap="flat" cmpd="sng" w="9525">
                <a:solidFill>
                  <a:srgbClr val="000000"/>
                </a:solidFill>
                <a:prstDash val="solid"/>
                <a:round/>
                <a:headEnd len="med" w="med" type="none"/>
                <a:tailEnd len="med" w="med" type="none"/>
              </a:ln>
            </p:spPr>
          </p:cxnSp>
          <p:sp>
            <p:nvSpPr>
              <p:cNvPr id="212" name="Google Shape;212;p15"/>
              <p:cNvSpPr txBox="1"/>
              <p:nvPr/>
            </p:nvSpPr>
            <p:spPr>
              <a:xfrm>
                <a:off x="350972" y="1639540"/>
                <a:ext cx="1883400" cy="2463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600">
                    <a:solidFill>
                      <a:schemeClr val="dk1"/>
                    </a:solidFill>
                    <a:latin typeface="Poppins SemiBold"/>
                    <a:ea typeface="Poppins SemiBold"/>
                    <a:cs typeface="Poppins SemiBold"/>
                    <a:sym typeface="Poppins SemiBold"/>
                  </a:rPr>
                  <a:t>Cover Letter</a:t>
                </a:r>
                <a:endParaRPr sz="1600">
                  <a:solidFill>
                    <a:schemeClr val="dk1"/>
                  </a:solidFill>
                  <a:latin typeface="Poppins SemiBold"/>
                  <a:ea typeface="Poppins SemiBold"/>
                  <a:cs typeface="Poppins SemiBold"/>
                  <a:sym typeface="Poppins SemiBold"/>
                </a:endParaRPr>
              </a:p>
            </p:txBody>
          </p:sp>
        </p:grpSp>
        <p:grpSp>
          <p:nvGrpSpPr>
            <p:cNvPr id="213" name="Google Shape;213;p15"/>
            <p:cNvGrpSpPr/>
            <p:nvPr/>
          </p:nvGrpSpPr>
          <p:grpSpPr>
            <a:xfrm>
              <a:off x="350974" y="2219200"/>
              <a:ext cx="6849001" cy="6698588"/>
              <a:chOff x="350974" y="2219200"/>
              <a:chExt cx="6849001" cy="6698588"/>
            </a:xfrm>
          </p:grpSpPr>
          <p:grpSp>
            <p:nvGrpSpPr>
              <p:cNvPr id="214" name="Google Shape;214;p15"/>
              <p:cNvGrpSpPr/>
              <p:nvPr/>
            </p:nvGrpSpPr>
            <p:grpSpPr>
              <a:xfrm>
                <a:off x="350974" y="2219200"/>
                <a:ext cx="2729700" cy="641925"/>
                <a:chOff x="350974" y="2219200"/>
                <a:chExt cx="2729700" cy="641925"/>
              </a:xfrm>
            </p:grpSpPr>
            <p:sp>
              <p:nvSpPr>
                <p:cNvPr id="215" name="Google Shape;215;p15"/>
                <p:cNvSpPr txBox="1"/>
                <p:nvPr/>
              </p:nvSpPr>
              <p:spPr>
                <a:xfrm>
                  <a:off x="350974" y="2219200"/>
                  <a:ext cx="27297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SemiBold"/>
                      <a:ea typeface="Poppins SemiBold"/>
                      <a:cs typeface="Poppins SemiBold"/>
                      <a:sym typeface="Poppins SemiBold"/>
                    </a:rPr>
                    <a:t>Hiring Manager</a:t>
                  </a:r>
                  <a:endParaRPr sz="900">
                    <a:solidFill>
                      <a:schemeClr val="dk1"/>
                    </a:solidFill>
                    <a:latin typeface="Poppins SemiBold"/>
                    <a:ea typeface="Poppins SemiBold"/>
                    <a:cs typeface="Poppins SemiBold"/>
                    <a:sym typeface="Poppins SemiBold"/>
                  </a:endParaRPr>
                </a:p>
              </p:txBody>
            </p:sp>
            <p:sp>
              <p:nvSpPr>
                <p:cNvPr id="216" name="Google Shape;216;p15"/>
                <p:cNvSpPr txBox="1"/>
                <p:nvPr/>
              </p:nvSpPr>
              <p:spPr>
                <a:xfrm>
                  <a:off x="350974" y="2386975"/>
                  <a:ext cx="27297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Infinity Game Studios</a:t>
                  </a:r>
                  <a:endParaRPr sz="900">
                    <a:solidFill>
                      <a:schemeClr val="dk1"/>
                    </a:solidFill>
                    <a:latin typeface="Poppins"/>
                    <a:ea typeface="Poppins"/>
                    <a:cs typeface="Poppins"/>
                    <a:sym typeface="Poppins"/>
                  </a:endParaRPr>
                </a:p>
              </p:txBody>
            </p:sp>
            <p:sp>
              <p:nvSpPr>
                <p:cNvPr id="217" name="Google Shape;217;p15"/>
                <p:cNvSpPr txBox="1"/>
                <p:nvPr/>
              </p:nvSpPr>
              <p:spPr>
                <a:xfrm>
                  <a:off x="350974" y="2554750"/>
                  <a:ext cx="27297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5678 Oak Avenue</a:t>
                  </a:r>
                  <a:endParaRPr sz="900">
                    <a:solidFill>
                      <a:schemeClr val="dk1"/>
                    </a:solidFill>
                    <a:latin typeface="Poppins"/>
                    <a:ea typeface="Poppins"/>
                    <a:cs typeface="Poppins"/>
                    <a:sym typeface="Poppins"/>
                  </a:endParaRPr>
                </a:p>
              </p:txBody>
            </p:sp>
            <p:sp>
              <p:nvSpPr>
                <p:cNvPr id="218" name="Google Shape;218;p15"/>
                <p:cNvSpPr txBox="1"/>
                <p:nvPr/>
              </p:nvSpPr>
              <p:spPr>
                <a:xfrm>
                  <a:off x="350974" y="2722525"/>
                  <a:ext cx="27297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Los Angeles, CA, 90002</a:t>
                  </a:r>
                  <a:endParaRPr sz="900">
                    <a:solidFill>
                      <a:schemeClr val="dk1"/>
                    </a:solidFill>
                    <a:latin typeface="Poppins"/>
                    <a:ea typeface="Poppins"/>
                    <a:cs typeface="Poppins"/>
                    <a:sym typeface="Poppins"/>
                  </a:endParaRPr>
                </a:p>
              </p:txBody>
            </p:sp>
          </p:grpSp>
          <p:sp>
            <p:nvSpPr>
              <p:cNvPr id="219" name="Google Shape;219;p15"/>
              <p:cNvSpPr txBox="1"/>
              <p:nvPr/>
            </p:nvSpPr>
            <p:spPr>
              <a:xfrm>
                <a:off x="350974" y="3095950"/>
                <a:ext cx="27297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Dear </a:t>
                </a:r>
                <a:r>
                  <a:rPr b="1" lang="uk" sz="900">
                    <a:solidFill>
                      <a:schemeClr val="dk1"/>
                    </a:solidFill>
                    <a:latin typeface="Poppins"/>
                    <a:ea typeface="Poppins"/>
                    <a:cs typeface="Poppins"/>
                    <a:sym typeface="Poppins"/>
                  </a:rPr>
                  <a:t>Hiring Manager,</a:t>
                </a:r>
                <a:endParaRPr b="1" sz="900">
                  <a:solidFill>
                    <a:schemeClr val="dk1"/>
                  </a:solidFill>
                  <a:latin typeface="Poppins"/>
                  <a:ea typeface="Poppins"/>
                  <a:cs typeface="Poppins"/>
                  <a:sym typeface="Poppins"/>
                </a:endParaRPr>
              </a:p>
            </p:txBody>
          </p:sp>
          <p:sp>
            <p:nvSpPr>
              <p:cNvPr id="220" name="Google Shape;220;p15"/>
              <p:cNvSpPr txBox="1"/>
              <p:nvPr/>
            </p:nvSpPr>
            <p:spPr>
              <a:xfrm>
                <a:off x="350975" y="3469375"/>
                <a:ext cx="6849000" cy="48210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Clr>
                    <a:schemeClr val="dk1"/>
                  </a:buClr>
                  <a:buSzPts val="1100"/>
                  <a:buFont typeface="Arial"/>
                  <a:buNone/>
                </a:pPr>
                <a:r>
                  <a:rPr lang="uk" sz="900">
                    <a:solidFill>
                      <a:schemeClr val="dk1"/>
                    </a:solidFill>
                    <a:latin typeface="Poppins"/>
                    <a:ea typeface="Poppins"/>
                    <a:cs typeface="Poppins"/>
                    <a:sym typeface="Poppins"/>
                  </a:rPr>
                  <a:t>I am writing to express my interest in the Senior 3D Environment Artist position at Infinity Game Studios, as advertised on your careers page. With over five years of experience in creating immersive and realistic 3D environments for AAA game titles, I am confident that my skills and passion for game design make me a strong candidate for this role.</a:t>
                </a:r>
                <a:endParaRPr sz="900">
                  <a:solidFill>
                    <a:schemeClr val="dk1"/>
                  </a:solidFill>
                  <a:latin typeface="Poppins"/>
                  <a:ea typeface="Poppins"/>
                  <a:cs typeface="Poppins"/>
                  <a:sym typeface="Poppins"/>
                </a:endParaRPr>
              </a:p>
              <a:p>
                <a:pPr indent="0" lvl="0" marL="0" rtl="0" algn="l">
                  <a:lnSpc>
                    <a:spcPct val="130000"/>
                  </a:lnSpc>
                  <a:spcBef>
                    <a:spcPts val="0"/>
                  </a:spcBef>
                  <a:spcAft>
                    <a:spcPts val="0"/>
                  </a:spcAft>
                  <a:buClr>
                    <a:schemeClr val="dk1"/>
                  </a:buClr>
                  <a:buSzPts val="1100"/>
                  <a:buFont typeface="Arial"/>
                  <a:buNone/>
                </a:pPr>
                <a:r>
                  <a:t/>
                </a:r>
                <a:endParaRPr sz="900">
                  <a:solidFill>
                    <a:schemeClr val="dk1"/>
                  </a:solidFill>
                  <a:latin typeface="Poppins"/>
                  <a:ea typeface="Poppins"/>
                  <a:cs typeface="Poppins"/>
                  <a:sym typeface="Poppins"/>
                </a:endParaRPr>
              </a:p>
              <a:p>
                <a:pPr indent="0" lvl="0" marL="0" rtl="0" algn="l">
                  <a:lnSpc>
                    <a:spcPct val="130000"/>
                  </a:lnSpc>
                  <a:spcBef>
                    <a:spcPts val="0"/>
                  </a:spcBef>
                  <a:spcAft>
                    <a:spcPts val="0"/>
                  </a:spcAft>
                  <a:buClr>
                    <a:schemeClr val="dk1"/>
                  </a:buClr>
                  <a:buSzPts val="1100"/>
                  <a:buFont typeface="Arial"/>
                  <a:buNone/>
                </a:pPr>
                <a:r>
                  <a:rPr lang="uk" sz="900">
                    <a:solidFill>
                      <a:schemeClr val="dk1"/>
                    </a:solidFill>
                    <a:latin typeface="Poppins"/>
                    <a:ea typeface="Poppins"/>
                    <a:cs typeface="Poppins"/>
                    <a:sym typeface="Poppins"/>
                  </a:rPr>
                  <a:t>At my current position with Infinity Game Studios, I have led the development of complex 3D environments for an upcoming AAA title, working closely with level designers and concept artists to bring imaginative worlds to life. My expertise in Maya, RizomUV, and Marmoset Toolbag, combined with a deep understanding of texturing, UV mapping, and lighting, has enabled me to deliver high-quality assets that enhance player immersion and game performance. Additionally, my experience mentoring junior artists and implementing new workflows has improved overall team productivity and streamlined the asset creation pipeline.</a:t>
                </a:r>
                <a:endParaRPr sz="900">
                  <a:solidFill>
                    <a:schemeClr val="dk1"/>
                  </a:solidFill>
                  <a:latin typeface="Poppins"/>
                  <a:ea typeface="Poppins"/>
                  <a:cs typeface="Poppins"/>
                  <a:sym typeface="Poppins"/>
                </a:endParaRPr>
              </a:p>
              <a:p>
                <a:pPr indent="0" lvl="0" marL="0" rtl="0" algn="l">
                  <a:lnSpc>
                    <a:spcPct val="130000"/>
                  </a:lnSpc>
                  <a:spcBef>
                    <a:spcPts val="0"/>
                  </a:spcBef>
                  <a:spcAft>
                    <a:spcPts val="0"/>
                  </a:spcAft>
                  <a:buClr>
                    <a:schemeClr val="dk1"/>
                  </a:buClr>
                  <a:buSzPts val="1100"/>
                  <a:buFont typeface="Arial"/>
                  <a:buNone/>
                </a:pPr>
                <a:r>
                  <a:t/>
                </a:r>
                <a:endParaRPr sz="900">
                  <a:solidFill>
                    <a:schemeClr val="dk1"/>
                  </a:solidFill>
                  <a:latin typeface="Poppins"/>
                  <a:ea typeface="Poppins"/>
                  <a:cs typeface="Poppins"/>
                  <a:sym typeface="Poppins"/>
                </a:endParaRPr>
              </a:p>
              <a:p>
                <a:pPr indent="0" lvl="0" marL="0" rtl="0" algn="l">
                  <a:lnSpc>
                    <a:spcPct val="130000"/>
                  </a:lnSpc>
                  <a:spcBef>
                    <a:spcPts val="0"/>
                  </a:spcBef>
                  <a:spcAft>
                    <a:spcPts val="0"/>
                  </a:spcAft>
                  <a:buClr>
                    <a:schemeClr val="dk1"/>
                  </a:buClr>
                  <a:buSzPts val="1100"/>
                  <a:buFont typeface="Arial"/>
                  <a:buNone/>
                </a:pPr>
                <a:r>
                  <a:rPr lang="uk" sz="900">
                    <a:solidFill>
                      <a:schemeClr val="dk1"/>
                    </a:solidFill>
                    <a:latin typeface="Poppins"/>
                    <a:ea typeface="Poppins"/>
                    <a:cs typeface="Poppins"/>
                    <a:sym typeface="Poppins"/>
                  </a:rPr>
                  <a:t>I am particularly drawn to the creative opportunities at Infinity Game Studios because of your commitment to pushing the boundaries of interactive storytelling through visually stunning and technically innovative games. I am eager to contribute to your next big project by applying my artistic vision, technical proficiency, and collaborative spirit to create environments that captivate and engage players.</a:t>
                </a:r>
                <a:endParaRPr sz="900">
                  <a:solidFill>
                    <a:schemeClr val="dk1"/>
                  </a:solidFill>
                  <a:latin typeface="Poppins"/>
                  <a:ea typeface="Poppins"/>
                  <a:cs typeface="Poppins"/>
                  <a:sym typeface="Poppins"/>
                </a:endParaRPr>
              </a:p>
              <a:p>
                <a:pPr indent="0" lvl="0" marL="0" rtl="0" algn="l">
                  <a:lnSpc>
                    <a:spcPct val="130000"/>
                  </a:lnSpc>
                  <a:spcBef>
                    <a:spcPts val="0"/>
                  </a:spcBef>
                  <a:spcAft>
                    <a:spcPts val="0"/>
                  </a:spcAft>
                  <a:buClr>
                    <a:schemeClr val="dk1"/>
                  </a:buClr>
                  <a:buSzPts val="1100"/>
                  <a:buFont typeface="Arial"/>
                  <a:buNone/>
                </a:pPr>
                <a:r>
                  <a:t/>
                </a:r>
                <a:endParaRPr sz="900">
                  <a:solidFill>
                    <a:schemeClr val="dk1"/>
                  </a:solidFill>
                  <a:latin typeface="Poppins"/>
                  <a:ea typeface="Poppins"/>
                  <a:cs typeface="Poppins"/>
                  <a:sym typeface="Poppins"/>
                </a:endParaRPr>
              </a:p>
              <a:p>
                <a:pPr indent="0" lvl="0" marL="0" rtl="0" algn="l">
                  <a:lnSpc>
                    <a:spcPct val="130000"/>
                  </a:lnSpc>
                  <a:spcBef>
                    <a:spcPts val="0"/>
                  </a:spcBef>
                  <a:spcAft>
                    <a:spcPts val="0"/>
                  </a:spcAft>
                  <a:buClr>
                    <a:schemeClr val="dk1"/>
                  </a:buClr>
                  <a:buSzPts val="1100"/>
                  <a:buFont typeface="Arial"/>
                  <a:buNone/>
                </a:pPr>
                <a:r>
                  <a:rPr lang="uk" sz="900">
                    <a:solidFill>
                      <a:schemeClr val="dk1"/>
                    </a:solidFill>
                    <a:latin typeface="Poppins"/>
                    <a:ea typeface="Poppins"/>
                    <a:cs typeface="Poppins"/>
                    <a:sym typeface="Poppins"/>
                  </a:rPr>
                  <a:t>My background includes a Master of Fine Arts in Digital Arts from Savannah College of Art and Design, where I focused on advanced 3D modeling, texturing, and environment design. This education, combined with my hands-on experience in the industry, has equipped me with the tools and knowledge needed to excel in a fast-paced, creative environment like yours.</a:t>
                </a:r>
                <a:endParaRPr sz="900">
                  <a:solidFill>
                    <a:schemeClr val="dk1"/>
                  </a:solidFill>
                  <a:latin typeface="Poppins"/>
                  <a:ea typeface="Poppins"/>
                  <a:cs typeface="Poppins"/>
                  <a:sym typeface="Poppins"/>
                </a:endParaRPr>
              </a:p>
              <a:p>
                <a:pPr indent="0" lvl="0" marL="0" rtl="0" algn="l">
                  <a:lnSpc>
                    <a:spcPct val="130000"/>
                  </a:lnSpc>
                  <a:spcBef>
                    <a:spcPts val="0"/>
                  </a:spcBef>
                  <a:spcAft>
                    <a:spcPts val="0"/>
                  </a:spcAft>
                  <a:buClr>
                    <a:schemeClr val="dk1"/>
                  </a:buClr>
                  <a:buSzPts val="1100"/>
                  <a:buFont typeface="Arial"/>
                  <a:buNone/>
                </a:pPr>
                <a:r>
                  <a:t/>
                </a:r>
                <a:endParaRPr sz="900">
                  <a:solidFill>
                    <a:schemeClr val="dk1"/>
                  </a:solidFill>
                  <a:latin typeface="Poppins"/>
                  <a:ea typeface="Poppins"/>
                  <a:cs typeface="Poppins"/>
                  <a:sym typeface="Poppins"/>
                </a:endParaRPr>
              </a:p>
              <a:p>
                <a:pPr indent="0" lvl="0" marL="0" rtl="0" algn="l">
                  <a:lnSpc>
                    <a:spcPct val="130000"/>
                  </a:lnSpc>
                  <a:spcBef>
                    <a:spcPts val="0"/>
                  </a:spcBef>
                  <a:spcAft>
                    <a:spcPts val="0"/>
                  </a:spcAft>
                  <a:buClr>
                    <a:schemeClr val="dk1"/>
                  </a:buClr>
                  <a:buSzPts val="1100"/>
                  <a:buFont typeface="Arial"/>
                  <a:buNone/>
                </a:pPr>
                <a:r>
                  <a:rPr lang="uk" sz="900">
                    <a:solidFill>
                      <a:schemeClr val="dk1"/>
                    </a:solidFill>
                    <a:latin typeface="Poppins"/>
                    <a:ea typeface="Poppins"/>
                    <a:cs typeface="Poppins"/>
                    <a:sym typeface="Poppins"/>
                  </a:rPr>
                  <a:t>Thank you for considering my application. I am excited about the possibility of joining your talented team and contributing to the creation of groundbreaking games. I would welcome the opportunity to discuss how my experience and skills align with the needs of Infinity Game Studios in more detail.</a:t>
                </a:r>
                <a:endParaRPr sz="900">
                  <a:solidFill>
                    <a:schemeClr val="dk1"/>
                  </a:solidFill>
                  <a:latin typeface="Poppins"/>
                  <a:ea typeface="Poppins"/>
                  <a:cs typeface="Poppins"/>
                  <a:sym typeface="Poppins"/>
                </a:endParaRPr>
              </a:p>
              <a:p>
                <a:pPr indent="0" lvl="0" marL="0" rtl="0" algn="l">
                  <a:lnSpc>
                    <a:spcPct val="130000"/>
                  </a:lnSpc>
                  <a:spcBef>
                    <a:spcPts val="0"/>
                  </a:spcBef>
                  <a:spcAft>
                    <a:spcPts val="0"/>
                  </a:spcAft>
                  <a:buClr>
                    <a:schemeClr val="dk1"/>
                  </a:buClr>
                  <a:buSzPts val="1100"/>
                  <a:buFont typeface="Arial"/>
                  <a:buNone/>
                </a:pPr>
                <a:r>
                  <a:t/>
                </a:r>
                <a:endParaRPr sz="900">
                  <a:solidFill>
                    <a:schemeClr val="dk1"/>
                  </a:solidFill>
                  <a:latin typeface="Poppins"/>
                  <a:ea typeface="Poppins"/>
                  <a:cs typeface="Poppins"/>
                  <a:sym typeface="Poppins"/>
                </a:endParaRPr>
              </a:p>
              <a:p>
                <a:pPr indent="0" lvl="0" marL="0" rtl="0" algn="l">
                  <a:lnSpc>
                    <a:spcPct val="130000"/>
                  </a:lnSpc>
                  <a:spcBef>
                    <a:spcPts val="0"/>
                  </a:spcBef>
                  <a:spcAft>
                    <a:spcPts val="0"/>
                  </a:spcAft>
                  <a:buNone/>
                </a:pPr>
                <a:r>
                  <a:rPr lang="uk" sz="900">
                    <a:solidFill>
                      <a:schemeClr val="dk1"/>
                    </a:solidFill>
                    <a:latin typeface="Poppins"/>
                    <a:ea typeface="Poppins"/>
                    <a:cs typeface="Poppins"/>
                    <a:sym typeface="Poppins"/>
                  </a:rPr>
                  <a:t>Please feel free to contact me at your earliest convenience to schedule an interview. I look forward to the possibility of working together to create the next generation of unforgettable gaming experiences.</a:t>
                </a:r>
                <a:endParaRPr sz="900">
                  <a:solidFill>
                    <a:schemeClr val="dk1"/>
                  </a:solidFill>
                  <a:latin typeface="Poppins"/>
                  <a:ea typeface="Poppins"/>
                  <a:cs typeface="Poppins"/>
                  <a:sym typeface="Poppins"/>
                </a:endParaRPr>
              </a:p>
            </p:txBody>
          </p:sp>
          <p:grpSp>
            <p:nvGrpSpPr>
              <p:cNvPr id="221" name="Google Shape;221;p15"/>
              <p:cNvGrpSpPr/>
              <p:nvPr/>
            </p:nvGrpSpPr>
            <p:grpSpPr>
              <a:xfrm>
                <a:off x="350974" y="8443638"/>
                <a:ext cx="2729700" cy="474150"/>
                <a:chOff x="350974" y="2219200"/>
                <a:chExt cx="2729700" cy="474150"/>
              </a:xfrm>
            </p:grpSpPr>
            <p:sp>
              <p:nvSpPr>
                <p:cNvPr id="222" name="Google Shape;222;p15"/>
                <p:cNvSpPr txBox="1"/>
                <p:nvPr/>
              </p:nvSpPr>
              <p:spPr>
                <a:xfrm>
                  <a:off x="350974" y="2219200"/>
                  <a:ext cx="27297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Sincerely,</a:t>
                  </a:r>
                  <a:endParaRPr sz="900">
                    <a:solidFill>
                      <a:schemeClr val="dk1"/>
                    </a:solidFill>
                    <a:latin typeface="Poppins"/>
                    <a:ea typeface="Poppins"/>
                    <a:cs typeface="Poppins"/>
                    <a:sym typeface="Poppins"/>
                  </a:endParaRPr>
                </a:p>
              </p:txBody>
            </p:sp>
            <p:sp>
              <p:nvSpPr>
                <p:cNvPr id="223" name="Google Shape;223;p15"/>
                <p:cNvSpPr txBox="1"/>
                <p:nvPr/>
              </p:nvSpPr>
              <p:spPr>
                <a:xfrm>
                  <a:off x="350974" y="2554750"/>
                  <a:ext cx="27297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SemiBold"/>
                      <a:ea typeface="Poppins SemiBold"/>
                      <a:cs typeface="Poppins SemiBold"/>
                      <a:sym typeface="Poppins SemiBold"/>
                    </a:rPr>
                    <a:t>Jonathan</a:t>
                  </a:r>
                  <a:r>
                    <a:rPr lang="uk" sz="900">
                      <a:solidFill>
                        <a:schemeClr val="dk1"/>
                      </a:solidFill>
                      <a:latin typeface="Poppins SemiBold"/>
                      <a:ea typeface="Poppins SemiBold"/>
                      <a:cs typeface="Poppins SemiBold"/>
                      <a:sym typeface="Poppins SemiBold"/>
                    </a:rPr>
                    <a:t> E. Wright</a:t>
                  </a:r>
                  <a:endParaRPr sz="900">
                    <a:solidFill>
                      <a:schemeClr val="dk1"/>
                    </a:solidFill>
                    <a:latin typeface="Poppins SemiBold"/>
                    <a:ea typeface="Poppins SemiBold"/>
                    <a:cs typeface="Poppins SemiBold"/>
                    <a:sym typeface="Poppins SemiBold"/>
                  </a:endParaRPr>
                </a:p>
              </p:txBody>
            </p:sp>
          </p:grpSp>
        </p:grpSp>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grpSp>
        <p:nvGrpSpPr>
          <p:cNvPr id="228" name="Google Shape;228;p16"/>
          <p:cNvGrpSpPr/>
          <p:nvPr/>
        </p:nvGrpSpPr>
        <p:grpSpPr>
          <a:xfrm>
            <a:off x="0" y="0"/>
            <a:ext cx="7560000" cy="1340745"/>
            <a:chOff x="0" y="0"/>
            <a:chExt cx="7560000" cy="1340745"/>
          </a:xfrm>
        </p:grpSpPr>
        <p:grpSp>
          <p:nvGrpSpPr>
            <p:cNvPr id="229" name="Google Shape;229;p16"/>
            <p:cNvGrpSpPr/>
            <p:nvPr/>
          </p:nvGrpSpPr>
          <p:grpSpPr>
            <a:xfrm>
              <a:off x="0" y="0"/>
              <a:ext cx="7560000" cy="884930"/>
              <a:chOff x="0" y="0"/>
              <a:chExt cx="7560000" cy="884930"/>
            </a:xfrm>
          </p:grpSpPr>
          <p:sp>
            <p:nvSpPr>
              <p:cNvPr id="230" name="Google Shape;230;p16"/>
              <p:cNvSpPr/>
              <p:nvPr/>
            </p:nvSpPr>
            <p:spPr>
              <a:xfrm>
                <a:off x="0" y="0"/>
                <a:ext cx="7560000" cy="102600"/>
              </a:xfrm>
              <a:prstGeom prst="rect">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nvGrpSpPr>
              <p:cNvPr id="231" name="Google Shape;231;p16"/>
              <p:cNvGrpSpPr/>
              <p:nvPr/>
            </p:nvGrpSpPr>
            <p:grpSpPr>
              <a:xfrm>
                <a:off x="1333050" y="241403"/>
                <a:ext cx="4893900" cy="643528"/>
                <a:chOff x="1333050" y="241403"/>
                <a:chExt cx="4893900" cy="643528"/>
              </a:xfrm>
            </p:grpSpPr>
            <p:sp>
              <p:nvSpPr>
                <p:cNvPr id="232" name="Google Shape;232;p16"/>
                <p:cNvSpPr txBox="1"/>
                <p:nvPr/>
              </p:nvSpPr>
              <p:spPr>
                <a:xfrm>
                  <a:off x="1333050" y="241403"/>
                  <a:ext cx="4893900" cy="4002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b="1" lang="uk" sz="2600">
                      <a:solidFill>
                        <a:schemeClr val="dk1"/>
                      </a:solidFill>
                      <a:latin typeface="Poppins"/>
                      <a:ea typeface="Poppins"/>
                      <a:cs typeface="Poppins"/>
                      <a:sym typeface="Poppins"/>
                    </a:rPr>
                    <a:t>Jonathan</a:t>
                  </a:r>
                  <a:r>
                    <a:rPr b="1" lang="uk" sz="2600">
                      <a:solidFill>
                        <a:schemeClr val="dk1"/>
                      </a:solidFill>
                      <a:latin typeface="Poppins"/>
                      <a:ea typeface="Poppins"/>
                      <a:cs typeface="Poppins"/>
                      <a:sym typeface="Poppins"/>
                    </a:rPr>
                    <a:t> </a:t>
                  </a:r>
                  <a:r>
                    <a:rPr lang="uk" sz="2600">
                      <a:solidFill>
                        <a:schemeClr val="dk1"/>
                      </a:solidFill>
                      <a:latin typeface="Poppins Light"/>
                      <a:ea typeface="Poppins Light"/>
                      <a:cs typeface="Poppins Light"/>
                      <a:sym typeface="Poppins Light"/>
                    </a:rPr>
                    <a:t>E. Wright</a:t>
                  </a:r>
                  <a:endParaRPr sz="2600">
                    <a:solidFill>
                      <a:schemeClr val="dk1"/>
                    </a:solidFill>
                    <a:latin typeface="Poppins Light"/>
                    <a:ea typeface="Poppins Light"/>
                    <a:cs typeface="Poppins Light"/>
                    <a:sym typeface="Poppins Light"/>
                  </a:endParaRPr>
                </a:p>
              </p:txBody>
            </p:sp>
            <p:sp>
              <p:nvSpPr>
                <p:cNvPr id="233" name="Google Shape;233;p16"/>
                <p:cNvSpPr txBox="1"/>
                <p:nvPr/>
              </p:nvSpPr>
              <p:spPr>
                <a:xfrm>
                  <a:off x="1333050" y="684830"/>
                  <a:ext cx="4893900" cy="2001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300">
                      <a:solidFill>
                        <a:schemeClr val="dk1"/>
                      </a:solidFill>
                      <a:latin typeface="Poppins ExtraLight"/>
                      <a:ea typeface="Poppins ExtraLight"/>
                      <a:cs typeface="Poppins ExtraLight"/>
                      <a:sym typeface="Poppins ExtraLight"/>
                    </a:rPr>
                    <a:t>3D Environment Artist</a:t>
                  </a:r>
                  <a:endParaRPr sz="1300">
                    <a:solidFill>
                      <a:schemeClr val="dk1"/>
                    </a:solidFill>
                    <a:latin typeface="Poppins ExtraLight"/>
                    <a:ea typeface="Poppins ExtraLight"/>
                    <a:cs typeface="Poppins ExtraLight"/>
                    <a:sym typeface="Poppins ExtraLight"/>
                  </a:endParaRPr>
                </a:p>
              </p:txBody>
            </p:sp>
          </p:grpSp>
        </p:grpSp>
        <p:grpSp>
          <p:nvGrpSpPr>
            <p:cNvPr id="234" name="Google Shape;234;p16"/>
            <p:cNvGrpSpPr/>
            <p:nvPr/>
          </p:nvGrpSpPr>
          <p:grpSpPr>
            <a:xfrm>
              <a:off x="1650" y="1054314"/>
              <a:ext cx="7554300" cy="286431"/>
              <a:chOff x="1650" y="1054314"/>
              <a:chExt cx="7554300" cy="286431"/>
            </a:xfrm>
          </p:grpSpPr>
          <p:cxnSp>
            <p:nvCxnSpPr>
              <p:cNvPr id="235" name="Google Shape;235;p16"/>
              <p:cNvCxnSpPr/>
              <p:nvPr/>
            </p:nvCxnSpPr>
            <p:spPr>
              <a:xfrm>
                <a:off x="1650" y="1054314"/>
                <a:ext cx="7554300" cy="0"/>
              </a:xfrm>
              <a:prstGeom prst="straightConnector1">
                <a:avLst/>
              </a:prstGeom>
              <a:noFill/>
              <a:ln cap="flat" cmpd="sng" w="9525">
                <a:solidFill>
                  <a:srgbClr val="000000"/>
                </a:solidFill>
                <a:prstDash val="solid"/>
                <a:round/>
                <a:headEnd len="med" w="med" type="none"/>
                <a:tailEnd len="med" w="med" type="none"/>
              </a:ln>
            </p:spPr>
          </p:cxnSp>
          <p:sp>
            <p:nvSpPr>
              <p:cNvPr id="236" name="Google Shape;236;p16"/>
              <p:cNvSpPr txBox="1"/>
              <p:nvPr/>
            </p:nvSpPr>
            <p:spPr>
              <a:xfrm>
                <a:off x="350971" y="1202145"/>
                <a:ext cx="69771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900">
                    <a:solidFill>
                      <a:schemeClr val="dk1"/>
                    </a:solidFill>
                    <a:latin typeface="Poppins"/>
                    <a:ea typeface="Poppins"/>
                    <a:cs typeface="Poppins"/>
                    <a:sym typeface="Poppins"/>
                  </a:rPr>
                  <a:t>Email:</a:t>
                </a:r>
                <a:r>
                  <a:rPr lang="uk" sz="900">
                    <a:solidFill>
                      <a:schemeClr val="dk1"/>
                    </a:solidFill>
                    <a:latin typeface="Poppins ExtraLight"/>
                    <a:ea typeface="Poppins ExtraLight"/>
                    <a:cs typeface="Poppins ExtraLight"/>
                    <a:sym typeface="Poppins ExtraLight"/>
                  </a:rPr>
                  <a:t> </a:t>
                </a:r>
                <a:r>
                  <a:rPr lang="uk" sz="900">
                    <a:solidFill>
                      <a:schemeClr val="dk1"/>
                    </a:solidFill>
                    <a:latin typeface="Poppins Light"/>
                    <a:ea typeface="Poppins Light"/>
                    <a:cs typeface="Poppins Light"/>
                    <a:sym typeface="Poppins Light"/>
                  </a:rPr>
                  <a:t>j.wright@mail.ltd | </a:t>
                </a:r>
                <a:r>
                  <a:rPr b="1" lang="uk" sz="900">
                    <a:solidFill>
                      <a:schemeClr val="dk1"/>
                    </a:solidFill>
                    <a:latin typeface="Poppins"/>
                    <a:ea typeface="Poppins"/>
                    <a:cs typeface="Poppins"/>
                    <a:sym typeface="Poppins"/>
                  </a:rPr>
                  <a:t>Phone:</a:t>
                </a:r>
                <a:r>
                  <a:rPr lang="uk" sz="900">
                    <a:solidFill>
                      <a:schemeClr val="dk1"/>
                    </a:solidFill>
                    <a:latin typeface="Poppins Light"/>
                    <a:ea typeface="Poppins Light"/>
                    <a:cs typeface="Poppins Light"/>
                    <a:sym typeface="Poppins Light"/>
                  </a:rPr>
                  <a:t> +1 (123) 456-7890 | </a:t>
                </a:r>
                <a:r>
                  <a:rPr b="1" lang="uk" sz="900">
                    <a:solidFill>
                      <a:schemeClr val="dk1"/>
                    </a:solidFill>
                    <a:latin typeface="Poppins"/>
                    <a:ea typeface="Poppins"/>
                    <a:cs typeface="Poppins"/>
                    <a:sym typeface="Poppins"/>
                  </a:rPr>
                  <a:t>LinkedIn:</a:t>
                </a:r>
                <a:r>
                  <a:rPr lang="uk" sz="900">
                    <a:solidFill>
                      <a:schemeClr val="dk1"/>
                    </a:solidFill>
                    <a:latin typeface="Poppins Light"/>
                    <a:ea typeface="Poppins Light"/>
                    <a:cs typeface="Poppins Light"/>
                    <a:sym typeface="Poppins Light"/>
                  </a:rPr>
                  <a:t> linkedin.com/in/jwrightex | </a:t>
                </a:r>
                <a:r>
                  <a:rPr b="1" lang="uk" sz="900">
                    <a:solidFill>
                      <a:schemeClr val="dk1"/>
                    </a:solidFill>
                    <a:latin typeface="Poppins"/>
                    <a:ea typeface="Poppins"/>
                    <a:cs typeface="Poppins"/>
                    <a:sym typeface="Poppins"/>
                  </a:rPr>
                  <a:t>Portfolio:</a:t>
                </a:r>
                <a:r>
                  <a:rPr lang="uk" sz="900">
                    <a:solidFill>
                      <a:schemeClr val="dk1"/>
                    </a:solidFill>
                    <a:latin typeface="Poppins Light"/>
                    <a:ea typeface="Poppins Light"/>
                    <a:cs typeface="Poppins Light"/>
                    <a:sym typeface="Poppins Light"/>
                  </a:rPr>
                  <a:t> jwright.artstation.ltd</a:t>
                </a:r>
                <a:endParaRPr sz="900">
                  <a:solidFill>
                    <a:schemeClr val="dk1"/>
                  </a:solidFill>
                  <a:latin typeface="Poppins Light"/>
                  <a:ea typeface="Poppins Light"/>
                  <a:cs typeface="Poppins Light"/>
                  <a:sym typeface="Poppins Light"/>
                </a:endParaRPr>
              </a:p>
            </p:txBody>
          </p:sp>
        </p:grpSp>
      </p:grpSp>
      <p:grpSp>
        <p:nvGrpSpPr>
          <p:cNvPr id="237" name="Google Shape;237;p16"/>
          <p:cNvGrpSpPr/>
          <p:nvPr/>
        </p:nvGrpSpPr>
        <p:grpSpPr>
          <a:xfrm>
            <a:off x="1650" y="1639540"/>
            <a:ext cx="7554300" cy="7788988"/>
            <a:chOff x="1650" y="1639540"/>
            <a:chExt cx="7554300" cy="7788988"/>
          </a:xfrm>
        </p:grpSpPr>
        <p:grpSp>
          <p:nvGrpSpPr>
            <p:cNvPr id="238" name="Google Shape;238;p16"/>
            <p:cNvGrpSpPr/>
            <p:nvPr/>
          </p:nvGrpSpPr>
          <p:grpSpPr>
            <a:xfrm>
              <a:off x="1650" y="1639540"/>
              <a:ext cx="7554300" cy="348824"/>
              <a:chOff x="1650" y="1639540"/>
              <a:chExt cx="7554300" cy="348824"/>
            </a:xfrm>
          </p:grpSpPr>
          <p:cxnSp>
            <p:nvCxnSpPr>
              <p:cNvPr id="239" name="Google Shape;239;p16"/>
              <p:cNvCxnSpPr/>
              <p:nvPr/>
            </p:nvCxnSpPr>
            <p:spPr>
              <a:xfrm>
                <a:off x="1650" y="1988364"/>
                <a:ext cx="7554300" cy="0"/>
              </a:xfrm>
              <a:prstGeom prst="straightConnector1">
                <a:avLst/>
              </a:prstGeom>
              <a:noFill/>
              <a:ln cap="flat" cmpd="sng" w="9525">
                <a:solidFill>
                  <a:srgbClr val="000000"/>
                </a:solidFill>
                <a:prstDash val="solid"/>
                <a:round/>
                <a:headEnd len="med" w="med" type="none"/>
                <a:tailEnd len="med" w="med" type="none"/>
              </a:ln>
            </p:spPr>
          </p:cxnSp>
          <p:sp>
            <p:nvSpPr>
              <p:cNvPr id="240" name="Google Shape;240;p16"/>
              <p:cNvSpPr txBox="1"/>
              <p:nvPr/>
            </p:nvSpPr>
            <p:spPr>
              <a:xfrm>
                <a:off x="350972" y="1639540"/>
                <a:ext cx="1883400" cy="2463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600">
                    <a:solidFill>
                      <a:schemeClr val="dk1"/>
                    </a:solidFill>
                    <a:latin typeface="Poppins SemiBold"/>
                    <a:ea typeface="Poppins SemiBold"/>
                    <a:cs typeface="Poppins SemiBold"/>
                    <a:sym typeface="Poppins SemiBold"/>
                  </a:rPr>
                  <a:t>References</a:t>
                </a:r>
                <a:endParaRPr sz="1600">
                  <a:solidFill>
                    <a:schemeClr val="dk1"/>
                  </a:solidFill>
                  <a:latin typeface="Poppins SemiBold"/>
                  <a:ea typeface="Poppins SemiBold"/>
                  <a:cs typeface="Poppins SemiBold"/>
                  <a:sym typeface="Poppins SemiBold"/>
                </a:endParaRPr>
              </a:p>
            </p:txBody>
          </p:sp>
        </p:grpSp>
        <p:grpSp>
          <p:nvGrpSpPr>
            <p:cNvPr id="241" name="Google Shape;241;p16"/>
            <p:cNvGrpSpPr/>
            <p:nvPr/>
          </p:nvGrpSpPr>
          <p:grpSpPr>
            <a:xfrm>
              <a:off x="358954" y="2202140"/>
              <a:ext cx="3386795" cy="7226388"/>
              <a:chOff x="358954" y="2202140"/>
              <a:chExt cx="3386795" cy="7226388"/>
            </a:xfrm>
          </p:grpSpPr>
          <p:grpSp>
            <p:nvGrpSpPr>
              <p:cNvPr id="242" name="Google Shape;242;p16"/>
              <p:cNvGrpSpPr/>
              <p:nvPr/>
            </p:nvGrpSpPr>
            <p:grpSpPr>
              <a:xfrm>
                <a:off x="358954" y="2202140"/>
                <a:ext cx="2699200" cy="828638"/>
                <a:chOff x="381700" y="2219200"/>
                <a:chExt cx="2699200" cy="828638"/>
              </a:xfrm>
            </p:grpSpPr>
            <p:grpSp>
              <p:nvGrpSpPr>
                <p:cNvPr id="243" name="Google Shape;243;p16"/>
                <p:cNvGrpSpPr/>
                <p:nvPr/>
              </p:nvGrpSpPr>
              <p:grpSpPr>
                <a:xfrm>
                  <a:off x="556100" y="2219200"/>
                  <a:ext cx="2524800" cy="828638"/>
                  <a:chOff x="556100" y="2219200"/>
                  <a:chExt cx="2524800" cy="828638"/>
                </a:xfrm>
              </p:grpSpPr>
              <p:sp>
                <p:nvSpPr>
                  <p:cNvPr id="244" name="Google Shape;244;p16"/>
                  <p:cNvSpPr txBox="1"/>
                  <p:nvPr/>
                </p:nvSpPr>
                <p:spPr>
                  <a:xfrm>
                    <a:off x="556100" y="2219200"/>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SemiBold"/>
                        <a:ea typeface="Poppins SemiBold"/>
                        <a:cs typeface="Poppins SemiBold"/>
                        <a:sym typeface="Poppins SemiBold"/>
                      </a:rPr>
                      <a:t>Rachel Martinez</a:t>
                    </a:r>
                    <a:endParaRPr sz="900">
                      <a:solidFill>
                        <a:schemeClr val="dk1"/>
                      </a:solidFill>
                      <a:latin typeface="Poppins SemiBold"/>
                      <a:ea typeface="Poppins SemiBold"/>
                      <a:cs typeface="Poppins SemiBold"/>
                      <a:sym typeface="Poppins SemiBold"/>
                    </a:endParaRPr>
                  </a:p>
                </p:txBody>
              </p:sp>
              <p:sp>
                <p:nvSpPr>
                  <p:cNvPr id="245" name="Google Shape;245;p16"/>
                  <p:cNvSpPr txBox="1"/>
                  <p:nvPr/>
                </p:nvSpPr>
                <p:spPr>
                  <a:xfrm>
                    <a:off x="556100" y="2391709"/>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Senior Art Director</a:t>
                    </a:r>
                    <a:endParaRPr sz="900">
                      <a:solidFill>
                        <a:schemeClr val="dk1"/>
                      </a:solidFill>
                      <a:latin typeface="Poppins"/>
                      <a:ea typeface="Poppins"/>
                      <a:cs typeface="Poppins"/>
                      <a:sym typeface="Poppins"/>
                    </a:endParaRPr>
                  </a:p>
                </p:txBody>
              </p:sp>
              <p:sp>
                <p:nvSpPr>
                  <p:cNvPr id="246" name="Google Shape;246;p16"/>
                  <p:cNvSpPr txBox="1"/>
                  <p:nvPr/>
                </p:nvSpPr>
                <p:spPr>
                  <a:xfrm>
                    <a:off x="556100" y="2564219"/>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Infinity Game Studios</a:t>
                    </a:r>
                    <a:endParaRPr sz="900">
                      <a:solidFill>
                        <a:schemeClr val="dk1"/>
                      </a:solidFill>
                      <a:latin typeface="Poppins"/>
                      <a:ea typeface="Poppins"/>
                      <a:cs typeface="Poppins"/>
                      <a:sym typeface="Poppins"/>
                    </a:endParaRPr>
                  </a:p>
                </p:txBody>
              </p:sp>
              <p:sp>
                <p:nvSpPr>
                  <p:cNvPr id="247" name="Google Shape;247;p16"/>
                  <p:cNvSpPr txBox="1"/>
                  <p:nvPr/>
                </p:nvSpPr>
                <p:spPr>
                  <a:xfrm>
                    <a:off x="556100" y="2736728"/>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Phone: +1 (555) 234-5678</a:t>
                    </a:r>
                    <a:endParaRPr sz="900">
                      <a:solidFill>
                        <a:schemeClr val="dk1"/>
                      </a:solidFill>
                      <a:latin typeface="Poppins"/>
                      <a:ea typeface="Poppins"/>
                      <a:cs typeface="Poppins"/>
                      <a:sym typeface="Poppins"/>
                    </a:endParaRPr>
                  </a:p>
                </p:txBody>
              </p:sp>
              <p:sp>
                <p:nvSpPr>
                  <p:cNvPr id="248" name="Google Shape;248;p16"/>
                  <p:cNvSpPr txBox="1"/>
                  <p:nvPr/>
                </p:nvSpPr>
                <p:spPr>
                  <a:xfrm>
                    <a:off x="556100" y="2909238"/>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Email: rachel.martinez@infinitygames.ltd</a:t>
                    </a:r>
                    <a:endParaRPr sz="900">
                      <a:solidFill>
                        <a:schemeClr val="dk1"/>
                      </a:solidFill>
                      <a:latin typeface="Poppins"/>
                      <a:ea typeface="Poppins"/>
                      <a:cs typeface="Poppins"/>
                      <a:sym typeface="Poppins"/>
                    </a:endParaRPr>
                  </a:p>
                </p:txBody>
              </p:sp>
            </p:grpSp>
            <p:sp>
              <p:nvSpPr>
                <p:cNvPr id="249" name="Google Shape;249;p16"/>
                <p:cNvSpPr/>
                <p:nvPr/>
              </p:nvSpPr>
              <p:spPr>
                <a:xfrm>
                  <a:off x="381700" y="2254125"/>
                  <a:ext cx="74700" cy="74700"/>
                </a:xfrm>
                <a:prstGeom prst="diamond">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250" name="Google Shape;250;p16"/>
              <p:cNvGrpSpPr/>
              <p:nvPr/>
            </p:nvGrpSpPr>
            <p:grpSpPr>
              <a:xfrm>
                <a:off x="358954" y="3268432"/>
                <a:ext cx="2699200" cy="828638"/>
                <a:chOff x="381700" y="2219200"/>
                <a:chExt cx="2699200" cy="828638"/>
              </a:xfrm>
            </p:grpSpPr>
            <p:grpSp>
              <p:nvGrpSpPr>
                <p:cNvPr id="251" name="Google Shape;251;p16"/>
                <p:cNvGrpSpPr/>
                <p:nvPr/>
              </p:nvGrpSpPr>
              <p:grpSpPr>
                <a:xfrm>
                  <a:off x="556100" y="2219200"/>
                  <a:ext cx="2524800" cy="828638"/>
                  <a:chOff x="556100" y="2219200"/>
                  <a:chExt cx="2524800" cy="828638"/>
                </a:xfrm>
              </p:grpSpPr>
              <p:sp>
                <p:nvSpPr>
                  <p:cNvPr id="252" name="Google Shape;252;p16"/>
                  <p:cNvSpPr txBox="1"/>
                  <p:nvPr/>
                </p:nvSpPr>
                <p:spPr>
                  <a:xfrm>
                    <a:off x="556100" y="2219200"/>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SemiBold"/>
                        <a:ea typeface="Poppins SemiBold"/>
                        <a:cs typeface="Poppins SemiBold"/>
                        <a:sym typeface="Poppins SemiBold"/>
                      </a:rPr>
                      <a:t>David Thompson</a:t>
                    </a:r>
                    <a:endParaRPr sz="900">
                      <a:solidFill>
                        <a:schemeClr val="dk1"/>
                      </a:solidFill>
                      <a:latin typeface="Poppins SemiBold"/>
                      <a:ea typeface="Poppins SemiBold"/>
                      <a:cs typeface="Poppins SemiBold"/>
                      <a:sym typeface="Poppins SemiBold"/>
                    </a:endParaRPr>
                  </a:p>
                </p:txBody>
              </p:sp>
              <p:sp>
                <p:nvSpPr>
                  <p:cNvPr id="253" name="Google Shape;253;p16"/>
                  <p:cNvSpPr txBox="1"/>
                  <p:nvPr/>
                </p:nvSpPr>
                <p:spPr>
                  <a:xfrm>
                    <a:off x="556100" y="2391709"/>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Lead 3D Artist</a:t>
                    </a:r>
                    <a:endParaRPr sz="900">
                      <a:solidFill>
                        <a:schemeClr val="dk1"/>
                      </a:solidFill>
                      <a:latin typeface="Poppins"/>
                      <a:ea typeface="Poppins"/>
                      <a:cs typeface="Poppins"/>
                      <a:sym typeface="Poppins"/>
                    </a:endParaRPr>
                  </a:p>
                </p:txBody>
              </p:sp>
              <p:sp>
                <p:nvSpPr>
                  <p:cNvPr id="254" name="Google Shape;254;p16"/>
                  <p:cNvSpPr txBox="1"/>
                  <p:nvPr/>
                </p:nvSpPr>
                <p:spPr>
                  <a:xfrm>
                    <a:off x="556100" y="2564219"/>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PixelCraft Studios</a:t>
                    </a:r>
                    <a:endParaRPr sz="900">
                      <a:solidFill>
                        <a:schemeClr val="dk1"/>
                      </a:solidFill>
                      <a:latin typeface="Poppins"/>
                      <a:ea typeface="Poppins"/>
                      <a:cs typeface="Poppins"/>
                      <a:sym typeface="Poppins"/>
                    </a:endParaRPr>
                  </a:p>
                </p:txBody>
              </p:sp>
              <p:sp>
                <p:nvSpPr>
                  <p:cNvPr id="255" name="Google Shape;255;p16"/>
                  <p:cNvSpPr txBox="1"/>
                  <p:nvPr/>
                </p:nvSpPr>
                <p:spPr>
                  <a:xfrm>
                    <a:off x="556100" y="2736728"/>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Phone: +1 (555) 345-6789</a:t>
                    </a:r>
                    <a:endParaRPr sz="900">
                      <a:solidFill>
                        <a:schemeClr val="dk1"/>
                      </a:solidFill>
                      <a:latin typeface="Poppins"/>
                      <a:ea typeface="Poppins"/>
                      <a:cs typeface="Poppins"/>
                      <a:sym typeface="Poppins"/>
                    </a:endParaRPr>
                  </a:p>
                </p:txBody>
              </p:sp>
              <p:sp>
                <p:nvSpPr>
                  <p:cNvPr id="256" name="Google Shape;256;p16"/>
                  <p:cNvSpPr txBox="1"/>
                  <p:nvPr/>
                </p:nvSpPr>
                <p:spPr>
                  <a:xfrm>
                    <a:off x="556100" y="2909238"/>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Email: david.thompson@pixelcraft.</a:t>
                    </a:r>
                    <a:r>
                      <a:rPr lang="uk" sz="900">
                        <a:solidFill>
                          <a:schemeClr val="dk1"/>
                        </a:solidFill>
                        <a:latin typeface="Poppins"/>
                        <a:ea typeface="Poppins"/>
                        <a:cs typeface="Poppins"/>
                        <a:sym typeface="Poppins"/>
                      </a:rPr>
                      <a:t>ltd</a:t>
                    </a:r>
                    <a:endParaRPr sz="900">
                      <a:solidFill>
                        <a:schemeClr val="dk1"/>
                      </a:solidFill>
                      <a:latin typeface="Poppins"/>
                      <a:ea typeface="Poppins"/>
                      <a:cs typeface="Poppins"/>
                      <a:sym typeface="Poppins"/>
                    </a:endParaRPr>
                  </a:p>
                </p:txBody>
              </p:sp>
            </p:grpSp>
            <p:sp>
              <p:nvSpPr>
                <p:cNvPr id="257" name="Google Shape;257;p16"/>
                <p:cNvSpPr/>
                <p:nvPr/>
              </p:nvSpPr>
              <p:spPr>
                <a:xfrm>
                  <a:off x="381700" y="2254125"/>
                  <a:ext cx="74700" cy="74700"/>
                </a:xfrm>
                <a:prstGeom prst="diamond">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258" name="Google Shape;258;p16"/>
              <p:cNvGrpSpPr/>
              <p:nvPr/>
            </p:nvGrpSpPr>
            <p:grpSpPr>
              <a:xfrm>
                <a:off x="358954" y="4334724"/>
                <a:ext cx="2699200" cy="828638"/>
                <a:chOff x="381700" y="2219200"/>
                <a:chExt cx="2699200" cy="828638"/>
              </a:xfrm>
            </p:grpSpPr>
            <p:grpSp>
              <p:nvGrpSpPr>
                <p:cNvPr id="259" name="Google Shape;259;p16"/>
                <p:cNvGrpSpPr/>
                <p:nvPr/>
              </p:nvGrpSpPr>
              <p:grpSpPr>
                <a:xfrm>
                  <a:off x="556100" y="2219200"/>
                  <a:ext cx="2524800" cy="828638"/>
                  <a:chOff x="556100" y="2219200"/>
                  <a:chExt cx="2524800" cy="828638"/>
                </a:xfrm>
              </p:grpSpPr>
              <p:sp>
                <p:nvSpPr>
                  <p:cNvPr id="260" name="Google Shape;260;p16"/>
                  <p:cNvSpPr txBox="1"/>
                  <p:nvPr/>
                </p:nvSpPr>
                <p:spPr>
                  <a:xfrm>
                    <a:off x="556100" y="2219200"/>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SemiBold"/>
                        <a:ea typeface="Poppins SemiBold"/>
                        <a:cs typeface="Poppins SemiBold"/>
                        <a:sym typeface="Poppins SemiBold"/>
                      </a:rPr>
                      <a:t>Emily Johnson</a:t>
                    </a:r>
                    <a:endParaRPr sz="900">
                      <a:solidFill>
                        <a:schemeClr val="dk1"/>
                      </a:solidFill>
                      <a:latin typeface="Poppins SemiBold"/>
                      <a:ea typeface="Poppins SemiBold"/>
                      <a:cs typeface="Poppins SemiBold"/>
                      <a:sym typeface="Poppins SemiBold"/>
                    </a:endParaRPr>
                  </a:p>
                </p:txBody>
              </p:sp>
              <p:sp>
                <p:nvSpPr>
                  <p:cNvPr id="261" name="Google Shape;261;p16"/>
                  <p:cNvSpPr txBox="1"/>
                  <p:nvPr/>
                </p:nvSpPr>
                <p:spPr>
                  <a:xfrm>
                    <a:off x="556100" y="2391709"/>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Creative Director</a:t>
                    </a:r>
                    <a:endParaRPr sz="900">
                      <a:solidFill>
                        <a:schemeClr val="dk1"/>
                      </a:solidFill>
                      <a:latin typeface="Poppins"/>
                      <a:ea typeface="Poppins"/>
                      <a:cs typeface="Poppins"/>
                      <a:sym typeface="Poppins"/>
                    </a:endParaRPr>
                  </a:p>
                </p:txBody>
              </p:sp>
              <p:sp>
                <p:nvSpPr>
                  <p:cNvPr id="262" name="Google Shape;262;p16"/>
                  <p:cNvSpPr txBox="1"/>
                  <p:nvPr/>
                </p:nvSpPr>
                <p:spPr>
                  <a:xfrm>
                    <a:off x="556100" y="2564219"/>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VirtualRealms</a:t>
                    </a:r>
                    <a:endParaRPr sz="900">
                      <a:solidFill>
                        <a:schemeClr val="dk1"/>
                      </a:solidFill>
                      <a:latin typeface="Poppins"/>
                      <a:ea typeface="Poppins"/>
                      <a:cs typeface="Poppins"/>
                      <a:sym typeface="Poppins"/>
                    </a:endParaRPr>
                  </a:p>
                </p:txBody>
              </p:sp>
              <p:sp>
                <p:nvSpPr>
                  <p:cNvPr id="263" name="Google Shape;263;p16"/>
                  <p:cNvSpPr txBox="1"/>
                  <p:nvPr/>
                </p:nvSpPr>
                <p:spPr>
                  <a:xfrm>
                    <a:off x="556100" y="2736728"/>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Phone: +1 (555) 456-7890</a:t>
                    </a:r>
                    <a:endParaRPr sz="900">
                      <a:solidFill>
                        <a:schemeClr val="dk1"/>
                      </a:solidFill>
                      <a:latin typeface="Poppins"/>
                      <a:ea typeface="Poppins"/>
                      <a:cs typeface="Poppins"/>
                      <a:sym typeface="Poppins"/>
                    </a:endParaRPr>
                  </a:p>
                </p:txBody>
              </p:sp>
              <p:sp>
                <p:nvSpPr>
                  <p:cNvPr id="264" name="Google Shape;264;p16"/>
                  <p:cNvSpPr txBox="1"/>
                  <p:nvPr/>
                </p:nvSpPr>
                <p:spPr>
                  <a:xfrm>
                    <a:off x="556100" y="2909238"/>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Email: emily.johnson@virtualrealms.</a:t>
                    </a:r>
                    <a:r>
                      <a:rPr lang="uk" sz="900">
                        <a:solidFill>
                          <a:schemeClr val="dk1"/>
                        </a:solidFill>
                        <a:latin typeface="Poppins"/>
                        <a:ea typeface="Poppins"/>
                        <a:cs typeface="Poppins"/>
                        <a:sym typeface="Poppins"/>
                      </a:rPr>
                      <a:t>ltd</a:t>
                    </a:r>
                    <a:endParaRPr sz="900">
                      <a:solidFill>
                        <a:schemeClr val="dk1"/>
                      </a:solidFill>
                      <a:latin typeface="Poppins"/>
                      <a:ea typeface="Poppins"/>
                      <a:cs typeface="Poppins"/>
                      <a:sym typeface="Poppins"/>
                    </a:endParaRPr>
                  </a:p>
                </p:txBody>
              </p:sp>
            </p:grpSp>
            <p:sp>
              <p:nvSpPr>
                <p:cNvPr id="265" name="Google Shape;265;p16"/>
                <p:cNvSpPr/>
                <p:nvPr/>
              </p:nvSpPr>
              <p:spPr>
                <a:xfrm>
                  <a:off x="381700" y="2254125"/>
                  <a:ext cx="74700" cy="74700"/>
                </a:xfrm>
                <a:prstGeom prst="diamond">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266" name="Google Shape;266;p16"/>
              <p:cNvGrpSpPr/>
              <p:nvPr/>
            </p:nvGrpSpPr>
            <p:grpSpPr>
              <a:xfrm>
                <a:off x="358954" y="5401015"/>
                <a:ext cx="3102696" cy="828635"/>
                <a:chOff x="381700" y="2219200"/>
                <a:chExt cx="3102696" cy="828635"/>
              </a:xfrm>
            </p:grpSpPr>
            <p:grpSp>
              <p:nvGrpSpPr>
                <p:cNvPr id="267" name="Google Shape;267;p16"/>
                <p:cNvGrpSpPr/>
                <p:nvPr/>
              </p:nvGrpSpPr>
              <p:grpSpPr>
                <a:xfrm>
                  <a:off x="556096" y="2219200"/>
                  <a:ext cx="2928300" cy="828635"/>
                  <a:chOff x="556096" y="2219200"/>
                  <a:chExt cx="2928300" cy="828635"/>
                </a:xfrm>
              </p:grpSpPr>
              <p:sp>
                <p:nvSpPr>
                  <p:cNvPr id="268" name="Google Shape;268;p16"/>
                  <p:cNvSpPr txBox="1"/>
                  <p:nvPr/>
                </p:nvSpPr>
                <p:spPr>
                  <a:xfrm>
                    <a:off x="556100" y="2219200"/>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SemiBold"/>
                        <a:ea typeface="Poppins SemiBold"/>
                        <a:cs typeface="Poppins SemiBold"/>
                        <a:sym typeface="Poppins SemiBold"/>
                      </a:rPr>
                      <a:t>Michael Anderson</a:t>
                    </a:r>
                    <a:endParaRPr sz="900">
                      <a:solidFill>
                        <a:schemeClr val="dk1"/>
                      </a:solidFill>
                      <a:latin typeface="Poppins SemiBold"/>
                      <a:ea typeface="Poppins SemiBold"/>
                      <a:cs typeface="Poppins SemiBold"/>
                      <a:sym typeface="Poppins SemiBold"/>
                    </a:endParaRPr>
                  </a:p>
                </p:txBody>
              </p:sp>
              <p:sp>
                <p:nvSpPr>
                  <p:cNvPr id="269" name="Google Shape;269;p16"/>
                  <p:cNvSpPr txBox="1"/>
                  <p:nvPr/>
                </p:nvSpPr>
                <p:spPr>
                  <a:xfrm>
                    <a:off x="556100" y="2391709"/>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Technical Art Supervisor</a:t>
                    </a:r>
                    <a:endParaRPr sz="900">
                      <a:solidFill>
                        <a:schemeClr val="dk1"/>
                      </a:solidFill>
                      <a:latin typeface="Poppins"/>
                      <a:ea typeface="Poppins"/>
                      <a:cs typeface="Poppins"/>
                      <a:sym typeface="Poppins"/>
                    </a:endParaRPr>
                  </a:p>
                </p:txBody>
              </p:sp>
              <p:sp>
                <p:nvSpPr>
                  <p:cNvPr id="270" name="Google Shape;270;p16"/>
                  <p:cNvSpPr txBox="1"/>
                  <p:nvPr/>
                </p:nvSpPr>
                <p:spPr>
                  <a:xfrm>
                    <a:off x="556100" y="2564219"/>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Infinity Game Studios</a:t>
                    </a:r>
                    <a:endParaRPr sz="900">
                      <a:solidFill>
                        <a:schemeClr val="dk1"/>
                      </a:solidFill>
                      <a:latin typeface="Poppins"/>
                      <a:ea typeface="Poppins"/>
                      <a:cs typeface="Poppins"/>
                      <a:sym typeface="Poppins"/>
                    </a:endParaRPr>
                  </a:p>
                </p:txBody>
              </p:sp>
              <p:sp>
                <p:nvSpPr>
                  <p:cNvPr id="271" name="Google Shape;271;p16"/>
                  <p:cNvSpPr txBox="1"/>
                  <p:nvPr/>
                </p:nvSpPr>
                <p:spPr>
                  <a:xfrm>
                    <a:off x="556100" y="2736728"/>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Phone: +1 (555) 567-8901</a:t>
                    </a:r>
                    <a:endParaRPr sz="900">
                      <a:solidFill>
                        <a:schemeClr val="dk1"/>
                      </a:solidFill>
                      <a:latin typeface="Poppins"/>
                      <a:ea typeface="Poppins"/>
                      <a:cs typeface="Poppins"/>
                      <a:sym typeface="Poppins"/>
                    </a:endParaRPr>
                  </a:p>
                </p:txBody>
              </p:sp>
              <p:sp>
                <p:nvSpPr>
                  <p:cNvPr id="272" name="Google Shape;272;p16"/>
                  <p:cNvSpPr txBox="1"/>
                  <p:nvPr/>
                </p:nvSpPr>
                <p:spPr>
                  <a:xfrm>
                    <a:off x="556096" y="2909235"/>
                    <a:ext cx="29283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Email: michael.anderson@infinitygames.</a:t>
                    </a:r>
                    <a:r>
                      <a:rPr lang="uk" sz="900">
                        <a:solidFill>
                          <a:schemeClr val="dk1"/>
                        </a:solidFill>
                        <a:latin typeface="Poppins"/>
                        <a:ea typeface="Poppins"/>
                        <a:cs typeface="Poppins"/>
                        <a:sym typeface="Poppins"/>
                      </a:rPr>
                      <a:t>ltd</a:t>
                    </a:r>
                    <a:endParaRPr sz="900">
                      <a:solidFill>
                        <a:schemeClr val="dk1"/>
                      </a:solidFill>
                      <a:latin typeface="Poppins"/>
                      <a:ea typeface="Poppins"/>
                      <a:cs typeface="Poppins"/>
                      <a:sym typeface="Poppins"/>
                    </a:endParaRPr>
                  </a:p>
                </p:txBody>
              </p:sp>
            </p:grpSp>
            <p:sp>
              <p:nvSpPr>
                <p:cNvPr id="273" name="Google Shape;273;p16"/>
                <p:cNvSpPr/>
                <p:nvPr/>
              </p:nvSpPr>
              <p:spPr>
                <a:xfrm>
                  <a:off x="381700" y="2254125"/>
                  <a:ext cx="74700" cy="74700"/>
                </a:xfrm>
                <a:prstGeom prst="diamond">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274" name="Google Shape;274;p16"/>
              <p:cNvGrpSpPr/>
              <p:nvPr/>
            </p:nvGrpSpPr>
            <p:grpSpPr>
              <a:xfrm>
                <a:off x="358954" y="6467307"/>
                <a:ext cx="3386795" cy="828638"/>
                <a:chOff x="381700" y="2219200"/>
                <a:chExt cx="3386795" cy="828638"/>
              </a:xfrm>
            </p:grpSpPr>
            <p:grpSp>
              <p:nvGrpSpPr>
                <p:cNvPr id="275" name="Google Shape;275;p16"/>
                <p:cNvGrpSpPr/>
                <p:nvPr/>
              </p:nvGrpSpPr>
              <p:grpSpPr>
                <a:xfrm>
                  <a:off x="556095" y="2219200"/>
                  <a:ext cx="3212400" cy="828638"/>
                  <a:chOff x="556095" y="2219200"/>
                  <a:chExt cx="3212400" cy="828638"/>
                </a:xfrm>
              </p:grpSpPr>
              <p:sp>
                <p:nvSpPr>
                  <p:cNvPr id="276" name="Google Shape;276;p16"/>
                  <p:cNvSpPr txBox="1"/>
                  <p:nvPr/>
                </p:nvSpPr>
                <p:spPr>
                  <a:xfrm>
                    <a:off x="556100" y="2219200"/>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SemiBold"/>
                        <a:ea typeface="Poppins SemiBold"/>
                        <a:cs typeface="Poppins SemiBold"/>
                        <a:sym typeface="Poppins SemiBold"/>
                      </a:rPr>
                      <a:t>Jessica Lee</a:t>
                    </a:r>
                    <a:endParaRPr sz="900">
                      <a:solidFill>
                        <a:schemeClr val="dk1"/>
                      </a:solidFill>
                      <a:latin typeface="Poppins SemiBold"/>
                      <a:ea typeface="Poppins SemiBold"/>
                      <a:cs typeface="Poppins SemiBold"/>
                      <a:sym typeface="Poppins SemiBold"/>
                    </a:endParaRPr>
                  </a:p>
                </p:txBody>
              </p:sp>
              <p:sp>
                <p:nvSpPr>
                  <p:cNvPr id="277" name="Google Shape;277;p16"/>
                  <p:cNvSpPr txBox="1"/>
                  <p:nvPr/>
                </p:nvSpPr>
                <p:spPr>
                  <a:xfrm>
                    <a:off x="556100" y="2391709"/>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Art Manager</a:t>
                    </a:r>
                    <a:endParaRPr sz="900">
                      <a:solidFill>
                        <a:schemeClr val="dk1"/>
                      </a:solidFill>
                      <a:latin typeface="Poppins"/>
                      <a:ea typeface="Poppins"/>
                      <a:cs typeface="Poppins"/>
                      <a:sym typeface="Poppins"/>
                    </a:endParaRPr>
                  </a:p>
                </p:txBody>
              </p:sp>
              <p:sp>
                <p:nvSpPr>
                  <p:cNvPr id="278" name="Google Shape;278;p16"/>
                  <p:cNvSpPr txBox="1"/>
                  <p:nvPr/>
                </p:nvSpPr>
                <p:spPr>
                  <a:xfrm>
                    <a:off x="556095" y="2564218"/>
                    <a:ext cx="32124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Savannah College of Art and Design (SCAD)</a:t>
                    </a:r>
                    <a:endParaRPr sz="900">
                      <a:solidFill>
                        <a:schemeClr val="dk1"/>
                      </a:solidFill>
                      <a:latin typeface="Poppins"/>
                      <a:ea typeface="Poppins"/>
                      <a:cs typeface="Poppins"/>
                      <a:sym typeface="Poppins"/>
                    </a:endParaRPr>
                  </a:p>
                </p:txBody>
              </p:sp>
              <p:sp>
                <p:nvSpPr>
                  <p:cNvPr id="279" name="Google Shape;279;p16"/>
                  <p:cNvSpPr txBox="1"/>
                  <p:nvPr/>
                </p:nvSpPr>
                <p:spPr>
                  <a:xfrm>
                    <a:off x="556100" y="2736728"/>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Phone: +1 (555) 678-9012</a:t>
                    </a:r>
                    <a:endParaRPr sz="900">
                      <a:solidFill>
                        <a:schemeClr val="dk1"/>
                      </a:solidFill>
                      <a:latin typeface="Poppins"/>
                      <a:ea typeface="Poppins"/>
                      <a:cs typeface="Poppins"/>
                      <a:sym typeface="Poppins"/>
                    </a:endParaRPr>
                  </a:p>
                </p:txBody>
              </p:sp>
              <p:sp>
                <p:nvSpPr>
                  <p:cNvPr id="280" name="Google Shape;280;p16"/>
                  <p:cNvSpPr txBox="1"/>
                  <p:nvPr/>
                </p:nvSpPr>
                <p:spPr>
                  <a:xfrm>
                    <a:off x="556100" y="2909238"/>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Email: jessica.lee@scad.edu</a:t>
                    </a:r>
                    <a:endParaRPr sz="900">
                      <a:solidFill>
                        <a:schemeClr val="dk1"/>
                      </a:solidFill>
                      <a:latin typeface="Poppins"/>
                      <a:ea typeface="Poppins"/>
                      <a:cs typeface="Poppins"/>
                      <a:sym typeface="Poppins"/>
                    </a:endParaRPr>
                  </a:p>
                </p:txBody>
              </p:sp>
            </p:grpSp>
            <p:sp>
              <p:nvSpPr>
                <p:cNvPr id="281" name="Google Shape;281;p16"/>
                <p:cNvSpPr/>
                <p:nvPr/>
              </p:nvSpPr>
              <p:spPr>
                <a:xfrm>
                  <a:off x="381700" y="2254125"/>
                  <a:ext cx="74700" cy="74700"/>
                </a:xfrm>
                <a:prstGeom prst="diamond">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282" name="Google Shape;282;p16"/>
              <p:cNvGrpSpPr/>
              <p:nvPr/>
            </p:nvGrpSpPr>
            <p:grpSpPr>
              <a:xfrm>
                <a:off x="358954" y="7533599"/>
                <a:ext cx="2699200" cy="828638"/>
                <a:chOff x="381700" y="2219200"/>
                <a:chExt cx="2699200" cy="828638"/>
              </a:xfrm>
            </p:grpSpPr>
            <p:grpSp>
              <p:nvGrpSpPr>
                <p:cNvPr id="283" name="Google Shape;283;p16"/>
                <p:cNvGrpSpPr/>
                <p:nvPr/>
              </p:nvGrpSpPr>
              <p:grpSpPr>
                <a:xfrm>
                  <a:off x="556100" y="2219200"/>
                  <a:ext cx="2524800" cy="828638"/>
                  <a:chOff x="556100" y="2219200"/>
                  <a:chExt cx="2524800" cy="828638"/>
                </a:xfrm>
              </p:grpSpPr>
              <p:sp>
                <p:nvSpPr>
                  <p:cNvPr id="284" name="Google Shape;284;p16"/>
                  <p:cNvSpPr txBox="1"/>
                  <p:nvPr/>
                </p:nvSpPr>
                <p:spPr>
                  <a:xfrm>
                    <a:off x="556100" y="2219200"/>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SemiBold"/>
                        <a:ea typeface="Poppins SemiBold"/>
                        <a:cs typeface="Poppins SemiBold"/>
                        <a:sym typeface="Poppins SemiBold"/>
                      </a:rPr>
                      <a:t>Benjamin Clarke</a:t>
                    </a:r>
                    <a:endParaRPr sz="900">
                      <a:solidFill>
                        <a:schemeClr val="dk1"/>
                      </a:solidFill>
                      <a:latin typeface="Poppins SemiBold"/>
                      <a:ea typeface="Poppins SemiBold"/>
                      <a:cs typeface="Poppins SemiBold"/>
                      <a:sym typeface="Poppins SemiBold"/>
                    </a:endParaRPr>
                  </a:p>
                </p:txBody>
              </p:sp>
              <p:sp>
                <p:nvSpPr>
                  <p:cNvPr id="285" name="Google Shape;285;p16"/>
                  <p:cNvSpPr txBox="1"/>
                  <p:nvPr/>
                </p:nvSpPr>
                <p:spPr>
                  <a:xfrm>
                    <a:off x="556100" y="2391709"/>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Senior Environment Artist</a:t>
                    </a:r>
                    <a:endParaRPr sz="900">
                      <a:solidFill>
                        <a:schemeClr val="dk1"/>
                      </a:solidFill>
                      <a:latin typeface="Poppins"/>
                      <a:ea typeface="Poppins"/>
                      <a:cs typeface="Poppins"/>
                      <a:sym typeface="Poppins"/>
                    </a:endParaRPr>
                  </a:p>
                </p:txBody>
              </p:sp>
              <p:sp>
                <p:nvSpPr>
                  <p:cNvPr id="286" name="Google Shape;286;p16"/>
                  <p:cNvSpPr txBox="1"/>
                  <p:nvPr/>
                </p:nvSpPr>
                <p:spPr>
                  <a:xfrm>
                    <a:off x="556100" y="2564219"/>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PixelCraft Studios</a:t>
                    </a:r>
                    <a:endParaRPr sz="900">
                      <a:solidFill>
                        <a:schemeClr val="dk1"/>
                      </a:solidFill>
                      <a:latin typeface="Poppins"/>
                      <a:ea typeface="Poppins"/>
                      <a:cs typeface="Poppins"/>
                      <a:sym typeface="Poppins"/>
                    </a:endParaRPr>
                  </a:p>
                </p:txBody>
              </p:sp>
              <p:sp>
                <p:nvSpPr>
                  <p:cNvPr id="287" name="Google Shape;287;p16"/>
                  <p:cNvSpPr txBox="1"/>
                  <p:nvPr/>
                </p:nvSpPr>
                <p:spPr>
                  <a:xfrm>
                    <a:off x="556100" y="2736728"/>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Phone: +1 (555) 789-0123</a:t>
                    </a:r>
                    <a:endParaRPr sz="900">
                      <a:solidFill>
                        <a:schemeClr val="dk1"/>
                      </a:solidFill>
                      <a:latin typeface="Poppins"/>
                      <a:ea typeface="Poppins"/>
                      <a:cs typeface="Poppins"/>
                      <a:sym typeface="Poppins"/>
                    </a:endParaRPr>
                  </a:p>
                </p:txBody>
              </p:sp>
              <p:sp>
                <p:nvSpPr>
                  <p:cNvPr id="288" name="Google Shape;288;p16"/>
                  <p:cNvSpPr txBox="1"/>
                  <p:nvPr/>
                </p:nvSpPr>
                <p:spPr>
                  <a:xfrm>
                    <a:off x="556100" y="2909238"/>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Email: benjamin.clarke@pixelcraft.</a:t>
                    </a:r>
                    <a:r>
                      <a:rPr lang="uk" sz="900">
                        <a:solidFill>
                          <a:schemeClr val="dk1"/>
                        </a:solidFill>
                        <a:latin typeface="Poppins"/>
                        <a:ea typeface="Poppins"/>
                        <a:cs typeface="Poppins"/>
                        <a:sym typeface="Poppins"/>
                      </a:rPr>
                      <a:t>ltd</a:t>
                    </a:r>
                    <a:endParaRPr sz="900">
                      <a:solidFill>
                        <a:schemeClr val="dk1"/>
                      </a:solidFill>
                      <a:latin typeface="Poppins"/>
                      <a:ea typeface="Poppins"/>
                      <a:cs typeface="Poppins"/>
                      <a:sym typeface="Poppins"/>
                    </a:endParaRPr>
                  </a:p>
                </p:txBody>
              </p:sp>
            </p:grpSp>
            <p:sp>
              <p:nvSpPr>
                <p:cNvPr id="289" name="Google Shape;289;p16"/>
                <p:cNvSpPr/>
                <p:nvPr/>
              </p:nvSpPr>
              <p:spPr>
                <a:xfrm>
                  <a:off x="381700" y="2254125"/>
                  <a:ext cx="74700" cy="74700"/>
                </a:xfrm>
                <a:prstGeom prst="diamond">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290" name="Google Shape;290;p16"/>
              <p:cNvGrpSpPr/>
              <p:nvPr/>
            </p:nvGrpSpPr>
            <p:grpSpPr>
              <a:xfrm>
                <a:off x="358954" y="8599890"/>
                <a:ext cx="2699200" cy="828638"/>
                <a:chOff x="381700" y="2219200"/>
                <a:chExt cx="2699200" cy="828638"/>
              </a:xfrm>
            </p:grpSpPr>
            <p:grpSp>
              <p:nvGrpSpPr>
                <p:cNvPr id="291" name="Google Shape;291;p16"/>
                <p:cNvGrpSpPr/>
                <p:nvPr/>
              </p:nvGrpSpPr>
              <p:grpSpPr>
                <a:xfrm>
                  <a:off x="556100" y="2219200"/>
                  <a:ext cx="2524800" cy="828638"/>
                  <a:chOff x="556100" y="2219200"/>
                  <a:chExt cx="2524800" cy="828638"/>
                </a:xfrm>
              </p:grpSpPr>
              <p:sp>
                <p:nvSpPr>
                  <p:cNvPr id="292" name="Google Shape;292;p16"/>
                  <p:cNvSpPr txBox="1"/>
                  <p:nvPr/>
                </p:nvSpPr>
                <p:spPr>
                  <a:xfrm>
                    <a:off x="556100" y="2219200"/>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SemiBold"/>
                        <a:ea typeface="Poppins SemiBold"/>
                        <a:cs typeface="Poppins SemiBold"/>
                        <a:sym typeface="Poppins SemiBold"/>
                      </a:rPr>
                      <a:t>Sarah Miller</a:t>
                    </a:r>
                    <a:endParaRPr sz="900">
                      <a:solidFill>
                        <a:schemeClr val="dk1"/>
                      </a:solidFill>
                      <a:latin typeface="Poppins SemiBold"/>
                      <a:ea typeface="Poppins SemiBold"/>
                      <a:cs typeface="Poppins SemiBold"/>
                      <a:sym typeface="Poppins SemiBold"/>
                    </a:endParaRPr>
                  </a:p>
                </p:txBody>
              </p:sp>
              <p:sp>
                <p:nvSpPr>
                  <p:cNvPr id="293" name="Google Shape;293;p16"/>
                  <p:cNvSpPr txBox="1"/>
                  <p:nvPr/>
                </p:nvSpPr>
                <p:spPr>
                  <a:xfrm>
                    <a:off x="556100" y="2391709"/>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3D Modeling Instructor</a:t>
                    </a:r>
                    <a:endParaRPr sz="900">
                      <a:solidFill>
                        <a:schemeClr val="dk1"/>
                      </a:solidFill>
                      <a:latin typeface="Poppins"/>
                      <a:ea typeface="Poppins"/>
                      <a:cs typeface="Poppins"/>
                      <a:sym typeface="Poppins"/>
                    </a:endParaRPr>
                  </a:p>
                </p:txBody>
              </p:sp>
              <p:sp>
                <p:nvSpPr>
                  <p:cNvPr id="294" name="Google Shape;294;p16"/>
                  <p:cNvSpPr txBox="1"/>
                  <p:nvPr/>
                </p:nvSpPr>
                <p:spPr>
                  <a:xfrm>
                    <a:off x="556100" y="2564219"/>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University of Southern California</a:t>
                    </a:r>
                    <a:endParaRPr sz="900">
                      <a:solidFill>
                        <a:schemeClr val="dk1"/>
                      </a:solidFill>
                      <a:latin typeface="Poppins"/>
                      <a:ea typeface="Poppins"/>
                      <a:cs typeface="Poppins"/>
                      <a:sym typeface="Poppins"/>
                    </a:endParaRPr>
                  </a:p>
                </p:txBody>
              </p:sp>
              <p:sp>
                <p:nvSpPr>
                  <p:cNvPr id="295" name="Google Shape;295;p16"/>
                  <p:cNvSpPr txBox="1"/>
                  <p:nvPr/>
                </p:nvSpPr>
                <p:spPr>
                  <a:xfrm>
                    <a:off x="556100" y="2736728"/>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Phone: +1 (555) 890-1234</a:t>
                    </a:r>
                    <a:endParaRPr sz="900">
                      <a:solidFill>
                        <a:schemeClr val="dk1"/>
                      </a:solidFill>
                      <a:latin typeface="Poppins"/>
                      <a:ea typeface="Poppins"/>
                      <a:cs typeface="Poppins"/>
                      <a:sym typeface="Poppins"/>
                    </a:endParaRPr>
                  </a:p>
                </p:txBody>
              </p:sp>
              <p:sp>
                <p:nvSpPr>
                  <p:cNvPr id="296" name="Google Shape;296;p16"/>
                  <p:cNvSpPr txBox="1"/>
                  <p:nvPr/>
                </p:nvSpPr>
                <p:spPr>
                  <a:xfrm>
                    <a:off x="556100" y="2909238"/>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Email: sarah.miller@usc.edu</a:t>
                    </a:r>
                    <a:endParaRPr sz="900">
                      <a:solidFill>
                        <a:schemeClr val="dk1"/>
                      </a:solidFill>
                      <a:latin typeface="Poppins"/>
                      <a:ea typeface="Poppins"/>
                      <a:cs typeface="Poppins"/>
                      <a:sym typeface="Poppins"/>
                    </a:endParaRPr>
                  </a:p>
                </p:txBody>
              </p:sp>
            </p:grpSp>
            <p:sp>
              <p:nvSpPr>
                <p:cNvPr id="297" name="Google Shape;297;p16"/>
                <p:cNvSpPr/>
                <p:nvPr/>
              </p:nvSpPr>
              <p:spPr>
                <a:xfrm>
                  <a:off x="381700" y="2254125"/>
                  <a:ext cx="74700" cy="74700"/>
                </a:xfrm>
                <a:prstGeom prst="diamond">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grpSp>
          <p:nvGrpSpPr>
            <p:cNvPr id="298" name="Google Shape;298;p16"/>
            <p:cNvGrpSpPr/>
            <p:nvPr/>
          </p:nvGrpSpPr>
          <p:grpSpPr>
            <a:xfrm>
              <a:off x="4448504" y="2202140"/>
              <a:ext cx="2821296" cy="7226388"/>
              <a:chOff x="4448504" y="2202140"/>
              <a:chExt cx="2821296" cy="7226388"/>
            </a:xfrm>
          </p:grpSpPr>
          <p:grpSp>
            <p:nvGrpSpPr>
              <p:cNvPr id="299" name="Google Shape;299;p16"/>
              <p:cNvGrpSpPr/>
              <p:nvPr/>
            </p:nvGrpSpPr>
            <p:grpSpPr>
              <a:xfrm>
                <a:off x="4448504" y="2202140"/>
                <a:ext cx="2699200" cy="828638"/>
                <a:chOff x="381700" y="2219200"/>
                <a:chExt cx="2699200" cy="828638"/>
              </a:xfrm>
            </p:grpSpPr>
            <p:grpSp>
              <p:nvGrpSpPr>
                <p:cNvPr id="300" name="Google Shape;300;p16"/>
                <p:cNvGrpSpPr/>
                <p:nvPr/>
              </p:nvGrpSpPr>
              <p:grpSpPr>
                <a:xfrm>
                  <a:off x="556100" y="2219200"/>
                  <a:ext cx="2524800" cy="828638"/>
                  <a:chOff x="556100" y="2219200"/>
                  <a:chExt cx="2524800" cy="828638"/>
                </a:xfrm>
              </p:grpSpPr>
              <p:sp>
                <p:nvSpPr>
                  <p:cNvPr id="301" name="Google Shape;301;p16"/>
                  <p:cNvSpPr txBox="1"/>
                  <p:nvPr/>
                </p:nvSpPr>
                <p:spPr>
                  <a:xfrm>
                    <a:off x="556100" y="2219200"/>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SemiBold"/>
                        <a:ea typeface="Poppins SemiBold"/>
                        <a:cs typeface="Poppins SemiBold"/>
                        <a:sym typeface="Poppins SemiBold"/>
                      </a:rPr>
                      <a:t>Laura Stevens</a:t>
                    </a:r>
                    <a:endParaRPr sz="900">
                      <a:solidFill>
                        <a:schemeClr val="dk1"/>
                      </a:solidFill>
                      <a:latin typeface="Poppins SemiBold"/>
                      <a:ea typeface="Poppins SemiBold"/>
                      <a:cs typeface="Poppins SemiBold"/>
                      <a:sym typeface="Poppins SemiBold"/>
                    </a:endParaRPr>
                  </a:p>
                </p:txBody>
              </p:sp>
              <p:sp>
                <p:nvSpPr>
                  <p:cNvPr id="302" name="Google Shape;302;p16"/>
                  <p:cNvSpPr txBox="1"/>
                  <p:nvPr/>
                </p:nvSpPr>
                <p:spPr>
                  <a:xfrm>
                    <a:off x="556100" y="2391709"/>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Lead Technical Artist</a:t>
                    </a:r>
                    <a:endParaRPr sz="900">
                      <a:solidFill>
                        <a:schemeClr val="dk1"/>
                      </a:solidFill>
                      <a:latin typeface="Poppins"/>
                      <a:ea typeface="Poppins"/>
                      <a:cs typeface="Poppins"/>
                      <a:sym typeface="Poppins"/>
                    </a:endParaRPr>
                  </a:p>
                </p:txBody>
              </p:sp>
              <p:sp>
                <p:nvSpPr>
                  <p:cNvPr id="303" name="Google Shape;303;p16"/>
                  <p:cNvSpPr txBox="1"/>
                  <p:nvPr/>
                </p:nvSpPr>
                <p:spPr>
                  <a:xfrm>
                    <a:off x="556100" y="2564219"/>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VirtualRealms</a:t>
                    </a:r>
                    <a:endParaRPr sz="900">
                      <a:solidFill>
                        <a:schemeClr val="dk1"/>
                      </a:solidFill>
                      <a:latin typeface="Poppins"/>
                      <a:ea typeface="Poppins"/>
                      <a:cs typeface="Poppins"/>
                      <a:sym typeface="Poppins"/>
                    </a:endParaRPr>
                  </a:p>
                </p:txBody>
              </p:sp>
              <p:sp>
                <p:nvSpPr>
                  <p:cNvPr id="304" name="Google Shape;304;p16"/>
                  <p:cNvSpPr txBox="1"/>
                  <p:nvPr/>
                </p:nvSpPr>
                <p:spPr>
                  <a:xfrm>
                    <a:off x="556100" y="2736728"/>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Phone: +1 (555) 234-8901</a:t>
                    </a:r>
                    <a:endParaRPr sz="900">
                      <a:solidFill>
                        <a:schemeClr val="dk1"/>
                      </a:solidFill>
                      <a:latin typeface="Poppins"/>
                      <a:ea typeface="Poppins"/>
                      <a:cs typeface="Poppins"/>
                      <a:sym typeface="Poppins"/>
                    </a:endParaRPr>
                  </a:p>
                </p:txBody>
              </p:sp>
              <p:sp>
                <p:nvSpPr>
                  <p:cNvPr id="305" name="Google Shape;305;p16"/>
                  <p:cNvSpPr txBox="1"/>
                  <p:nvPr/>
                </p:nvSpPr>
                <p:spPr>
                  <a:xfrm>
                    <a:off x="556100" y="2909238"/>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Email: laura.stevens@virtualrealms.</a:t>
                    </a:r>
                    <a:r>
                      <a:rPr lang="uk" sz="900">
                        <a:solidFill>
                          <a:schemeClr val="dk1"/>
                        </a:solidFill>
                        <a:latin typeface="Poppins"/>
                        <a:ea typeface="Poppins"/>
                        <a:cs typeface="Poppins"/>
                        <a:sym typeface="Poppins"/>
                      </a:rPr>
                      <a:t>ltd</a:t>
                    </a:r>
                    <a:endParaRPr sz="900">
                      <a:solidFill>
                        <a:schemeClr val="dk1"/>
                      </a:solidFill>
                      <a:latin typeface="Poppins"/>
                      <a:ea typeface="Poppins"/>
                      <a:cs typeface="Poppins"/>
                      <a:sym typeface="Poppins"/>
                    </a:endParaRPr>
                  </a:p>
                </p:txBody>
              </p:sp>
            </p:grpSp>
            <p:sp>
              <p:nvSpPr>
                <p:cNvPr id="306" name="Google Shape;306;p16"/>
                <p:cNvSpPr/>
                <p:nvPr/>
              </p:nvSpPr>
              <p:spPr>
                <a:xfrm>
                  <a:off x="381700" y="2254125"/>
                  <a:ext cx="74700" cy="74700"/>
                </a:xfrm>
                <a:prstGeom prst="diamond">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307" name="Google Shape;307;p16"/>
              <p:cNvGrpSpPr/>
              <p:nvPr/>
            </p:nvGrpSpPr>
            <p:grpSpPr>
              <a:xfrm>
                <a:off x="4448504" y="3268432"/>
                <a:ext cx="2699200" cy="828638"/>
                <a:chOff x="381700" y="2219200"/>
                <a:chExt cx="2699200" cy="828638"/>
              </a:xfrm>
            </p:grpSpPr>
            <p:grpSp>
              <p:nvGrpSpPr>
                <p:cNvPr id="308" name="Google Shape;308;p16"/>
                <p:cNvGrpSpPr/>
                <p:nvPr/>
              </p:nvGrpSpPr>
              <p:grpSpPr>
                <a:xfrm>
                  <a:off x="556100" y="2219200"/>
                  <a:ext cx="2524800" cy="828638"/>
                  <a:chOff x="556100" y="2219200"/>
                  <a:chExt cx="2524800" cy="828638"/>
                </a:xfrm>
              </p:grpSpPr>
              <p:sp>
                <p:nvSpPr>
                  <p:cNvPr id="309" name="Google Shape;309;p16"/>
                  <p:cNvSpPr txBox="1"/>
                  <p:nvPr/>
                </p:nvSpPr>
                <p:spPr>
                  <a:xfrm>
                    <a:off x="556100" y="2219200"/>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SemiBold"/>
                        <a:ea typeface="Poppins SemiBold"/>
                        <a:cs typeface="Poppins SemiBold"/>
                        <a:sym typeface="Poppins SemiBold"/>
                      </a:rPr>
                      <a:t>Robert Davis</a:t>
                    </a:r>
                    <a:endParaRPr sz="900">
                      <a:solidFill>
                        <a:schemeClr val="dk1"/>
                      </a:solidFill>
                      <a:latin typeface="Poppins SemiBold"/>
                      <a:ea typeface="Poppins SemiBold"/>
                      <a:cs typeface="Poppins SemiBold"/>
                      <a:sym typeface="Poppins SemiBold"/>
                    </a:endParaRPr>
                  </a:p>
                </p:txBody>
              </p:sp>
              <p:sp>
                <p:nvSpPr>
                  <p:cNvPr id="310" name="Google Shape;310;p16"/>
                  <p:cNvSpPr txBox="1"/>
                  <p:nvPr/>
                </p:nvSpPr>
                <p:spPr>
                  <a:xfrm>
                    <a:off x="556100" y="2391709"/>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Game Development Manager</a:t>
                    </a:r>
                    <a:endParaRPr sz="900">
                      <a:solidFill>
                        <a:schemeClr val="dk1"/>
                      </a:solidFill>
                      <a:latin typeface="Poppins"/>
                      <a:ea typeface="Poppins"/>
                      <a:cs typeface="Poppins"/>
                      <a:sym typeface="Poppins"/>
                    </a:endParaRPr>
                  </a:p>
                </p:txBody>
              </p:sp>
              <p:sp>
                <p:nvSpPr>
                  <p:cNvPr id="311" name="Google Shape;311;p16"/>
                  <p:cNvSpPr txBox="1"/>
                  <p:nvPr/>
                </p:nvSpPr>
                <p:spPr>
                  <a:xfrm>
                    <a:off x="556100" y="2564219"/>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PixelCraft Studios</a:t>
                    </a:r>
                    <a:endParaRPr sz="900">
                      <a:solidFill>
                        <a:schemeClr val="dk1"/>
                      </a:solidFill>
                      <a:latin typeface="Poppins"/>
                      <a:ea typeface="Poppins"/>
                      <a:cs typeface="Poppins"/>
                      <a:sym typeface="Poppins"/>
                    </a:endParaRPr>
                  </a:p>
                </p:txBody>
              </p:sp>
              <p:sp>
                <p:nvSpPr>
                  <p:cNvPr id="312" name="Google Shape;312;p16"/>
                  <p:cNvSpPr txBox="1"/>
                  <p:nvPr/>
                </p:nvSpPr>
                <p:spPr>
                  <a:xfrm>
                    <a:off x="556100" y="2736728"/>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Phone: +1 (555) 345-9012</a:t>
                    </a:r>
                    <a:endParaRPr sz="900">
                      <a:solidFill>
                        <a:schemeClr val="dk1"/>
                      </a:solidFill>
                      <a:latin typeface="Poppins"/>
                      <a:ea typeface="Poppins"/>
                      <a:cs typeface="Poppins"/>
                      <a:sym typeface="Poppins"/>
                    </a:endParaRPr>
                  </a:p>
                </p:txBody>
              </p:sp>
              <p:sp>
                <p:nvSpPr>
                  <p:cNvPr id="313" name="Google Shape;313;p16"/>
                  <p:cNvSpPr txBox="1"/>
                  <p:nvPr/>
                </p:nvSpPr>
                <p:spPr>
                  <a:xfrm>
                    <a:off x="556100" y="2909238"/>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Email: robert.davis@pixelcraft.</a:t>
                    </a:r>
                    <a:r>
                      <a:rPr lang="uk" sz="900">
                        <a:solidFill>
                          <a:schemeClr val="dk1"/>
                        </a:solidFill>
                        <a:latin typeface="Poppins"/>
                        <a:ea typeface="Poppins"/>
                        <a:cs typeface="Poppins"/>
                        <a:sym typeface="Poppins"/>
                      </a:rPr>
                      <a:t>ltd</a:t>
                    </a:r>
                    <a:endParaRPr sz="900">
                      <a:solidFill>
                        <a:schemeClr val="dk1"/>
                      </a:solidFill>
                      <a:latin typeface="Poppins"/>
                      <a:ea typeface="Poppins"/>
                      <a:cs typeface="Poppins"/>
                      <a:sym typeface="Poppins"/>
                    </a:endParaRPr>
                  </a:p>
                </p:txBody>
              </p:sp>
            </p:grpSp>
            <p:sp>
              <p:nvSpPr>
                <p:cNvPr id="314" name="Google Shape;314;p16"/>
                <p:cNvSpPr/>
                <p:nvPr/>
              </p:nvSpPr>
              <p:spPr>
                <a:xfrm>
                  <a:off x="381700" y="2254125"/>
                  <a:ext cx="74700" cy="74700"/>
                </a:xfrm>
                <a:prstGeom prst="diamond">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315" name="Google Shape;315;p16"/>
              <p:cNvGrpSpPr/>
              <p:nvPr/>
            </p:nvGrpSpPr>
            <p:grpSpPr>
              <a:xfrm>
                <a:off x="4448504" y="4334724"/>
                <a:ext cx="2699200" cy="828638"/>
                <a:chOff x="381700" y="2219200"/>
                <a:chExt cx="2699200" cy="828638"/>
              </a:xfrm>
            </p:grpSpPr>
            <p:grpSp>
              <p:nvGrpSpPr>
                <p:cNvPr id="316" name="Google Shape;316;p16"/>
                <p:cNvGrpSpPr/>
                <p:nvPr/>
              </p:nvGrpSpPr>
              <p:grpSpPr>
                <a:xfrm>
                  <a:off x="556100" y="2219200"/>
                  <a:ext cx="2524800" cy="828638"/>
                  <a:chOff x="556100" y="2219200"/>
                  <a:chExt cx="2524800" cy="828638"/>
                </a:xfrm>
              </p:grpSpPr>
              <p:sp>
                <p:nvSpPr>
                  <p:cNvPr id="317" name="Google Shape;317;p16"/>
                  <p:cNvSpPr txBox="1"/>
                  <p:nvPr/>
                </p:nvSpPr>
                <p:spPr>
                  <a:xfrm>
                    <a:off x="556100" y="2219200"/>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SemiBold"/>
                        <a:ea typeface="Poppins SemiBold"/>
                        <a:cs typeface="Poppins SemiBold"/>
                        <a:sym typeface="Poppins SemiBold"/>
                      </a:rPr>
                      <a:t>Olivia Parker</a:t>
                    </a:r>
                    <a:endParaRPr sz="900">
                      <a:solidFill>
                        <a:schemeClr val="dk1"/>
                      </a:solidFill>
                      <a:latin typeface="Poppins SemiBold"/>
                      <a:ea typeface="Poppins SemiBold"/>
                      <a:cs typeface="Poppins SemiBold"/>
                      <a:sym typeface="Poppins SemiBold"/>
                    </a:endParaRPr>
                  </a:p>
                </p:txBody>
              </p:sp>
              <p:sp>
                <p:nvSpPr>
                  <p:cNvPr id="318" name="Google Shape;318;p16"/>
                  <p:cNvSpPr txBox="1"/>
                  <p:nvPr/>
                </p:nvSpPr>
                <p:spPr>
                  <a:xfrm>
                    <a:off x="556100" y="2391709"/>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Senior Level Designer</a:t>
                    </a:r>
                    <a:endParaRPr sz="900">
                      <a:solidFill>
                        <a:schemeClr val="dk1"/>
                      </a:solidFill>
                      <a:latin typeface="Poppins"/>
                      <a:ea typeface="Poppins"/>
                      <a:cs typeface="Poppins"/>
                      <a:sym typeface="Poppins"/>
                    </a:endParaRPr>
                  </a:p>
                </p:txBody>
              </p:sp>
              <p:sp>
                <p:nvSpPr>
                  <p:cNvPr id="319" name="Google Shape;319;p16"/>
                  <p:cNvSpPr txBox="1"/>
                  <p:nvPr/>
                </p:nvSpPr>
                <p:spPr>
                  <a:xfrm>
                    <a:off x="556100" y="2564219"/>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Infinity Game Studios</a:t>
                    </a:r>
                    <a:endParaRPr sz="900">
                      <a:solidFill>
                        <a:schemeClr val="dk1"/>
                      </a:solidFill>
                      <a:latin typeface="Poppins"/>
                      <a:ea typeface="Poppins"/>
                      <a:cs typeface="Poppins"/>
                      <a:sym typeface="Poppins"/>
                    </a:endParaRPr>
                  </a:p>
                </p:txBody>
              </p:sp>
              <p:sp>
                <p:nvSpPr>
                  <p:cNvPr id="320" name="Google Shape;320;p16"/>
                  <p:cNvSpPr txBox="1"/>
                  <p:nvPr/>
                </p:nvSpPr>
                <p:spPr>
                  <a:xfrm>
                    <a:off x="556100" y="2736728"/>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Phone: +1 (555) 456-0123</a:t>
                    </a:r>
                    <a:endParaRPr sz="900">
                      <a:solidFill>
                        <a:schemeClr val="dk1"/>
                      </a:solidFill>
                      <a:latin typeface="Poppins"/>
                      <a:ea typeface="Poppins"/>
                      <a:cs typeface="Poppins"/>
                      <a:sym typeface="Poppins"/>
                    </a:endParaRPr>
                  </a:p>
                </p:txBody>
              </p:sp>
              <p:sp>
                <p:nvSpPr>
                  <p:cNvPr id="321" name="Google Shape;321;p16"/>
                  <p:cNvSpPr txBox="1"/>
                  <p:nvPr/>
                </p:nvSpPr>
                <p:spPr>
                  <a:xfrm>
                    <a:off x="556100" y="2909238"/>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Email: olivia.parker@infinitygames.</a:t>
                    </a:r>
                    <a:r>
                      <a:rPr lang="uk" sz="900">
                        <a:solidFill>
                          <a:schemeClr val="dk1"/>
                        </a:solidFill>
                        <a:latin typeface="Poppins"/>
                        <a:ea typeface="Poppins"/>
                        <a:cs typeface="Poppins"/>
                        <a:sym typeface="Poppins"/>
                      </a:rPr>
                      <a:t>ltd</a:t>
                    </a:r>
                    <a:endParaRPr sz="900">
                      <a:solidFill>
                        <a:schemeClr val="dk1"/>
                      </a:solidFill>
                      <a:latin typeface="Poppins"/>
                      <a:ea typeface="Poppins"/>
                      <a:cs typeface="Poppins"/>
                      <a:sym typeface="Poppins"/>
                    </a:endParaRPr>
                  </a:p>
                </p:txBody>
              </p:sp>
            </p:grpSp>
            <p:sp>
              <p:nvSpPr>
                <p:cNvPr id="322" name="Google Shape;322;p16"/>
                <p:cNvSpPr/>
                <p:nvPr/>
              </p:nvSpPr>
              <p:spPr>
                <a:xfrm>
                  <a:off x="381700" y="2254125"/>
                  <a:ext cx="74700" cy="74700"/>
                </a:xfrm>
                <a:prstGeom prst="diamond">
                  <a:avLst/>
                </a:prstGeom>
                <a:solidFill>
                  <a:schemeClr val="dk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323" name="Google Shape;323;p16"/>
              <p:cNvGrpSpPr/>
              <p:nvPr/>
            </p:nvGrpSpPr>
            <p:grpSpPr>
              <a:xfrm>
                <a:off x="4448504" y="5401015"/>
                <a:ext cx="2821296" cy="828638"/>
                <a:chOff x="381700" y="2219200"/>
                <a:chExt cx="2821296" cy="828638"/>
              </a:xfrm>
            </p:grpSpPr>
            <p:grpSp>
              <p:nvGrpSpPr>
                <p:cNvPr id="324" name="Google Shape;324;p16"/>
                <p:cNvGrpSpPr/>
                <p:nvPr/>
              </p:nvGrpSpPr>
              <p:grpSpPr>
                <a:xfrm>
                  <a:off x="556096" y="2219200"/>
                  <a:ext cx="2646900" cy="828638"/>
                  <a:chOff x="556096" y="2219200"/>
                  <a:chExt cx="2646900" cy="828638"/>
                </a:xfrm>
              </p:grpSpPr>
              <p:sp>
                <p:nvSpPr>
                  <p:cNvPr id="325" name="Google Shape;325;p16"/>
                  <p:cNvSpPr txBox="1"/>
                  <p:nvPr/>
                </p:nvSpPr>
                <p:spPr>
                  <a:xfrm>
                    <a:off x="556100" y="2219200"/>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SemiBold"/>
                        <a:ea typeface="Poppins SemiBold"/>
                        <a:cs typeface="Poppins SemiBold"/>
                        <a:sym typeface="Poppins SemiBold"/>
                      </a:rPr>
                      <a:t>Andrew Bennett</a:t>
                    </a:r>
                    <a:endParaRPr sz="900">
                      <a:solidFill>
                        <a:schemeClr val="dk1"/>
                      </a:solidFill>
                      <a:latin typeface="Poppins SemiBold"/>
                      <a:ea typeface="Poppins SemiBold"/>
                      <a:cs typeface="Poppins SemiBold"/>
                      <a:sym typeface="Poppins SemiBold"/>
                    </a:endParaRPr>
                  </a:p>
                </p:txBody>
              </p:sp>
              <p:sp>
                <p:nvSpPr>
                  <p:cNvPr id="326" name="Google Shape;326;p16"/>
                  <p:cNvSpPr txBox="1"/>
                  <p:nvPr/>
                </p:nvSpPr>
                <p:spPr>
                  <a:xfrm>
                    <a:off x="556100" y="2391709"/>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Art Lead</a:t>
                    </a:r>
                    <a:endParaRPr sz="900">
                      <a:solidFill>
                        <a:schemeClr val="dk1"/>
                      </a:solidFill>
                      <a:latin typeface="Poppins"/>
                      <a:ea typeface="Poppins"/>
                      <a:cs typeface="Poppins"/>
                      <a:sym typeface="Poppins"/>
                    </a:endParaRPr>
                  </a:p>
                </p:txBody>
              </p:sp>
              <p:sp>
                <p:nvSpPr>
                  <p:cNvPr id="327" name="Google Shape;327;p16"/>
                  <p:cNvSpPr txBox="1"/>
                  <p:nvPr/>
                </p:nvSpPr>
                <p:spPr>
                  <a:xfrm>
                    <a:off x="556096" y="2564210"/>
                    <a:ext cx="26469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Savannah College of Art and Design (SCAD)</a:t>
                    </a:r>
                    <a:endParaRPr sz="900">
                      <a:solidFill>
                        <a:schemeClr val="dk1"/>
                      </a:solidFill>
                      <a:latin typeface="Poppins"/>
                      <a:ea typeface="Poppins"/>
                      <a:cs typeface="Poppins"/>
                      <a:sym typeface="Poppins"/>
                    </a:endParaRPr>
                  </a:p>
                </p:txBody>
              </p:sp>
              <p:sp>
                <p:nvSpPr>
                  <p:cNvPr id="328" name="Google Shape;328;p16"/>
                  <p:cNvSpPr txBox="1"/>
                  <p:nvPr/>
                </p:nvSpPr>
                <p:spPr>
                  <a:xfrm>
                    <a:off x="556100" y="2736728"/>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Phone: +1 (555) 567-1234</a:t>
                    </a:r>
                    <a:endParaRPr sz="900">
                      <a:solidFill>
                        <a:schemeClr val="dk1"/>
                      </a:solidFill>
                      <a:latin typeface="Poppins"/>
                      <a:ea typeface="Poppins"/>
                      <a:cs typeface="Poppins"/>
                      <a:sym typeface="Poppins"/>
                    </a:endParaRPr>
                  </a:p>
                </p:txBody>
              </p:sp>
              <p:sp>
                <p:nvSpPr>
                  <p:cNvPr id="329" name="Google Shape;329;p16"/>
                  <p:cNvSpPr txBox="1"/>
                  <p:nvPr/>
                </p:nvSpPr>
                <p:spPr>
                  <a:xfrm>
                    <a:off x="556100" y="2909238"/>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Email: andrew.bennett@scad.edu</a:t>
                    </a:r>
                    <a:endParaRPr sz="900">
                      <a:solidFill>
                        <a:schemeClr val="dk1"/>
                      </a:solidFill>
                      <a:latin typeface="Poppins"/>
                      <a:ea typeface="Poppins"/>
                      <a:cs typeface="Poppins"/>
                      <a:sym typeface="Poppins"/>
                    </a:endParaRPr>
                  </a:p>
                </p:txBody>
              </p:sp>
            </p:grpSp>
            <p:sp>
              <p:nvSpPr>
                <p:cNvPr id="330" name="Google Shape;330;p16"/>
                <p:cNvSpPr/>
                <p:nvPr/>
              </p:nvSpPr>
              <p:spPr>
                <a:xfrm>
                  <a:off x="381700" y="2254125"/>
                  <a:ext cx="74700" cy="74700"/>
                </a:xfrm>
                <a:prstGeom prst="diamond">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331" name="Google Shape;331;p16"/>
              <p:cNvGrpSpPr/>
              <p:nvPr/>
            </p:nvGrpSpPr>
            <p:grpSpPr>
              <a:xfrm>
                <a:off x="4622904" y="6467307"/>
                <a:ext cx="2524800" cy="828638"/>
                <a:chOff x="556100" y="2219200"/>
                <a:chExt cx="2524800" cy="828638"/>
              </a:xfrm>
            </p:grpSpPr>
            <p:sp>
              <p:nvSpPr>
                <p:cNvPr id="332" name="Google Shape;332;p16"/>
                <p:cNvSpPr txBox="1"/>
                <p:nvPr/>
              </p:nvSpPr>
              <p:spPr>
                <a:xfrm>
                  <a:off x="556100" y="2219200"/>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SemiBold"/>
                      <a:ea typeface="Poppins SemiBold"/>
                      <a:cs typeface="Poppins SemiBold"/>
                      <a:sym typeface="Poppins SemiBold"/>
                    </a:rPr>
                    <a:t>Victoria Reed</a:t>
                  </a:r>
                  <a:endParaRPr sz="900">
                    <a:solidFill>
                      <a:schemeClr val="dk1"/>
                    </a:solidFill>
                    <a:latin typeface="Poppins SemiBold"/>
                    <a:ea typeface="Poppins SemiBold"/>
                    <a:cs typeface="Poppins SemiBold"/>
                    <a:sym typeface="Poppins SemiBold"/>
                  </a:endParaRPr>
                </a:p>
              </p:txBody>
            </p:sp>
            <p:sp>
              <p:nvSpPr>
                <p:cNvPr id="333" name="Google Shape;333;p16"/>
                <p:cNvSpPr txBox="1"/>
                <p:nvPr/>
              </p:nvSpPr>
              <p:spPr>
                <a:xfrm>
                  <a:off x="556100" y="2391709"/>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Animation Director</a:t>
                  </a:r>
                  <a:endParaRPr sz="900">
                    <a:solidFill>
                      <a:schemeClr val="dk1"/>
                    </a:solidFill>
                    <a:latin typeface="Poppins"/>
                    <a:ea typeface="Poppins"/>
                    <a:cs typeface="Poppins"/>
                    <a:sym typeface="Poppins"/>
                  </a:endParaRPr>
                </a:p>
              </p:txBody>
            </p:sp>
            <p:sp>
              <p:nvSpPr>
                <p:cNvPr id="334" name="Google Shape;334;p16"/>
                <p:cNvSpPr txBox="1"/>
                <p:nvPr/>
              </p:nvSpPr>
              <p:spPr>
                <a:xfrm>
                  <a:off x="556100" y="2564219"/>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PixelCraft Studios</a:t>
                  </a:r>
                  <a:endParaRPr sz="900">
                    <a:solidFill>
                      <a:schemeClr val="dk1"/>
                    </a:solidFill>
                    <a:latin typeface="Poppins"/>
                    <a:ea typeface="Poppins"/>
                    <a:cs typeface="Poppins"/>
                    <a:sym typeface="Poppins"/>
                  </a:endParaRPr>
                </a:p>
              </p:txBody>
            </p:sp>
            <p:sp>
              <p:nvSpPr>
                <p:cNvPr id="335" name="Google Shape;335;p16"/>
                <p:cNvSpPr txBox="1"/>
                <p:nvPr/>
              </p:nvSpPr>
              <p:spPr>
                <a:xfrm>
                  <a:off x="556100" y="2736728"/>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Phone: +1 (555) 678-2345</a:t>
                  </a:r>
                  <a:endParaRPr sz="900">
                    <a:solidFill>
                      <a:schemeClr val="dk1"/>
                    </a:solidFill>
                    <a:latin typeface="Poppins"/>
                    <a:ea typeface="Poppins"/>
                    <a:cs typeface="Poppins"/>
                    <a:sym typeface="Poppins"/>
                  </a:endParaRPr>
                </a:p>
              </p:txBody>
            </p:sp>
            <p:sp>
              <p:nvSpPr>
                <p:cNvPr id="336" name="Google Shape;336;p16"/>
                <p:cNvSpPr txBox="1"/>
                <p:nvPr/>
              </p:nvSpPr>
              <p:spPr>
                <a:xfrm>
                  <a:off x="556100" y="2909238"/>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Email: victoria.reed@pixelcraft.</a:t>
                  </a:r>
                  <a:r>
                    <a:rPr lang="uk" sz="900">
                      <a:solidFill>
                        <a:schemeClr val="dk1"/>
                      </a:solidFill>
                      <a:latin typeface="Poppins"/>
                      <a:ea typeface="Poppins"/>
                      <a:cs typeface="Poppins"/>
                      <a:sym typeface="Poppins"/>
                    </a:rPr>
                    <a:t>ltd</a:t>
                  </a:r>
                  <a:endParaRPr sz="900">
                    <a:solidFill>
                      <a:schemeClr val="dk1"/>
                    </a:solidFill>
                    <a:latin typeface="Poppins"/>
                    <a:ea typeface="Poppins"/>
                    <a:cs typeface="Poppins"/>
                    <a:sym typeface="Poppins"/>
                  </a:endParaRPr>
                </a:p>
              </p:txBody>
            </p:sp>
          </p:grpSp>
          <p:sp>
            <p:nvSpPr>
              <p:cNvPr id="337" name="Google Shape;337;p16"/>
              <p:cNvSpPr/>
              <p:nvPr/>
            </p:nvSpPr>
            <p:spPr>
              <a:xfrm>
                <a:off x="4448504" y="6502232"/>
                <a:ext cx="74700" cy="74700"/>
              </a:xfrm>
              <a:prstGeom prst="diamond">
                <a:avLst/>
              </a:prstGeom>
              <a:solidFill>
                <a:schemeClr val="dk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nvGrpSpPr>
              <p:cNvPr id="338" name="Google Shape;338;p16"/>
              <p:cNvGrpSpPr/>
              <p:nvPr/>
            </p:nvGrpSpPr>
            <p:grpSpPr>
              <a:xfrm>
                <a:off x="4448504" y="7533599"/>
                <a:ext cx="2699200" cy="828638"/>
                <a:chOff x="381700" y="2219200"/>
                <a:chExt cx="2699200" cy="828638"/>
              </a:xfrm>
            </p:grpSpPr>
            <p:grpSp>
              <p:nvGrpSpPr>
                <p:cNvPr id="339" name="Google Shape;339;p16"/>
                <p:cNvGrpSpPr/>
                <p:nvPr/>
              </p:nvGrpSpPr>
              <p:grpSpPr>
                <a:xfrm>
                  <a:off x="556100" y="2219200"/>
                  <a:ext cx="2524800" cy="828638"/>
                  <a:chOff x="556100" y="2219200"/>
                  <a:chExt cx="2524800" cy="828638"/>
                </a:xfrm>
              </p:grpSpPr>
              <p:sp>
                <p:nvSpPr>
                  <p:cNvPr id="340" name="Google Shape;340;p16"/>
                  <p:cNvSpPr txBox="1"/>
                  <p:nvPr/>
                </p:nvSpPr>
                <p:spPr>
                  <a:xfrm>
                    <a:off x="556100" y="2219200"/>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SemiBold"/>
                        <a:ea typeface="Poppins SemiBold"/>
                        <a:cs typeface="Poppins SemiBold"/>
                        <a:sym typeface="Poppins SemiBold"/>
                      </a:rPr>
                      <a:t>James Hamilton</a:t>
                    </a:r>
                    <a:endParaRPr sz="900">
                      <a:solidFill>
                        <a:schemeClr val="dk1"/>
                      </a:solidFill>
                      <a:latin typeface="Poppins SemiBold"/>
                      <a:ea typeface="Poppins SemiBold"/>
                      <a:cs typeface="Poppins SemiBold"/>
                      <a:sym typeface="Poppins SemiBold"/>
                    </a:endParaRPr>
                  </a:p>
                </p:txBody>
              </p:sp>
              <p:sp>
                <p:nvSpPr>
                  <p:cNvPr id="341" name="Google Shape;341;p16"/>
                  <p:cNvSpPr txBox="1"/>
                  <p:nvPr/>
                </p:nvSpPr>
                <p:spPr>
                  <a:xfrm>
                    <a:off x="556100" y="2391709"/>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Creative Producer</a:t>
                    </a:r>
                    <a:endParaRPr sz="900">
                      <a:solidFill>
                        <a:schemeClr val="dk1"/>
                      </a:solidFill>
                      <a:latin typeface="Poppins"/>
                      <a:ea typeface="Poppins"/>
                      <a:cs typeface="Poppins"/>
                      <a:sym typeface="Poppins"/>
                    </a:endParaRPr>
                  </a:p>
                </p:txBody>
              </p:sp>
              <p:sp>
                <p:nvSpPr>
                  <p:cNvPr id="342" name="Google Shape;342;p16"/>
                  <p:cNvSpPr txBox="1"/>
                  <p:nvPr/>
                </p:nvSpPr>
                <p:spPr>
                  <a:xfrm>
                    <a:off x="556100" y="2564219"/>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VirtualRealms</a:t>
                    </a:r>
                    <a:endParaRPr sz="900">
                      <a:solidFill>
                        <a:schemeClr val="dk1"/>
                      </a:solidFill>
                      <a:latin typeface="Poppins"/>
                      <a:ea typeface="Poppins"/>
                      <a:cs typeface="Poppins"/>
                      <a:sym typeface="Poppins"/>
                    </a:endParaRPr>
                  </a:p>
                </p:txBody>
              </p:sp>
              <p:sp>
                <p:nvSpPr>
                  <p:cNvPr id="343" name="Google Shape;343;p16"/>
                  <p:cNvSpPr txBox="1"/>
                  <p:nvPr/>
                </p:nvSpPr>
                <p:spPr>
                  <a:xfrm>
                    <a:off x="556100" y="2736728"/>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Phone: +1 (555) 789-3456</a:t>
                    </a:r>
                    <a:endParaRPr sz="900">
                      <a:solidFill>
                        <a:schemeClr val="dk1"/>
                      </a:solidFill>
                      <a:latin typeface="Poppins"/>
                      <a:ea typeface="Poppins"/>
                      <a:cs typeface="Poppins"/>
                      <a:sym typeface="Poppins"/>
                    </a:endParaRPr>
                  </a:p>
                </p:txBody>
              </p:sp>
              <p:sp>
                <p:nvSpPr>
                  <p:cNvPr id="344" name="Google Shape;344;p16"/>
                  <p:cNvSpPr txBox="1"/>
                  <p:nvPr/>
                </p:nvSpPr>
                <p:spPr>
                  <a:xfrm>
                    <a:off x="556100" y="2909238"/>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Email: james.hamilton@virtualrealms.</a:t>
                    </a:r>
                    <a:r>
                      <a:rPr lang="uk" sz="900">
                        <a:solidFill>
                          <a:schemeClr val="dk1"/>
                        </a:solidFill>
                        <a:latin typeface="Poppins"/>
                        <a:ea typeface="Poppins"/>
                        <a:cs typeface="Poppins"/>
                        <a:sym typeface="Poppins"/>
                      </a:rPr>
                      <a:t>ltd</a:t>
                    </a:r>
                    <a:endParaRPr sz="900">
                      <a:solidFill>
                        <a:schemeClr val="dk1"/>
                      </a:solidFill>
                      <a:latin typeface="Poppins"/>
                      <a:ea typeface="Poppins"/>
                      <a:cs typeface="Poppins"/>
                      <a:sym typeface="Poppins"/>
                    </a:endParaRPr>
                  </a:p>
                </p:txBody>
              </p:sp>
            </p:grpSp>
            <p:sp>
              <p:nvSpPr>
                <p:cNvPr id="345" name="Google Shape;345;p16"/>
                <p:cNvSpPr/>
                <p:nvPr/>
              </p:nvSpPr>
              <p:spPr>
                <a:xfrm>
                  <a:off x="381700" y="2254125"/>
                  <a:ext cx="74700" cy="74700"/>
                </a:xfrm>
                <a:prstGeom prst="diamond">
                  <a:avLst/>
                </a:prstGeom>
                <a:solidFill>
                  <a:schemeClr val="dk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346" name="Google Shape;346;p16"/>
              <p:cNvGrpSpPr/>
              <p:nvPr/>
            </p:nvGrpSpPr>
            <p:grpSpPr>
              <a:xfrm>
                <a:off x="4448504" y="8599890"/>
                <a:ext cx="2699200" cy="828638"/>
                <a:chOff x="381700" y="2219200"/>
                <a:chExt cx="2699200" cy="828638"/>
              </a:xfrm>
            </p:grpSpPr>
            <p:grpSp>
              <p:nvGrpSpPr>
                <p:cNvPr id="347" name="Google Shape;347;p16"/>
                <p:cNvGrpSpPr/>
                <p:nvPr/>
              </p:nvGrpSpPr>
              <p:grpSpPr>
                <a:xfrm>
                  <a:off x="556100" y="2219200"/>
                  <a:ext cx="2524800" cy="828638"/>
                  <a:chOff x="556100" y="2219200"/>
                  <a:chExt cx="2524800" cy="828638"/>
                </a:xfrm>
              </p:grpSpPr>
              <p:sp>
                <p:nvSpPr>
                  <p:cNvPr id="348" name="Google Shape;348;p16"/>
                  <p:cNvSpPr txBox="1"/>
                  <p:nvPr/>
                </p:nvSpPr>
                <p:spPr>
                  <a:xfrm>
                    <a:off x="556100" y="2219200"/>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SemiBold"/>
                        <a:ea typeface="Poppins SemiBold"/>
                        <a:cs typeface="Poppins SemiBold"/>
                        <a:sym typeface="Poppins SemiBold"/>
                      </a:rPr>
                      <a:t>Megan Turner</a:t>
                    </a:r>
                    <a:endParaRPr sz="900">
                      <a:solidFill>
                        <a:schemeClr val="dk1"/>
                      </a:solidFill>
                      <a:latin typeface="Poppins SemiBold"/>
                      <a:ea typeface="Poppins SemiBold"/>
                      <a:cs typeface="Poppins SemiBold"/>
                      <a:sym typeface="Poppins SemiBold"/>
                    </a:endParaRPr>
                  </a:p>
                </p:txBody>
              </p:sp>
              <p:sp>
                <p:nvSpPr>
                  <p:cNvPr id="349" name="Google Shape;349;p16"/>
                  <p:cNvSpPr txBox="1"/>
                  <p:nvPr/>
                </p:nvSpPr>
                <p:spPr>
                  <a:xfrm>
                    <a:off x="556100" y="2391709"/>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Senior Lighting Artist</a:t>
                    </a:r>
                    <a:endParaRPr sz="900">
                      <a:solidFill>
                        <a:schemeClr val="dk1"/>
                      </a:solidFill>
                      <a:latin typeface="Poppins"/>
                      <a:ea typeface="Poppins"/>
                      <a:cs typeface="Poppins"/>
                      <a:sym typeface="Poppins"/>
                    </a:endParaRPr>
                  </a:p>
                </p:txBody>
              </p:sp>
              <p:sp>
                <p:nvSpPr>
                  <p:cNvPr id="350" name="Google Shape;350;p16"/>
                  <p:cNvSpPr txBox="1"/>
                  <p:nvPr/>
                </p:nvSpPr>
                <p:spPr>
                  <a:xfrm>
                    <a:off x="556100" y="2564219"/>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Infinity Game Studios</a:t>
                    </a:r>
                    <a:endParaRPr sz="900">
                      <a:solidFill>
                        <a:schemeClr val="dk1"/>
                      </a:solidFill>
                      <a:latin typeface="Poppins"/>
                      <a:ea typeface="Poppins"/>
                      <a:cs typeface="Poppins"/>
                      <a:sym typeface="Poppins"/>
                    </a:endParaRPr>
                  </a:p>
                </p:txBody>
              </p:sp>
              <p:sp>
                <p:nvSpPr>
                  <p:cNvPr id="351" name="Google Shape;351;p16"/>
                  <p:cNvSpPr txBox="1"/>
                  <p:nvPr/>
                </p:nvSpPr>
                <p:spPr>
                  <a:xfrm>
                    <a:off x="556100" y="2736728"/>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Phone: +1 (555) 890-4567</a:t>
                    </a:r>
                    <a:endParaRPr sz="900">
                      <a:solidFill>
                        <a:schemeClr val="dk1"/>
                      </a:solidFill>
                      <a:latin typeface="Poppins"/>
                      <a:ea typeface="Poppins"/>
                      <a:cs typeface="Poppins"/>
                      <a:sym typeface="Poppins"/>
                    </a:endParaRPr>
                  </a:p>
                </p:txBody>
              </p:sp>
              <p:sp>
                <p:nvSpPr>
                  <p:cNvPr id="352" name="Google Shape;352;p16"/>
                  <p:cNvSpPr txBox="1"/>
                  <p:nvPr/>
                </p:nvSpPr>
                <p:spPr>
                  <a:xfrm>
                    <a:off x="556100" y="2909238"/>
                    <a:ext cx="2524800" cy="1386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900">
                        <a:solidFill>
                          <a:schemeClr val="dk1"/>
                        </a:solidFill>
                        <a:latin typeface="Poppins"/>
                        <a:ea typeface="Poppins"/>
                        <a:cs typeface="Poppins"/>
                        <a:sym typeface="Poppins"/>
                      </a:rPr>
                      <a:t>Email: megan.turner@infinitygames.</a:t>
                    </a:r>
                    <a:r>
                      <a:rPr lang="uk" sz="900">
                        <a:solidFill>
                          <a:schemeClr val="dk1"/>
                        </a:solidFill>
                        <a:latin typeface="Poppins"/>
                        <a:ea typeface="Poppins"/>
                        <a:cs typeface="Poppins"/>
                        <a:sym typeface="Poppins"/>
                      </a:rPr>
                      <a:t>ltd</a:t>
                    </a:r>
                    <a:endParaRPr sz="900">
                      <a:solidFill>
                        <a:schemeClr val="dk1"/>
                      </a:solidFill>
                      <a:latin typeface="Poppins"/>
                      <a:ea typeface="Poppins"/>
                      <a:cs typeface="Poppins"/>
                      <a:sym typeface="Poppins"/>
                    </a:endParaRPr>
                  </a:p>
                </p:txBody>
              </p:sp>
            </p:grpSp>
            <p:sp>
              <p:nvSpPr>
                <p:cNvPr id="353" name="Google Shape;353;p16"/>
                <p:cNvSpPr/>
                <p:nvPr/>
              </p:nvSpPr>
              <p:spPr>
                <a:xfrm>
                  <a:off x="381700" y="2254125"/>
                  <a:ext cx="74700" cy="74700"/>
                </a:xfrm>
                <a:prstGeom prst="diamond">
                  <a:avLst/>
                </a:prstGeom>
                <a:solidFill>
                  <a:schemeClr val="dk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gr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