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oboto Medium"/>
      <p:regular r:id="rId7"/>
      <p:bold r:id="rId8"/>
      <p:italic r:id="rId9"/>
      <p:boldItalic r:id="rId10"/>
    </p:embeddedFont>
    <p:embeddedFont>
      <p:font typeface="Roboto Light"/>
      <p:regular r:id="rId11"/>
      <p:bold r:id="rId12"/>
      <p:italic r:id="rId13"/>
      <p:boldItalic r:id="rId14"/>
    </p:embeddedFont>
    <p:embeddedFont>
      <p:font typeface="Mrs Saint Delafield"/>
      <p:regular r:id="rId15"/>
    </p:embeddedFont>
    <p:embeddedFont>
      <p:font typeface="Forum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398">
          <p15:clr>
            <a:srgbClr val="A4A3A4"/>
          </p15:clr>
        </p15:guide>
        <p15:guide id="3" pos="51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398"/>
        <p:guide pos="51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Light-regular.fntdata"/><Relationship Id="rId10" Type="http://schemas.openxmlformats.org/officeDocument/2006/relationships/font" Target="fonts/RobotoMedium-boldItalic.fntdata"/><Relationship Id="rId13" Type="http://schemas.openxmlformats.org/officeDocument/2006/relationships/font" Target="fonts/RobotoLight-italic.fntdata"/><Relationship Id="rId12" Type="http://schemas.openxmlformats.org/officeDocument/2006/relationships/font" Target="fonts/RobotoLigh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Medium-italic.fntdata"/><Relationship Id="rId15" Type="http://schemas.openxmlformats.org/officeDocument/2006/relationships/font" Target="fonts/MrsSaintDelafield-regular.fntdata"/><Relationship Id="rId14" Type="http://schemas.openxmlformats.org/officeDocument/2006/relationships/font" Target="fonts/RobotoLight-boldItalic.fntdata"/><Relationship Id="rId16" Type="http://schemas.openxmlformats.org/officeDocument/2006/relationships/font" Target="fonts/Foru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Medium-regular.fntdata"/><Relationship Id="rId8" Type="http://schemas.openxmlformats.org/officeDocument/2006/relationships/font" Target="fonts/Roboto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BF5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785025" y="626050"/>
            <a:ext cx="2394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>
                <a:latin typeface="Forum"/>
                <a:ea typeface="Forum"/>
                <a:cs typeface="Forum"/>
                <a:sym typeface="Forum"/>
              </a:rPr>
              <a:t>Invoice</a:t>
            </a:r>
            <a:endParaRPr sz="4000">
              <a:latin typeface="Forum"/>
              <a:ea typeface="Forum"/>
              <a:cs typeface="Forum"/>
              <a:sym typeface="Forum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798274" y="1371225"/>
            <a:ext cx="2394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№ 123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December 13,2023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558125" y="616022"/>
            <a:ext cx="14175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>
                <a:latin typeface="Forum"/>
                <a:ea typeface="Forum"/>
                <a:cs typeface="Forum"/>
                <a:sym typeface="Forum"/>
              </a:rPr>
              <a:t>Logo</a:t>
            </a:r>
            <a:endParaRPr sz="4000">
              <a:latin typeface="Forum"/>
              <a:ea typeface="Forum"/>
              <a:cs typeface="Forum"/>
              <a:sym typeface="Forum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>
                <a:latin typeface="Forum"/>
                <a:ea typeface="Forum"/>
                <a:cs typeface="Forum"/>
                <a:sym typeface="Forum"/>
              </a:rPr>
              <a:t>Here</a:t>
            </a:r>
            <a:endParaRPr sz="4000">
              <a:latin typeface="Forum"/>
              <a:ea typeface="Forum"/>
              <a:cs typeface="Forum"/>
              <a:sym typeface="Forum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674027" y="963849"/>
            <a:ext cx="1483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D76B7D"/>
                </a:solidFill>
                <a:latin typeface="Mrs Saint Delafield"/>
                <a:ea typeface="Mrs Saint Delafield"/>
                <a:cs typeface="Mrs Saint Delafield"/>
                <a:sym typeface="Mrs Saint Delafield"/>
              </a:rPr>
              <a:t>Your</a:t>
            </a:r>
            <a:endParaRPr sz="3600">
              <a:solidFill>
                <a:srgbClr val="D76B7D"/>
              </a:solidFill>
              <a:latin typeface="Mrs Saint Delafield"/>
              <a:ea typeface="Mrs Saint Delafield"/>
              <a:cs typeface="Mrs Saint Delafield"/>
              <a:sym typeface="Mrs Saint Delafield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798274" y="2167201"/>
            <a:ext cx="785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oboto Medium"/>
                <a:ea typeface="Roboto Medium"/>
                <a:cs typeface="Roboto Medium"/>
                <a:sym typeface="Roboto Medium"/>
              </a:rPr>
              <a:t>BILLED TO:</a:t>
            </a:r>
            <a:endParaRPr sz="10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765473" y="2159551"/>
            <a:ext cx="785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Forum"/>
                <a:ea typeface="Forum"/>
                <a:cs typeface="Forum"/>
                <a:sym typeface="Forum"/>
              </a:rPr>
              <a:t>Company</a:t>
            </a:r>
            <a:endParaRPr sz="1100">
              <a:latin typeface="Forum"/>
              <a:ea typeface="Forum"/>
              <a:cs typeface="Forum"/>
              <a:sym typeface="Forum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798275" y="3346350"/>
            <a:ext cx="891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oboto Medium"/>
                <a:ea typeface="Roboto Medium"/>
                <a:cs typeface="Roboto Medium"/>
                <a:sym typeface="Roboto Medium"/>
              </a:rPr>
              <a:t>BUSINESS №:</a:t>
            </a:r>
            <a:endParaRPr sz="10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765473" y="3338701"/>
            <a:ext cx="785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Forum"/>
                <a:ea typeface="Forum"/>
                <a:cs typeface="Forum"/>
                <a:sym typeface="Forum"/>
              </a:rPr>
              <a:t>478923987</a:t>
            </a:r>
            <a:endParaRPr sz="1100">
              <a:latin typeface="Forum"/>
              <a:ea typeface="Forum"/>
              <a:cs typeface="Forum"/>
              <a:sym typeface="Forum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798274" y="2505051"/>
            <a:ext cx="785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oboto Medium"/>
                <a:ea typeface="Roboto Medium"/>
                <a:cs typeface="Roboto Medium"/>
                <a:sym typeface="Roboto Medium"/>
              </a:rPr>
              <a:t>PAY TO:</a:t>
            </a:r>
            <a:endParaRPr sz="10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765475" y="2497400"/>
            <a:ext cx="20502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100">
                <a:latin typeface="Forum"/>
                <a:ea typeface="Forum"/>
                <a:cs typeface="Forum"/>
                <a:sym typeface="Forum"/>
              </a:rPr>
              <a:t>Maggie Wilson</a:t>
            </a:r>
            <a:endParaRPr sz="1100">
              <a:latin typeface="Forum"/>
              <a:ea typeface="Forum"/>
              <a:cs typeface="Forum"/>
              <a:sym typeface="For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Forum"/>
                <a:ea typeface="Forum"/>
                <a:cs typeface="Forum"/>
                <a:sym typeface="Forum"/>
              </a:rPr>
              <a:t>123 Anywhere St., Any City</a:t>
            </a:r>
            <a:endParaRPr sz="1100">
              <a:latin typeface="Forum"/>
              <a:ea typeface="Forum"/>
              <a:cs typeface="Forum"/>
              <a:sym typeface="For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100">
                <a:latin typeface="Forum"/>
                <a:ea typeface="Forum"/>
                <a:cs typeface="Forum"/>
                <a:sym typeface="Forum"/>
              </a:rPr>
              <a:t>best@gdoc.io</a:t>
            </a:r>
            <a:endParaRPr sz="1100">
              <a:latin typeface="Forum"/>
              <a:ea typeface="Forum"/>
              <a:cs typeface="Forum"/>
              <a:sym typeface="For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Forum"/>
                <a:ea typeface="Forum"/>
                <a:cs typeface="Forum"/>
                <a:sym typeface="Forum"/>
              </a:rPr>
              <a:t>123-456-7890</a:t>
            </a:r>
            <a:endParaRPr sz="1100">
              <a:latin typeface="Forum"/>
              <a:ea typeface="Forum"/>
              <a:cs typeface="Forum"/>
              <a:sym typeface="Forum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798275" y="4605025"/>
            <a:ext cx="1255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oboto Medium"/>
                <a:ea typeface="Roboto Medium"/>
                <a:cs typeface="Roboto Medium"/>
                <a:sym typeface="Roboto Medium"/>
              </a:rPr>
              <a:t>DESCRIPTION</a:t>
            </a:r>
            <a:endParaRPr sz="10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732923" y="4605025"/>
            <a:ext cx="712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oboto Medium"/>
                <a:ea typeface="Roboto Medium"/>
                <a:cs typeface="Roboto Medium"/>
                <a:sym typeface="Roboto Medium"/>
              </a:rPr>
              <a:t>RATE</a:t>
            </a:r>
            <a:endParaRPr sz="10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4660346" y="4605025"/>
            <a:ext cx="712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oboto Medium"/>
                <a:ea typeface="Roboto Medium"/>
                <a:cs typeface="Roboto Medium"/>
                <a:sym typeface="Roboto Medium"/>
              </a:rPr>
              <a:t>HOURS</a:t>
            </a:r>
            <a:endParaRPr sz="10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059821" y="4605025"/>
            <a:ext cx="712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oboto Medium"/>
                <a:ea typeface="Roboto Medium"/>
                <a:cs typeface="Roboto Medium"/>
                <a:sym typeface="Roboto Medium"/>
              </a:rPr>
              <a:t>AMOUNT</a:t>
            </a:r>
            <a:endParaRPr sz="10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804899" y="5057063"/>
            <a:ext cx="1255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Forum"/>
                <a:ea typeface="Forum"/>
                <a:cs typeface="Forum"/>
                <a:sym typeface="Forum"/>
              </a:rPr>
              <a:t>Content Plan</a:t>
            </a:r>
            <a:endParaRPr sz="1100">
              <a:latin typeface="Forum"/>
              <a:ea typeface="Forum"/>
              <a:cs typeface="Forum"/>
              <a:sym typeface="Forum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594150" y="5057075"/>
            <a:ext cx="844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Forum"/>
                <a:ea typeface="Forum"/>
                <a:cs typeface="Forum"/>
                <a:sym typeface="Forum"/>
              </a:rPr>
              <a:t>4</a:t>
            </a:r>
            <a:endParaRPr sz="1100">
              <a:latin typeface="Forum"/>
              <a:ea typeface="Forum"/>
              <a:cs typeface="Forum"/>
              <a:sym typeface="Forum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5919025" y="5057075"/>
            <a:ext cx="844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Forum"/>
                <a:ea typeface="Forum"/>
                <a:cs typeface="Forum"/>
                <a:sym typeface="Forum"/>
              </a:rPr>
              <a:t>$200.00</a:t>
            </a:r>
            <a:endParaRPr sz="1100">
              <a:latin typeface="Forum"/>
              <a:ea typeface="Forum"/>
              <a:cs typeface="Forum"/>
              <a:sym typeface="Forum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804899" y="5473375"/>
            <a:ext cx="5958625" cy="169212"/>
            <a:chOff x="804900" y="5473375"/>
            <a:chExt cx="5958625" cy="169212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804899" y="5473375"/>
              <a:ext cx="1255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Forum"/>
                  <a:ea typeface="Forum"/>
                  <a:cs typeface="Forum"/>
                  <a:sym typeface="Forum"/>
                </a:rPr>
                <a:t>Copy Writing</a:t>
              </a:r>
              <a:endParaRPr sz="1100">
                <a:latin typeface="Forum"/>
                <a:ea typeface="Forum"/>
                <a:cs typeface="Forum"/>
                <a:sym typeface="Forum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4594150" y="5473388"/>
              <a:ext cx="844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Forum"/>
                  <a:ea typeface="Forum"/>
                  <a:cs typeface="Forum"/>
                  <a:sym typeface="Forum"/>
                </a:rPr>
                <a:t>2</a:t>
              </a:r>
              <a:endParaRPr sz="1100">
                <a:latin typeface="Forum"/>
                <a:ea typeface="Forum"/>
                <a:cs typeface="Forum"/>
                <a:sym typeface="Forum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5919025" y="5473388"/>
              <a:ext cx="844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Forum"/>
                  <a:ea typeface="Forum"/>
                  <a:cs typeface="Forum"/>
                  <a:sym typeface="Forum"/>
                </a:rPr>
                <a:t>$100.00</a:t>
              </a:r>
              <a:endParaRPr sz="1100">
                <a:latin typeface="Forum"/>
                <a:ea typeface="Forum"/>
                <a:cs typeface="Forum"/>
                <a:sym typeface="Forum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3719725" y="5473388"/>
              <a:ext cx="844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Forum"/>
                  <a:ea typeface="Forum"/>
                  <a:cs typeface="Forum"/>
                  <a:sym typeface="Forum"/>
                </a:rPr>
                <a:t>$50/hr</a:t>
              </a:r>
              <a:endParaRPr sz="1100"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77" name="Google Shape;77;p13"/>
          <p:cNvGrpSpPr/>
          <p:nvPr/>
        </p:nvGrpSpPr>
        <p:grpSpPr>
          <a:xfrm>
            <a:off x="804899" y="5890725"/>
            <a:ext cx="5958625" cy="169212"/>
            <a:chOff x="804900" y="5473375"/>
            <a:chExt cx="5958625" cy="169212"/>
          </a:xfrm>
        </p:grpSpPr>
        <p:sp>
          <p:nvSpPr>
            <p:cNvPr id="78" name="Google Shape;78;p13"/>
            <p:cNvSpPr txBox="1"/>
            <p:nvPr/>
          </p:nvSpPr>
          <p:spPr>
            <a:xfrm>
              <a:off x="804899" y="5473375"/>
              <a:ext cx="1255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Forum"/>
                  <a:ea typeface="Forum"/>
                  <a:cs typeface="Forum"/>
                  <a:sym typeface="Forum"/>
                </a:rPr>
                <a:t>Website Design</a:t>
              </a:r>
              <a:endParaRPr sz="1100">
                <a:latin typeface="Forum"/>
                <a:ea typeface="Forum"/>
                <a:cs typeface="Forum"/>
                <a:sym typeface="Forum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4594150" y="5473388"/>
              <a:ext cx="844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Forum"/>
                  <a:ea typeface="Forum"/>
                  <a:cs typeface="Forum"/>
                  <a:sym typeface="Forum"/>
                </a:rPr>
                <a:t>5</a:t>
              </a:r>
              <a:endParaRPr sz="1100">
                <a:latin typeface="Forum"/>
                <a:ea typeface="Forum"/>
                <a:cs typeface="Forum"/>
                <a:sym typeface="Forum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5919025" y="5473388"/>
              <a:ext cx="844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Forum"/>
                  <a:ea typeface="Forum"/>
                  <a:cs typeface="Forum"/>
                  <a:sym typeface="Forum"/>
                </a:rPr>
                <a:t>$250.00</a:t>
              </a:r>
              <a:endParaRPr sz="1100">
                <a:latin typeface="Forum"/>
                <a:ea typeface="Forum"/>
                <a:cs typeface="Forum"/>
                <a:sym typeface="Forum"/>
              </a:endParaRPr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3719725" y="5473388"/>
              <a:ext cx="844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Forum"/>
                  <a:ea typeface="Forum"/>
                  <a:cs typeface="Forum"/>
                  <a:sym typeface="Forum"/>
                </a:rPr>
                <a:t>$50/hr</a:t>
              </a:r>
              <a:endParaRPr sz="1100"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sp>
        <p:nvSpPr>
          <p:cNvPr id="82" name="Google Shape;82;p13"/>
          <p:cNvSpPr txBox="1"/>
          <p:nvPr/>
        </p:nvSpPr>
        <p:spPr>
          <a:xfrm>
            <a:off x="804899" y="6337177"/>
            <a:ext cx="1255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Forum"/>
                <a:ea typeface="Forum"/>
                <a:cs typeface="Forum"/>
                <a:sym typeface="Forum"/>
              </a:rPr>
              <a:t>Sub Total</a:t>
            </a:r>
            <a:endParaRPr sz="1100">
              <a:latin typeface="Forum"/>
              <a:ea typeface="Forum"/>
              <a:cs typeface="Forum"/>
              <a:sym typeface="Forum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5919025" y="6337189"/>
            <a:ext cx="844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Forum"/>
                <a:ea typeface="Forum"/>
                <a:cs typeface="Forum"/>
                <a:sym typeface="Forum"/>
              </a:rPr>
              <a:t>$550.00</a:t>
            </a:r>
            <a:endParaRPr sz="1100">
              <a:latin typeface="Forum"/>
              <a:ea typeface="Forum"/>
              <a:cs typeface="Forum"/>
              <a:sym typeface="Forum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804899" y="6591427"/>
            <a:ext cx="1255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Forum"/>
                <a:ea typeface="Forum"/>
                <a:cs typeface="Forum"/>
                <a:sym typeface="Forum"/>
              </a:rPr>
              <a:t>Tax</a:t>
            </a:r>
            <a:endParaRPr sz="1100">
              <a:latin typeface="Forum"/>
              <a:ea typeface="Forum"/>
              <a:cs typeface="Forum"/>
              <a:sym typeface="Forum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5919025" y="6591439"/>
            <a:ext cx="844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Forum"/>
                <a:ea typeface="Forum"/>
                <a:cs typeface="Forum"/>
                <a:sym typeface="Forum"/>
              </a:rPr>
              <a:t>$27.50</a:t>
            </a:r>
            <a:endParaRPr sz="1100">
              <a:latin typeface="Forum"/>
              <a:ea typeface="Forum"/>
              <a:cs typeface="Forum"/>
              <a:sym typeface="Forum"/>
            </a:endParaRPr>
          </a:p>
        </p:txBody>
      </p:sp>
      <p:grpSp>
        <p:nvGrpSpPr>
          <p:cNvPr id="86" name="Google Shape;86;p13"/>
          <p:cNvGrpSpPr/>
          <p:nvPr/>
        </p:nvGrpSpPr>
        <p:grpSpPr>
          <a:xfrm>
            <a:off x="814825" y="4935275"/>
            <a:ext cx="5948700" cy="1927750"/>
            <a:chOff x="814825" y="4935275"/>
            <a:chExt cx="5948700" cy="1927750"/>
          </a:xfrm>
        </p:grpSpPr>
        <p:cxnSp>
          <p:nvCxnSpPr>
            <p:cNvPr id="87" name="Google Shape;87;p13"/>
            <p:cNvCxnSpPr/>
            <p:nvPr/>
          </p:nvCxnSpPr>
          <p:spPr>
            <a:xfrm>
              <a:off x="814825" y="4935275"/>
              <a:ext cx="5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814825" y="5346000"/>
              <a:ext cx="5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814825" y="5769975"/>
              <a:ext cx="5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814825" y="6180700"/>
              <a:ext cx="5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814825" y="6863025"/>
              <a:ext cx="59487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92" name="Google Shape;92;p13"/>
          <p:cNvSpPr txBox="1"/>
          <p:nvPr/>
        </p:nvSpPr>
        <p:spPr>
          <a:xfrm>
            <a:off x="798275" y="7060376"/>
            <a:ext cx="1255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oboto Medium"/>
                <a:ea typeface="Roboto Medium"/>
                <a:cs typeface="Roboto Medium"/>
                <a:sym typeface="Roboto Medium"/>
              </a:rPr>
              <a:t>TOTAL</a:t>
            </a:r>
            <a:endParaRPr sz="10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6059821" y="7060376"/>
            <a:ext cx="712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oboto Medium"/>
                <a:ea typeface="Roboto Medium"/>
                <a:cs typeface="Roboto Medium"/>
                <a:sym typeface="Roboto Medium"/>
              </a:rPr>
              <a:t>$577.50</a:t>
            </a:r>
            <a:endParaRPr sz="10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1705811" y="7717573"/>
            <a:ext cx="41469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100">
                <a:latin typeface="Forum"/>
                <a:ea typeface="Forum"/>
                <a:cs typeface="Forum"/>
                <a:sym typeface="Forum"/>
              </a:rPr>
              <a:t>Payment is required within 14 business days of invoice date.</a:t>
            </a:r>
            <a:endParaRPr sz="1100">
              <a:latin typeface="Forum"/>
              <a:ea typeface="Forum"/>
              <a:cs typeface="Forum"/>
              <a:sym typeface="For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Forum"/>
                <a:ea typeface="Forum"/>
                <a:cs typeface="Forum"/>
                <a:sym typeface="Forum"/>
              </a:rPr>
              <a:t>Please send remittance to best@gdoc.io</a:t>
            </a:r>
            <a:endParaRPr sz="1100">
              <a:latin typeface="Forum"/>
              <a:ea typeface="Forum"/>
              <a:cs typeface="Forum"/>
              <a:sym typeface="Forum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1705811" y="9319499"/>
            <a:ext cx="41469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D76B7D"/>
                </a:solidFill>
                <a:latin typeface="Mrs Saint Delafield"/>
                <a:ea typeface="Mrs Saint Delafield"/>
                <a:cs typeface="Mrs Saint Delafield"/>
                <a:sym typeface="Mrs Saint Delafield"/>
              </a:rPr>
              <a:t>Thank you for your business</a:t>
            </a:r>
            <a:endParaRPr sz="2800">
              <a:solidFill>
                <a:srgbClr val="D76B7D"/>
              </a:solidFill>
              <a:latin typeface="Mrs Saint Delafield"/>
              <a:ea typeface="Mrs Saint Delafield"/>
              <a:cs typeface="Mrs Saint Delafield"/>
              <a:sym typeface="Mrs Saint Delafie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