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Quicksand"/>
      <p:regular r:id="rId6"/>
      <p:bold r:id="rId7"/>
    </p:embeddedFont>
    <p:embeddedFont>
      <p:font typeface="Quicksand SemiBold"/>
      <p:regular r:id="rId8"/>
      <p:bold r:id="rId9"/>
    </p:embeddedFont>
    <p:embeddedFont>
      <p:font typeface="Quicksand Medium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QuicksandMedium-bold.fntdata"/><Relationship Id="rId10" Type="http://schemas.openxmlformats.org/officeDocument/2006/relationships/font" Target="fonts/QuicksandMedium-regular.fntdata"/><Relationship Id="rId9" Type="http://schemas.openxmlformats.org/officeDocument/2006/relationships/font" Target="fonts/QuicksandSemiBold-bold.fntdata"/><Relationship Id="rId5" Type="http://schemas.openxmlformats.org/officeDocument/2006/relationships/slide" Target="slides/slide1.xml"/><Relationship Id="rId6" Type="http://schemas.openxmlformats.org/officeDocument/2006/relationships/font" Target="fonts/Quicksand-regular.fntdata"/><Relationship Id="rId7" Type="http://schemas.openxmlformats.org/officeDocument/2006/relationships/font" Target="fonts/Quicksand-bold.fntdata"/><Relationship Id="rId8" Type="http://schemas.openxmlformats.org/officeDocument/2006/relationships/font" Target="fonts/Quicksand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6575" y="1727650"/>
            <a:ext cx="7578900" cy="8265250"/>
            <a:chOff x="-6575" y="1727650"/>
            <a:chExt cx="7578900" cy="8265250"/>
          </a:xfrm>
        </p:grpSpPr>
        <p:cxnSp>
          <p:nvCxnSpPr>
            <p:cNvPr id="55" name="Google Shape;55;p13"/>
            <p:cNvCxnSpPr/>
            <p:nvPr/>
          </p:nvCxnSpPr>
          <p:spPr>
            <a:xfrm>
              <a:off x="-6575" y="1727650"/>
              <a:ext cx="7578900" cy="0"/>
            </a:xfrm>
            <a:prstGeom prst="straightConnector1">
              <a:avLst/>
            </a:prstGeom>
            <a:noFill/>
            <a:ln cap="flat" cmpd="sng" w="19050">
              <a:solidFill>
                <a:srgbClr val="79797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Google Shape;56;p13"/>
            <p:cNvCxnSpPr/>
            <p:nvPr/>
          </p:nvCxnSpPr>
          <p:spPr>
            <a:xfrm>
              <a:off x="-6575" y="9992900"/>
              <a:ext cx="7578900" cy="0"/>
            </a:xfrm>
            <a:prstGeom prst="straightConnector1">
              <a:avLst/>
            </a:prstGeom>
            <a:noFill/>
            <a:ln cap="flat" cmpd="sng" w="19050">
              <a:solidFill>
                <a:srgbClr val="79797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7" name="Google Shape;57;p13"/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sp>
          <p:nvSpPr>
            <p:cNvPr id="58" name="Google Shape;58;p13"/>
            <p:cNvSpPr/>
            <p:nvPr/>
          </p:nvSpPr>
          <p:spPr>
            <a:xfrm>
              <a:off x="0" y="0"/>
              <a:ext cx="7560000" cy="159300"/>
            </a:xfrm>
            <a:prstGeom prst="rect">
              <a:avLst/>
            </a:prstGeom>
            <a:solidFill>
              <a:srgbClr val="79797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0" y="10532700"/>
              <a:ext cx="7560000" cy="159300"/>
            </a:xfrm>
            <a:prstGeom prst="rect">
              <a:avLst/>
            </a:prstGeom>
            <a:solidFill>
              <a:srgbClr val="79797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540000" y="512370"/>
            <a:ext cx="6480000" cy="756355"/>
            <a:chOff x="540000" y="512370"/>
            <a:chExt cx="6480000" cy="756355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540000" y="512370"/>
              <a:ext cx="37773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3100">
                  <a:solidFill>
                    <a:schemeClr val="dk2"/>
                  </a:solidFill>
                  <a:latin typeface="Quicksand"/>
                  <a:ea typeface="Quicksand"/>
                  <a:cs typeface="Quicksand"/>
                  <a:sym typeface="Quicksand"/>
                </a:rPr>
                <a:t>Jordan Rivers</a:t>
              </a:r>
              <a:endParaRPr b="1" sz="31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grpSp>
          <p:nvGrpSpPr>
            <p:cNvPr id="62" name="Google Shape;62;p13"/>
            <p:cNvGrpSpPr/>
            <p:nvPr/>
          </p:nvGrpSpPr>
          <p:grpSpPr>
            <a:xfrm>
              <a:off x="540000" y="1114823"/>
              <a:ext cx="6480000" cy="153902"/>
              <a:chOff x="540000" y="1114823"/>
              <a:chExt cx="6480000" cy="153902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540000" y="1114823"/>
                <a:ext cx="2540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797979"/>
                    </a:solidFill>
                    <a:latin typeface="Quicksand SemiBold"/>
                    <a:ea typeface="Quicksand SemiBold"/>
                    <a:cs typeface="Quicksand SemiBold"/>
                    <a:sym typeface="Quicksand SemiBold"/>
                  </a:rPr>
                  <a:t>1340 Lombard ave., Boston, MA 10003</a:t>
                </a:r>
                <a:endParaRPr sz="1000">
                  <a:solidFill>
                    <a:srgbClr val="79797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endParaRPr>
              </a:p>
            </p:txBody>
          </p:sp>
          <p:cxnSp>
            <p:nvCxnSpPr>
              <p:cNvPr id="64" name="Google Shape;64;p13"/>
              <p:cNvCxnSpPr/>
              <p:nvPr/>
            </p:nvCxnSpPr>
            <p:spPr>
              <a:xfrm>
                <a:off x="5655975" y="1138850"/>
                <a:ext cx="0" cy="10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79797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5" name="Google Shape;65;p13"/>
              <p:cNvSpPr txBox="1"/>
              <p:nvPr/>
            </p:nvSpPr>
            <p:spPr>
              <a:xfrm>
                <a:off x="3367825" y="1114825"/>
                <a:ext cx="2189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797979"/>
                    </a:solidFill>
                    <a:latin typeface="Quicksand SemiBold"/>
                    <a:ea typeface="Quicksand SemiBold"/>
                    <a:cs typeface="Quicksand SemiBold"/>
                    <a:sym typeface="Quicksand SemiBold"/>
                  </a:rPr>
                  <a:t>jordanrivers@mail.ltd</a:t>
                </a:r>
                <a:endParaRPr sz="1000">
                  <a:solidFill>
                    <a:srgbClr val="79797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5786100" y="1114825"/>
                <a:ext cx="1233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797979"/>
                    </a:solidFill>
                    <a:latin typeface="Quicksand SemiBold"/>
                    <a:ea typeface="Quicksand SemiBold"/>
                    <a:cs typeface="Quicksand SemiBold"/>
                    <a:sym typeface="Quicksand SemiBold"/>
                  </a:rPr>
                  <a:t>+1 (123) 456-7890</a:t>
                </a:r>
                <a:endParaRPr sz="1000">
                  <a:solidFill>
                    <a:srgbClr val="79797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endParaRPr>
              </a:p>
            </p:txBody>
          </p:sp>
          <p:cxnSp>
            <p:nvCxnSpPr>
              <p:cNvPr id="67" name="Google Shape;67;p13"/>
              <p:cNvCxnSpPr/>
              <p:nvPr/>
            </p:nvCxnSpPr>
            <p:spPr>
              <a:xfrm>
                <a:off x="3269375" y="1138850"/>
                <a:ext cx="0" cy="10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79797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68" name="Google Shape;68;p13"/>
          <p:cNvSpPr txBox="1"/>
          <p:nvPr/>
        </p:nvSpPr>
        <p:spPr>
          <a:xfrm>
            <a:off x="4762800" y="2245525"/>
            <a:ext cx="2257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191919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October 5, 2028</a:t>
            </a:r>
            <a:endParaRPr sz="1100">
              <a:solidFill>
                <a:srgbClr val="191919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540000" y="2245525"/>
            <a:ext cx="2257200" cy="981165"/>
            <a:chOff x="540000" y="2245525"/>
            <a:chExt cx="2257200" cy="981165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540000" y="2245525"/>
              <a:ext cx="2257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191919"/>
                  </a:solidFill>
                  <a:latin typeface="Quicksand"/>
                  <a:ea typeface="Quicksand"/>
                  <a:cs typeface="Quicksand"/>
                  <a:sym typeface="Quicksand"/>
                </a:rPr>
                <a:t>Jamie Taylor</a:t>
              </a:r>
              <a:endParaRPr b="1" sz="1100">
                <a:solidFill>
                  <a:srgbClr val="191919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40000" y="2451280"/>
              <a:ext cx="2257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9191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Head of Outreach</a:t>
              </a:r>
              <a:endParaRPr sz="1100">
                <a:solidFill>
                  <a:srgbClr val="191919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40000" y="2657035"/>
              <a:ext cx="2257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9191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Bright Futures</a:t>
              </a:r>
              <a:endParaRPr sz="1100">
                <a:solidFill>
                  <a:srgbClr val="191919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540000" y="2862790"/>
              <a:ext cx="22572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9191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123 Elm Street, Suite 200</a:t>
              </a:r>
              <a:endParaRPr sz="1100">
                <a:solidFill>
                  <a:srgbClr val="191919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91919"/>
                  </a:solidFill>
                  <a:latin typeface="Quicksand SemiBold"/>
                  <a:ea typeface="Quicksand SemiBold"/>
                  <a:cs typeface="Quicksand SemiBold"/>
                  <a:sym typeface="Quicksand SemiBold"/>
                </a:rPr>
                <a:t>Seattle, WA 98101</a:t>
              </a:r>
              <a:endParaRPr sz="1100">
                <a:solidFill>
                  <a:srgbClr val="191919"/>
                </a:solidFill>
                <a:latin typeface="Quicksand SemiBold"/>
                <a:ea typeface="Quicksand SemiBold"/>
                <a:cs typeface="Quicksand SemiBold"/>
                <a:sym typeface="Quicksand SemiBold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540000" y="3670575"/>
            <a:ext cx="6480000" cy="5845445"/>
            <a:chOff x="540000" y="3670575"/>
            <a:chExt cx="6480000" cy="5845445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540000" y="3670575"/>
              <a:ext cx="2257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91919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Dear </a:t>
              </a:r>
              <a:r>
                <a:rPr b="1" lang="ru" sz="1100">
                  <a:solidFill>
                    <a:srgbClr val="191919"/>
                  </a:solidFill>
                  <a:latin typeface="Quicksand"/>
                  <a:ea typeface="Quicksand"/>
                  <a:cs typeface="Quicksand"/>
                  <a:sym typeface="Quicksand"/>
                </a:rPr>
                <a:t>Jamie Taylor:</a:t>
              </a:r>
              <a:endParaRPr b="1" sz="1100">
                <a:solidFill>
                  <a:srgbClr val="191919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540000" y="3873350"/>
              <a:ext cx="6480000" cy="484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191919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I am a senior at Harvard University majoring in Sociology and Creative Writing. I am writing to apply for the Public Relations and Outreach position at Bright Futures posted in Harvard’s Career Portal. I am very passionate about the education sector and would be thrilled to contribute my strong communication skills, innovative ideas, and outreach experience to your dynamic team.</a:t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191919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Bright Futures’ dedication to accessible education for all children resonates deeply with me due to my commitment to youth empowerment. Last summer, I served as a lead mentor in the Summer Learning Initiative, focused on combating summer learning loss for students in the Cambridge area. I developed and facilitated engaging, interactive lessons for a group of 12 fourth graders, and organized daily local excursions and workshops with a fellow mentor. Throughout the program, I consistently aimed to create math, literacy, and science activities that were both fun and tailored to the needs of my students.</a:t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191919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Furthermore, in my position as the Marketing Coordinator for the Community Impact Network, I spearheaded our efforts to establish a social media strategy aimed at boosting member recruitment and promoting our initiatives across platforms like Instagram, LinkedIn, and Snapchat. With numerous competing events happening on campus every week, I had to continuously think outside the box to create and share content that was both engaging and impactful. As a result, our organization saw a 25% increase in our membership and a 20% boost in our social media interaction. I am eager to apply the skills I honed in this role to the Public Relations and Outreach position at Bright Futures.</a:t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91919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Thank you for your time and consideration. I am looking forward to the opportunity to discuss my interest in this position with you in person.</a:t>
              </a:r>
              <a:endParaRPr sz="1100">
                <a:solidFill>
                  <a:srgbClr val="191919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540000" y="9135620"/>
              <a:ext cx="2257200" cy="380400"/>
              <a:chOff x="540000" y="9151100"/>
              <a:chExt cx="2257200" cy="3804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540000" y="9151100"/>
                <a:ext cx="225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191919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Best regards,</a:t>
                </a:r>
                <a:endParaRPr b="1" sz="1100">
                  <a:solidFill>
                    <a:srgbClr val="19191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540000" y="9362300"/>
                <a:ext cx="225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19191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Jordan Rivers</a:t>
                </a:r>
                <a:endParaRPr b="1" sz="1100">
                  <a:solidFill>
                    <a:srgbClr val="19191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