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692000" cx="7560000"/>
  <p:notesSz cx="6858000" cy="9144000"/>
  <p:embeddedFontLst>
    <p:embeddedFont>
      <p:font typeface="Ubuntu"/>
      <p:regular r:id="rId19"/>
      <p:bold r:id="rId20"/>
      <p:italic r:id="rId21"/>
      <p:boldItalic r:id="rId22"/>
    </p:embeddedFont>
    <p:embeddedFont>
      <p:font typeface="Raleway"/>
      <p:regular r:id="rId23"/>
      <p:bold r:id="rId24"/>
      <p:italic r:id="rId25"/>
      <p:boldItalic r:id="rId26"/>
    </p:embeddedFont>
    <p:embeddedFont>
      <p:font typeface="Raleway SemiBold"/>
      <p:regular r:id="rId27"/>
      <p:bold r:id="rId28"/>
      <p:italic r:id="rId29"/>
      <p:boldItalic r:id="rId30"/>
    </p:embeddedFont>
    <p:embeddedFont>
      <p:font typeface="Ubuntu Medium"/>
      <p:regular r:id="rId31"/>
      <p:bold r:id="rId32"/>
      <p:italic r:id="rId33"/>
      <p:boldItalic r:id="rId34"/>
    </p:embeddedFont>
    <p:embeddedFont>
      <p:font typeface="Raleway Medium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38">
          <p15:clr>
            <a:srgbClr val="747775"/>
          </p15:clr>
        </p15:guide>
        <p15:guide id="2" pos="4424">
          <p15:clr>
            <a:srgbClr val="747775"/>
          </p15:clr>
        </p15:guide>
        <p15:guide id="3" orient="horz" pos="6519">
          <p15:clr>
            <a:srgbClr val="747775"/>
          </p15:clr>
        </p15:guide>
        <p15:guide id="4" orient="horz" pos="6276">
          <p15:clr>
            <a:srgbClr val="747775"/>
          </p15:clr>
        </p15:guide>
        <p15:guide id="5" orient="horz" pos="65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3D1A2D-CC8F-44A2-983A-A1941A3ED0D4}">
  <a:tblStyle styleId="{F93D1A2D-CC8F-44A2-983A-A1941A3ED0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8"/>
        <p:guide pos="4424"/>
        <p:guide pos="6519" orient="horz"/>
        <p:guide pos="6276" orient="horz"/>
        <p:guide pos="65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bold.fntdata"/><Relationship Id="rId22" Type="http://schemas.openxmlformats.org/officeDocument/2006/relationships/font" Target="fonts/Ubuntu-boldItalic.fntdata"/><Relationship Id="rId21" Type="http://schemas.openxmlformats.org/officeDocument/2006/relationships/font" Target="fonts/Ubuntu-italic.fntdata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RalewaySemiBold-bold.fntdata"/><Relationship Id="rId27" Type="http://schemas.openxmlformats.org/officeDocument/2006/relationships/font" Target="fonts/RalewaySemiBo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SemiBol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buntuMedium-regular.fntdata"/><Relationship Id="rId30" Type="http://schemas.openxmlformats.org/officeDocument/2006/relationships/font" Target="fonts/RalewaySemiBold-boldItalic.fntdata"/><Relationship Id="rId11" Type="http://schemas.openxmlformats.org/officeDocument/2006/relationships/slide" Target="slides/slide5.xml"/><Relationship Id="rId33" Type="http://schemas.openxmlformats.org/officeDocument/2006/relationships/font" Target="fonts/UbuntuMedium-italic.fntdata"/><Relationship Id="rId10" Type="http://schemas.openxmlformats.org/officeDocument/2006/relationships/slide" Target="slides/slide4.xml"/><Relationship Id="rId32" Type="http://schemas.openxmlformats.org/officeDocument/2006/relationships/font" Target="fonts/UbuntuMedium-bold.fntdata"/><Relationship Id="rId13" Type="http://schemas.openxmlformats.org/officeDocument/2006/relationships/slide" Target="slides/slide7.xml"/><Relationship Id="rId35" Type="http://schemas.openxmlformats.org/officeDocument/2006/relationships/font" Target="fonts/RalewayMedium-regular.fntdata"/><Relationship Id="rId12" Type="http://schemas.openxmlformats.org/officeDocument/2006/relationships/slide" Target="slides/slide6.xml"/><Relationship Id="rId34" Type="http://schemas.openxmlformats.org/officeDocument/2006/relationships/font" Target="fonts/UbuntuMedium-boldItalic.fntdata"/><Relationship Id="rId15" Type="http://schemas.openxmlformats.org/officeDocument/2006/relationships/slide" Target="slides/slide9.xml"/><Relationship Id="rId37" Type="http://schemas.openxmlformats.org/officeDocument/2006/relationships/font" Target="fonts/RalewayMedium-italic.fntdata"/><Relationship Id="rId14" Type="http://schemas.openxmlformats.org/officeDocument/2006/relationships/slide" Target="slides/slide8.xml"/><Relationship Id="rId36" Type="http://schemas.openxmlformats.org/officeDocument/2006/relationships/font" Target="fonts/RalewayMedium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RalewayMedium-boldItalic.fntdata"/><Relationship Id="rId19" Type="http://schemas.openxmlformats.org/officeDocument/2006/relationships/font" Target="fonts/Ubuntu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22212e1ed_0_7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22212e1e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22212e1ed_0_9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22212e1e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22212e1ed_0_10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22212e1e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22144dfaf_1_1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22144dfaf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22144dfaf_1_3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22144dfaf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22212e1ed_0_1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22212e1e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22212e1ed_0_2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22212e1e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22212e1ed_0_3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22212e1e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22212e1ed_0_4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22212e1e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22212e1ed_0_5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22212e1e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22212e1ed_0_6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22212e1e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8" name="Google Shape;8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" name="Google Shape;9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11" Type="http://schemas.openxmlformats.org/officeDocument/2006/relationships/slide" Target="/ppt/slides/slide11.xml"/><Relationship Id="rId10" Type="http://schemas.openxmlformats.org/officeDocument/2006/relationships/slide" Target="/ppt/slides/slide10.xml"/><Relationship Id="rId12" Type="http://schemas.openxmlformats.org/officeDocument/2006/relationships/slide" Target="/ppt/slides/slide12.xml"/><Relationship Id="rId9" Type="http://schemas.openxmlformats.org/officeDocument/2006/relationships/slide" Target="/ppt/slides/slide9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7.xml"/><Relationship Id="rId8" Type="http://schemas.openxmlformats.org/officeDocument/2006/relationships/slide" Target="/ppt/slides/slide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5000" y="4699600"/>
            <a:ext cx="7563000" cy="873300"/>
          </a:xfrm>
          <a:prstGeom prst="rect">
            <a:avLst/>
          </a:prstGeom>
          <a:solidFill>
            <a:srgbClr val="81B8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628" y="-168825"/>
            <a:ext cx="7562759" cy="5585562"/>
          </a:xfrm>
          <a:prstGeom prst="rect">
            <a:avLst/>
          </a:prstGeom>
          <a:solidFill>
            <a:srgbClr val="5875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" name="Google Shape;53;p13" title="mo95aba_69111_a_blurred_office_background_white_washed_with_lot_941c42e6-eed7-404c-a328-74613eed9e15.png"/>
          <p:cNvPicPr preferRelativeResize="0"/>
          <p:nvPr/>
        </p:nvPicPr>
        <p:blipFill rotWithShape="1">
          <a:blip r:embed="rId3">
            <a:alphaModFix amt="30000"/>
          </a:blip>
          <a:srcRect b="4145" l="4155" r="26240" t="4136"/>
          <a:stretch/>
        </p:blipFill>
        <p:spPr>
          <a:xfrm>
            <a:off x="628" y="-168850"/>
            <a:ext cx="7562853" cy="558557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/>
        </p:nvSpPr>
        <p:spPr>
          <a:xfrm>
            <a:off x="536350" y="6078097"/>
            <a:ext cx="417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800">
                <a:solidFill>
                  <a:srgbClr val="25242B"/>
                </a:solidFill>
                <a:latin typeface="Ubuntu"/>
                <a:ea typeface="Ubuntu"/>
                <a:cs typeface="Ubuntu"/>
                <a:sym typeface="Ubuntu"/>
              </a:rPr>
              <a:t>Contact</a:t>
            </a:r>
            <a:endParaRPr sz="2100">
              <a:solidFill>
                <a:srgbClr val="25242B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91025" y="647626"/>
            <a:ext cx="5570400" cy="3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8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Simple </a:t>
            </a:r>
            <a:endParaRPr b="1" sz="8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8600">
                <a:solidFill>
                  <a:srgbClr val="25242B"/>
                </a:solidFill>
                <a:latin typeface="Ubuntu"/>
                <a:ea typeface="Ubuntu"/>
                <a:cs typeface="Ubuntu"/>
                <a:sym typeface="Ubuntu"/>
              </a:rPr>
              <a:t>Business</a:t>
            </a:r>
            <a:r>
              <a:rPr b="1" lang="uk" sz="8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8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8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Plan</a:t>
            </a:r>
            <a:endParaRPr b="1" sz="8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548175" y="4246000"/>
            <a:ext cx="64773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Google Shape;57;p13"/>
          <p:cNvSpPr txBox="1"/>
          <p:nvPr/>
        </p:nvSpPr>
        <p:spPr>
          <a:xfrm>
            <a:off x="536350" y="6704014"/>
            <a:ext cx="41787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25242B"/>
                </a:solidFill>
                <a:latin typeface="Raleway"/>
                <a:ea typeface="Raleway"/>
                <a:cs typeface="Raleway"/>
                <a:sym typeface="Raleway"/>
              </a:rPr>
              <a:t>Contact Name:</a:t>
            </a:r>
            <a:endParaRPr b="1" sz="1600">
              <a:solidFill>
                <a:srgbClr val="25242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25242B"/>
                </a:solidFill>
                <a:latin typeface="Raleway"/>
                <a:ea typeface="Raleway"/>
                <a:cs typeface="Raleway"/>
                <a:sym typeface="Raleway"/>
              </a:rPr>
              <a:t>Contact Email Address:</a:t>
            </a:r>
            <a:endParaRPr b="1" sz="1600">
              <a:solidFill>
                <a:srgbClr val="25242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25242B"/>
                </a:solidFill>
                <a:latin typeface="Raleway"/>
                <a:ea typeface="Raleway"/>
                <a:cs typeface="Raleway"/>
                <a:sym typeface="Raleway"/>
              </a:rPr>
              <a:t>Phone Number:</a:t>
            </a:r>
            <a:endParaRPr b="1" sz="1600">
              <a:solidFill>
                <a:srgbClr val="25242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25242B"/>
                </a:solidFill>
                <a:latin typeface="Raleway"/>
                <a:ea typeface="Raleway"/>
                <a:cs typeface="Raleway"/>
                <a:sym typeface="Raleway"/>
              </a:rPr>
              <a:t>Address:</a:t>
            </a:r>
            <a:endParaRPr b="1" sz="1600">
              <a:solidFill>
                <a:srgbClr val="25242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rgbClr val="25242B"/>
                </a:solidFill>
                <a:latin typeface="Raleway"/>
                <a:ea typeface="Raleway"/>
                <a:cs typeface="Raleway"/>
                <a:sym typeface="Raleway"/>
              </a:rPr>
              <a:t>Web:</a:t>
            </a:r>
            <a:endParaRPr b="1" sz="1600">
              <a:solidFill>
                <a:srgbClr val="25242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5270" y="10332725"/>
            <a:ext cx="6344700" cy="32400"/>
          </a:xfrm>
          <a:prstGeom prst="rect">
            <a:avLst/>
          </a:prstGeom>
          <a:solidFill>
            <a:srgbClr val="2524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5242B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349995" y="10261319"/>
            <a:ext cx="6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25242B"/>
                </a:solidFill>
                <a:latin typeface="Ubuntu"/>
                <a:ea typeface="Ubuntu"/>
                <a:cs typeface="Ubuntu"/>
                <a:sym typeface="Ubuntu"/>
              </a:rPr>
              <a:t>Page 01</a:t>
            </a:r>
            <a:endParaRPr b="1" sz="1100">
              <a:solidFill>
                <a:srgbClr val="25242B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23127" y="94780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25242B"/>
                </a:solidFill>
                <a:latin typeface="Ubuntu"/>
                <a:ea typeface="Ubuntu"/>
                <a:cs typeface="Ubuntu"/>
                <a:sym typeface="Ubuntu"/>
              </a:rPr>
              <a:t>Date Prepared</a:t>
            </a:r>
            <a:endParaRPr b="1" sz="1600">
              <a:solidFill>
                <a:srgbClr val="25242B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600">
                <a:solidFill>
                  <a:srgbClr val="25242B"/>
                </a:solidFill>
                <a:latin typeface="Raleway"/>
                <a:ea typeface="Raleway"/>
                <a:cs typeface="Raleway"/>
                <a:sym typeface="Raleway"/>
              </a:rPr>
              <a:t>01/01/2028</a:t>
            </a:r>
            <a:endParaRPr sz="1600">
              <a:solidFill>
                <a:srgbClr val="25242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548175" y="327213"/>
            <a:ext cx="64773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3"/>
          <p:cNvSpPr/>
          <p:nvPr/>
        </p:nvSpPr>
        <p:spPr>
          <a:xfrm>
            <a:off x="2271025" y="6341600"/>
            <a:ext cx="4754375" cy="1987250"/>
          </a:xfrm>
          <a:custGeom>
            <a:rect b="b" l="l" r="r" t="t"/>
            <a:pathLst>
              <a:path extrusionOk="0" h="79490" w="190175">
                <a:moveTo>
                  <a:pt x="41165" y="79217"/>
                </a:moveTo>
                <a:lnTo>
                  <a:pt x="190175" y="79490"/>
                </a:lnTo>
                <a:lnTo>
                  <a:pt x="190175" y="0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63" name="Google Shape;63;p13"/>
          <p:cNvGrpSpPr/>
          <p:nvPr/>
        </p:nvGrpSpPr>
        <p:grpSpPr>
          <a:xfrm>
            <a:off x="574953" y="4498554"/>
            <a:ext cx="5897416" cy="661800"/>
            <a:chOff x="574953" y="4422354"/>
            <a:chExt cx="5897416" cy="661800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901969" y="4422354"/>
              <a:ext cx="55704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100">
                  <a:solidFill>
                    <a:srgbClr val="B35B61"/>
                  </a:solidFill>
                  <a:latin typeface="Raleway"/>
                  <a:ea typeface="Raleway"/>
                  <a:cs typeface="Raleway"/>
                  <a:sym typeface="Raleway"/>
                </a:rPr>
                <a:t>C</a:t>
              </a:r>
              <a:r>
                <a:rPr b="1" lang="uk" sz="3100">
                  <a:solidFill>
                    <a:srgbClr val="B35B61"/>
                  </a:solidFill>
                  <a:latin typeface="Raleway"/>
                  <a:ea typeface="Raleway"/>
                  <a:cs typeface="Raleway"/>
                  <a:sym typeface="Raleway"/>
                </a:rPr>
                <a:t>ompany Name</a:t>
              </a:r>
              <a:endParaRPr b="1" sz="3100">
                <a:solidFill>
                  <a:srgbClr val="B35B6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65" name="Google Shape;65;p13"/>
            <p:cNvGrpSpPr/>
            <p:nvPr/>
          </p:nvGrpSpPr>
          <p:grpSpPr>
            <a:xfrm>
              <a:off x="574953" y="4595930"/>
              <a:ext cx="251942" cy="251942"/>
              <a:chOff x="4633450" y="1911925"/>
              <a:chExt cx="729000" cy="729000"/>
            </a:xfrm>
          </p:grpSpPr>
          <p:sp>
            <p:nvSpPr>
              <p:cNvPr id="66" name="Google Shape;66;p13"/>
              <p:cNvSpPr/>
              <p:nvPr/>
            </p:nvSpPr>
            <p:spPr>
              <a:xfrm>
                <a:off x="4633450" y="1974948"/>
                <a:ext cx="667947" cy="665901"/>
              </a:xfrm>
              <a:custGeom>
                <a:rect b="b" l="l" r="r" t="t"/>
                <a:pathLst>
                  <a:path extrusionOk="0" h="44268" w="44404">
                    <a:moveTo>
                      <a:pt x="0" y="0"/>
                    </a:moveTo>
                    <a:lnTo>
                      <a:pt x="0" y="44268"/>
                    </a:lnTo>
                    <a:lnTo>
                      <a:pt x="44404" y="44268"/>
                    </a:lnTo>
                  </a:path>
                </a:pathLst>
              </a:custGeom>
              <a:noFill/>
              <a:ln cap="flat" cmpd="sng" w="762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cxnSp>
            <p:nvCxnSpPr>
              <p:cNvPr id="67" name="Google Shape;67;p13"/>
              <p:cNvCxnSpPr/>
              <p:nvPr/>
            </p:nvCxnSpPr>
            <p:spPr>
              <a:xfrm flipH="1" rot="10800000">
                <a:off x="4633450" y="1911925"/>
                <a:ext cx="729000" cy="72900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/>
          <p:nvPr/>
        </p:nvSpPr>
        <p:spPr>
          <a:xfrm>
            <a:off x="1475" y="10332725"/>
            <a:ext cx="6344700" cy="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6346200" y="10261319"/>
            <a:ext cx="6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Page 10</a:t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536350" y="374075"/>
            <a:ext cx="336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TIMELINE &amp; METRICS</a:t>
            </a:r>
            <a:endParaRPr b="1"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57" name="Google Shape;157;p22"/>
          <p:cNvCxnSpPr/>
          <p:nvPr/>
        </p:nvCxnSpPr>
        <p:spPr>
          <a:xfrm>
            <a:off x="4109475" y="647575"/>
            <a:ext cx="3449100" cy="0"/>
          </a:xfrm>
          <a:prstGeom prst="straightConnector1">
            <a:avLst/>
          </a:prstGeom>
          <a:noFill/>
          <a:ln cap="flat" cmpd="sng" w="28575">
            <a:solidFill>
              <a:srgbClr val="81B8BA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58" name="Google Shape;158;p22"/>
          <p:cNvGraphicFramePr/>
          <p:nvPr/>
        </p:nvGraphicFramePr>
        <p:xfrm>
          <a:off x="540000" y="13638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{F93D1A2D-CC8F-44A2-983A-A1941A3ED0D4}</a:tableStyleId>
              </a:tblPr>
              <a:tblGrid>
                <a:gridCol w="2161200"/>
                <a:gridCol w="2717725"/>
                <a:gridCol w="1604675"/>
              </a:tblGrid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A</a:t>
                      </a:r>
                      <a:r>
                        <a:rPr lang="uk" sz="1200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ctivity</a:t>
                      </a:r>
                      <a:endParaRPr sz="1200"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D</a:t>
                      </a:r>
                      <a:r>
                        <a:rPr lang="uk" sz="1200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escription</a:t>
                      </a:r>
                      <a:endParaRPr sz="1200"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C</a:t>
                      </a:r>
                      <a:r>
                        <a:rPr lang="uk" sz="1200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ompletion Date</a:t>
                      </a:r>
                      <a:endParaRPr sz="1200"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9" name="Google Shape;159;p22"/>
          <p:cNvSpPr txBox="1"/>
          <p:nvPr/>
        </p:nvSpPr>
        <p:spPr>
          <a:xfrm>
            <a:off x="536350" y="994525"/>
            <a:ext cx="6483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imeline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160" name="Google Shape;160;p22"/>
          <p:cNvGraphicFramePr/>
          <p:nvPr/>
        </p:nvGraphicFramePr>
        <p:xfrm>
          <a:off x="540000" y="45490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{F93D1A2D-CC8F-44A2-983A-A1941A3ED0D4}</a:tableStyleId>
              </a:tblPr>
              <a:tblGrid>
                <a:gridCol w="2161200"/>
                <a:gridCol w="2717725"/>
                <a:gridCol w="1604675"/>
              </a:tblGrid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M</a:t>
                      </a:r>
                      <a:r>
                        <a:rPr lang="uk" sz="1200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ilestone</a:t>
                      </a:r>
                      <a:endParaRPr sz="1200"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Description</a:t>
                      </a:r>
                      <a:endParaRPr sz="1200"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Completion Date</a:t>
                      </a:r>
                      <a:endParaRPr sz="1200"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1" name="Google Shape;161;p22"/>
          <p:cNvSpPr txBox="1"/>
          <p:nvPr/>
        </p:nvSpPr>
        <p:spPr>
          <a:xfrm>
            <a:off x="536350" y="4179763"/>
            <a:ext cx="6483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ilestones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162" name="Google Shape;162;p22"/>
          <p:cNvGraphicFramePr/>
          <p:nvPr/>
        </p:nvGraphicFramePr>
        <p:xfrm>
          <a:off x="540000" y="77343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{F93D1A2D-CC8F-44A2-983A-A1941A3ED0D4}</a:tableStyleId>
              </a:tblPr>
              <a:tblGrid>
                <a:gridCol w="2161200"/>
                <a:gridCol w="2717725"/>
                <a:gridCol w="1604675"/>
              </a:tblGrid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Activity</a:t>
                      </a:r>
                      <a:endParaRPr sz="1200"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Description</a:t>
                      </a:r>
                      <a:endParaRPr sz="1200"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K</a:t>
                      </a:r>
                      <a:r>
                        <a:rPr lang="uk" sz="1200">
                          <a:latin typeface="Raleway Medium"/>
                          <a:ea typeface="Raleway Medium"/>
                          <a:cs typeface="Raleway Medium"/>
                          <a:sym typeface="Raleway Medium"/>
                        </a:rPr>
                        <a:t>ey Metric</a:t>
                      </a:r>
                      <a:endParaRPr sz="1200">
                        <a:latin typeface="Raleway Medium"/>
                        <a:ea typeface="Raleway Medium"/>
                        <a:cs typeface="Raleway Medium"/>
                        <a:sym typeface="Raleway Medium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3" name="Google Shape;163;p22"/>
          <p:cNvSpPr txBox="1"/>
          <p:nvPr/>
        </p:nvSpPr>
        <p:spPr>
          <a:xfrm>
            <a:off x="536350" y="7365013"/>
            <a:ext cx="6483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</a:t>
            </a: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ey Performance Metrics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475" y="10332725"/>
            <a:ext cx="6344700" cy="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6346200" y="10261319"/>
            <a:ext cx="6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Page 11</a:t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536350" y="374075"/>
            <a:ext cx="395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FINANCIAL FORECASTS</a:t>
            </a:r>
            <a:endParaRPr b="1"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71" name="Google Shape;171;p23"/>
          <p:cNvCxnSpPr/>
          <p:nvPr/>
        </p:nvCxnSpPr>
        <p:spPr>
          <a:xfrm>
            <a:off x="4490750" y="647575"/>
            <a:ext cx="3068100" cy="0"/>
          </a:xfrm>
          <a:prstGeom prst="straightConnector1">
            <a:avLst/>
          </a:prstGeom>
          <a:noFill/>
          <a:ln cap="flat" cmpd="sng" w="28575">
            <a:solidFill>
              <a:srgbClr val="81B8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23"/>
          <p:cNvSpPr/>
          <p:nvPr/>
        </p:nvSpPr>
        <p:spPr>
          <a:xfrm>
            <a:off x="538200" y="1363825"/>
            <a:ext cx="6483600" cy="8599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aleway Medium"/>
                <a:ea typeface="Raleway Medium"/>
                <a:cs typeface="Raleway Medium"/>
                <a:sym typeface="Raleway Medium"/>
              </a:rPr>
              <a:t>[Insert content here]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536350" y="994528"/>
            <a:ext cx="4412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</a:t>
            </a: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ey Assumptions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/>
          <p:nvPr/>
        </p:nvSpPr>
        <p:spPr>
          <a:xfrm>
            <a:off x="1475" y="10332725"/>
            <a:ext cx="6344700" cy="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4"/>
          <p:cNvSpPr txBox="1"/>
          <p:nvPr/>
        </p:nvSpPr>
        <p:spPr>
          <a:xfrm>
            <a:off x="6346200" y="10261319"/>
            <a:ext cx="6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Page 12</a:t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536350" y="374075"/>
            <a:ext cx="214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FINANCING</a:t>
            </a:r>
            <a:endParaRPr b="1"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81" name="Google Shape;181;p24"/>
          <p:cNvCxnSpPr/>
          <p:nvPr/>
        </p:nvCxnSpPr>
        <p:spPr>
          <a:xfrm>
            <a:off x="2705100" y="647575"/>
            <a:ext cx="4853700" cy="0"/>
          </a:xfrm>
          <a:prstGeom prst="straightConnector1">
            <a:avLst/>
          </a:prstGeom>
          <a:noFill/>
          <a:ln cap="flat" cmpd="sng" w="28575">
            <a:solidFill>
              <a:srgbClr val="81B8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" name="Google Shape;182;p24"/>
          <p:cNvSpPr/>
          <p:nvPr/>
        </p:nvSpPr>
        <p:spPr>
          <a:xfrm>
            <a:off x="1374150" y="-350525"/>
            <a:ext cx="12600" cy="50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 txBox="1"/>
          <p:nvPr/>
        </p:nvSpPr>
        <p:spPr>
          <a:xfrm>
            <a:off x="536350" y="994528"/>
            <a:ext cx="4412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ources of Funding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538200" y="1363825"/>
            <a:ext cx="6483600" cy="39357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aleway Medium"/>
                <a:ea typeface="Raleway Medium"/>
                <a:cs typeface="Raleway Medium"/>
                <a:sym typeface="Raleway Medium"/>
              </a:rPr>
              <a:t>[Insert content here]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538200" y="6032925"/>
            <a:ext cx="6483600" cy="39357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aleway Medium"/>
                <a:ea typeface="Raleway Medium"/>
                <a:cs typeface="Raleway Medium"/>
                <a:sym typeface="Raleway Medium"/>
              </a:rPr>
              <a:t>[Insert content here]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536350" y="5663628"/>
            <a:ext cx="4412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</a:t>
            </a: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se of Funding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1475" y="10332725"/>
            <a:ext cx="6344700" cy="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6346200" y="10261319"/>
            <a:ext cx="6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Page 02</a:t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36349" y="374075"/>
            <a:ext cx="3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TABLE OF CONTENTS</a:t>
            </a:r>
            <a:endParaRPr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5" name="Google Shape;75;p14"/>
          <p:cNvCxnSpPr/>
          <p:nvPr/>
        </p:nvCxnSpPr>
        <p:spPr>
          <a:xfrm>
            <a:off x="3976050" y="647575"/>
            <a:ext cx="3581700" cy="0"/>
          </a:xfrm>
          <a:prstGeom prst="straightConnector1">
            <a:avLst/>
          </a:prstGeom>
          <a:noFill/>
          <a:ln cap="flat" cmpd="sng" w="28575">
            <a:solidFill>
              <a:srgbClr val="81B8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14"/>
          <p:cNvSpPr txBox="1"/>
          <p:nvPr/>
        </p:nvSpPr>
        <p:spPr>
          <a:xfrm>
            <a:off x="536350" y="1072150"/>
            <a:ext cx="6169200" cy="8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EXECUTIVE SUMMARY</a:t>
            </a:r>
            <a:r>
              <a:rPr lang="uk" sz="16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………………………………………………...………………………………….…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COMPANY OVERVIEW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………………………………………………………..………………………...….…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PROBLEM &amp; SOLUTION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…………………………………………………...……………………..………..…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The Problem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……………………………………………………………………………………...…………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Our Solution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……………………………………………………………………………………...…………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TARGET MARKET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…………………………………………………...………………………………………....…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Market Size &amp; Segments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……………………………………………………………...………………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COMPETITION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…………………………………………………...……………………………………………....…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Current Alternatives Target Buyers Are Using 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…………………………………………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Our Competitive Advantages 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……………………………………………………………….……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PRODUCT OR SERVICE OFFERINGS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…………………………………………………..…………..…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Product Or Service 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…………………………………………………………………….…..……………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MARKETING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 …………………………………………………...…………………………………………..……..…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Marketing Plan 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……………………………………………………………………………………………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TIMELINE &amp; METRICS</a:t>
            </a:r>
            <a:r>
              <a:rPr b="1"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…………………………………………………...…………………..……………..…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Timeline 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………………………………………………………………………………………………….……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Milestones 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…………………………………………………………………………………...………………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Key Performance Metrics 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……………………………………………………………………...……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FINANCIAL FORECASTS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 …………………………………………………...………………..………………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Key Assumptions 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…………………………………………………………………………………...……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FINANCING</a:t>
            </a:r>
            <a:r>
              <a:rPr b="1"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…………………………………………………...…………………………………………………..…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Sources of Funding 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………………………………….……………………….…………………………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Use of Funding </a:t>
            </a:r>
            <a:r>
              <a:rPr lang="uk" sz="10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……………………………………….……………………….………………………...…</a:t>
            </a:r>
            <a:endParaRPr sz="10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6705575" y="1107869"/>
            <a:ext cx="318000" cy="8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03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04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05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05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05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06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06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07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07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07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08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08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09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09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10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10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10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10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11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11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12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12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uk">
                <a:solidFill>
                  <a:srgbClr val="E65761"/>
                </a:solidFill>
                <a:latin typeface="Ubuntu Medium"/>
                <a:ea typeface="Ubuntu Medium"/>
                <a:cs typeface="Ubuntu Medium"/>
                <a:sym typeface="Ubuntu Medium"/>
              </a:rPr>
              <a:t>12</a:t>
            </a:r>
            <a:endParaRPr>
              <a:solidFill>
                <a:srgbClr val="E6576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1475" y="10332725"/>
            <a:ext cx="6344700" cy="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6346200" y="10261319"/>
            <a:ext cx="6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Page 03</a:t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536351" y="374075"/>
            <a:ext cx="345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EXECUTIVE SUMMARY</a:t>
            </a:r>
            <a:endParaRPr b="1"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85" name="Google Shape;85;p15"/>
          <p:cNvCxnSpPr/>
          <p:nvPr/>
        </p:nvCxnSpPr>
        <p:spPr>
          <a:xfrm>
            <a:off x="4324450" y="647575"/>
            <a:ext cx="3233700" cy="0"/>
          </a:xfrm>
          <a:prstGeom prst="straightConnector1">
            <a:avLst/>
          </a:prstGeom>
          <a:noFill/>
          <a:ln cap="flat" cmpd="sng" w="28575">
            <a:solidFill>
              <a:srgbClr val="81B8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15"/>
          <p:cNvSpPr/>
          <p:nvPr/>
        </p:nvSpPr>
        <p:spPr>
          <a:xfrm>
            <a:off x="536350" y="1036875"/>
            <a:ext cx="6483600" cy="89262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aleway Medium"/>
                <a:ea typeface="Raleway Medium"/>
                <a:cs typeface="Raleway Medium"/>
                <a:sym typeface="Raleway Medium"/>
              </a:rPr>
              <a:t>[Insert content here]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1475" y="10332725"/>
            <a:ext cx="6344700" cy="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6346200" y="10261319"/>
            <a:ext cx="6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Page 04</a:t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36351" y="374075"/>
            <a:ext cx="345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COMPANY OVERVIEW</a:t>
            </a:r>
            <a:endParaRPr b="1"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94" name="Google Shape;94;p16"/>
          <p:cNvCxnSpPr/>
          <p:nvPr/>
        </p:nvCxnSpPr>
        <p:spPr>
          <a:xfrm>
            <a:off x="4233325" y="647575"/>
            <a:ext cx="3324600" cy="0"/>
          </a:xfrm>
          <a:prstGeom prst="straightConnector1">
            <a:avLst/>
          </a:prstGeom>
          <a:noFill/>
          <a:ln cap="flat" cmpd="sng" w="28575">
            <a:solidFill>
              <a:srgbClr val="81B8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" name="Google Shape;95;p16"/>
          <p:cNvSpPr/>
          <p:nvPr/>
        </p:nvSpPr>
        <p:spPr>
          <a:xfrm>
            <a:off x="536350" y="1036875"/>
            <a:ext cx="6483600" cy="8926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aleway Medium"/>
                <a:ea typeface="Raleway Medium"/>
                <a:cs typeface="Raleway Medium"/>
                <a:sym typeface="Raleway Medium"/>
              </a:rPr>
              <a:t>[Insert content here]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1475" y="10332725"/>
            <a:ext cx="6344700" cy="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6346200" y="10261319"/>
            <a:ext cx="6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Page 05</a:t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36351" y="374075"/>
            <a:ext cx="345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PROBLEM &amp; SOLUTION</a:t>
            </a:r>
            <a:endParaRPr b="1"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03" name="Google Shape;103;p17"/>
          <p:cNvCxnSpPr/>
          <p:nvPr/>
        </p:nvCxnSpPr>
        <p:spPr>
          <a:xfrm>
            <a:off x="4373650" y="647575"/>
            <a:ext cx="3184200" cy="0"/>
          </a:xfrm>
          <a:prstGeom prst="straightConnector1">
            <a:avLst/>
          </a:prstGeom>
          <a:noFill/>
          <a:ln cap="flat" cmpd="sng" w="28575">
            <a:solidFill>
              <a:srgbClr val="81B8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7"/>
          <p:cNvSpPr/>
          <p:nvPr/>
        </p:nvSpPr>
        <p:spPr>
          <a:xfrm>
            <a:off x="538200" y="1363825"/>
            <a:ext cx="6483600" cy="39357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aleway Medium"/>
                <a:ea typeface="Raleway Medium"/>
                <a:cs typeface="Raleway Medium"/>
                <a:sym typeface="Raleway Medium"/>
              </a:rPr>
              <a:t>[Insert content here]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536350" y="994528"/>
            <a:ext cx="4412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he Problem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538200" y="6032925"/>
            <a:ext cx="6483600" cy="39357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aleway Medium"/>
                <a:ea typeface="Raleway Medium"/>
                <a:cs typeface="Raleway Medium"/>
                <a:sym typeface="Raleway Medium"/>
              </a:rPr>
              <a:t>[Insert content here]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36350" y="5663628"/>
            <a:ext cx="4412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ur Solution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1475" y="10332725"/>
            <a:ext cx="6344700" cy="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6346200" y="10261319"/>
            <a:ext cx="6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Page 06</a:t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536350" y="374075"/>
            <a:ext cx="3969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uk" sz="2300">
                <a:solidFill>
                  <a:schemeClr val="dk1"/>
                </a:solidFill>
              </a:rPr>
              <a:t>TARGET MARKET</a:t>
            </a:r>
            <a:endParaRPr b="1"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15" name="Google Shape;115;p18"/>
          <p:cNvCxnSpPr/>
          <p:nvPr/>
        </p:nvCxnSpPr>
        <p:spPr>
          <a:xfrm>
            <a:off x="3532125" y="647575"/>
            <a:ext cx="4026000" cy="0"/>
          </a:xfrm>
          <a:prstGeom prst="straightConnector1">
            <a:avLst/>
          </a:prstGeom>
          <a:noFill/>
          <a:ln cap="flat" cmpd="sng" w="28575">
            <a:solidFill>
              <a:srgbClr val="81B8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8"/>
          <p:cNvSpPr/>
          <p:nvPr/>
        </p:nvSpPr>
        <p:spPr>
          <a:xfrm>
            <a:off x="538200" y="1363825"/>
            <a:ext cx="6483600" cy="8599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aleway Medium"/>
                <a:ea typeface="Raleway Medium"/>
                <a:cs typeface="Raleway Medium"/>
                <a:sym typeface="Raleway Medium"/>
              </a:rPr>
              <a:t>[Insert content here]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538200" y="994525"/>
            <a:ext cx="4491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arket Size &amp; Segments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1475" y="10332725"/>
            <a:ext cx="6344700" cy="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6346200" y="10261319"/>
            <a:ext cx="6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Page 07</a:t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536350" y="374075"/>
            <a:ext cx="258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COMPETITION</a:t>
            </a:r>
            <a:endParaRPr b="1"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25" name="Google Shape;125;p19"/>
          <p:cNvCxnSpPr/>
          <p:nvPr/>
        </p:nvCxnSpPr>
        <p:spPr>
          <a:xfrm>
            <a:off x="3112450" y="647575"/>
            <a:ext cx="4446000" cy="0"/>
          </a:xfrm>
          <a:prstGeom prst="straightConnector1">
            <a:avLst/>
          </a:prstGeom>
          <a:noFill/>
          <a:ln cap="flat" cmpd="sng" w="28575">
            <a:solidFill>
              <a:srgbClr val="81B8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19"/>
          <p:cNvSpPr/>
          <p:nvPr/>
        </p:nvSpPr>
        <p:spPr>
          <a:xfrm>
            <a:off x="538200" y="1363825"/>
            <a:ext cx="6483600" cy="39357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aleway Medium"/>
                <a:ea typeface="Raleway Medium"/>
                <a:cs typeface="Raleway Medium"/>
                <a:sym typeface="Raleway Medium"/>
              </a:rPr>
              <a:t>[Insert content here]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536350" y="994525"/>
            <a:ext cx="6483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</a:t>
            </a: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urrent Alternatives Target Buyers Are Using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538200" y="6032925"/>
            <a:ext cx="6483600" cy="39357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aleway Medium"/>
                <a:ea typeface="Raleway Medium"/>
                <a:cs typeface="Raleway Medium"/>
                <a:sym typeface="Raleway Medium"/>
              </a:rPr>
              <a:t>[Insert content here]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536350" y="5663628"/>
            <a:ext cx="4412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ur Competitive Advantages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475" y="10332725"/>
            <a:ext cx="6344700" cy="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6346200" y="10261319"/>
            <a:ext cx="6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Page 08</a:t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536350" y="374075"/>
            <a:ext cx="555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PRODUCT OR SERVICE OFFERINGS</a:t>
            </a:r>
            <a:endParaRPr b="1"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37" name="Google Shape;137;p20"/>
          <p:cNvCxnSpPr/>
          <p:nvPr/>
        </p:nvCxnSpPr>
        <p:spPr>
          <a:xfrm>
            <a:off x="6094650" y="647575"/>
            <a:ext cx="1463700" cy="0"/>
          </a:xfrm>
          <a:prstGeom prst="straightConnector1">
            <a:avLst/>
          </a:prstGeom>
          <a:noFill/>
          <a:ln cap="flat" cmpd="sng" w="28575">
            <a:solidFill>
              <a:srgbClr val="81B8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20"/>
          <p:cNvSpPr/>
          <p:nvPr/>
        </p:nvSpPr>
        <p:spPr>
          <a:xfrm>
            <a:off x="538200" y="1363825"/>
            <a:ext cx="6483600" cy="8599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aleway Medium"/>
                <a:ea typeface="Raleway Medium"/>
                <a:cs typeface="Raleway Medium"/>
                <a:sym typeface="Raleway Medium"/>
              </a:rPr>
              <a:t>[Insert content here]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536350" y="994528"/>
            <a:ext cx="4412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</a:t>
            </a: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roduct Or Service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1475" y="10332725"/>
            <a:ext cx="6344700" cy="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6346200" y="10261319"/>
            <a:ext cx="673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Page 09</a:t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536350" y="374075"/>
            <a:ext cx="312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MARKETING</a:t>
            </a:r>
            <a:endParaRPr b="1"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47" name="Google Shape;147;p21"/>
          <p:cNvCxnSpPr/>
          <p:nvPr/>
        </p:nvCxnSpPr>
        <p:spPr>
          <a:xfrm>
            <a:off x="2823050" y="647575"/>
            <a:ext cx="4735500" cy="0"/>
          </a:xfrm>
          <a:prstGeom prst="straightConnector1">
            <a:avLst/>
          </a:prstGeom>
          <a:noFill/>
          <a:ln cap="flat" cmpd="sng" w="28575">
            <a:solidFill>
              <a:srgbClr val="81B8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21"/>
          <p:cNvSpPr/>
          <p:nvPr/>
        </p:nvSpPr>
        <p:spPr>
          <a:xfrm>
            <a:off x="538200" y="1363825"/>
            <a:ext cx="6483600" cy="8599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Raleway Medium"/>
                <a:ea typeface="Raleway Medium"/>
                <a:cs typeface="Raleway Medium"/>
                <a:sym typeface="Raleway Medium"/>
              </a:rPr>
              <a:t>[Insert content here]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536350" y="994528"/>
            <a:ext cx="4412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r>
              <a:rPr b="1" lang="uk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arketing Plan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