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Poppins"/>
      <p:regular r:id="rId8"/>
      <p:bold r:id="rId9"/>
      <p:italic r:id="rId10"/>
      <p:boldItalic r:id="rId11"/>
    </p:embeddedFont>
    <p:embeddedFont>
      <p:font typeface="Poppins Light"/>
      <p:regular r:id="rId12"/>
      <p:bold r:id="rId13"/>
      <p:italic r:id="rId14"/>
      <p:boldItalic r:id="rId15"/>
    </p:embeddedFont>
    <p:embeddedFont>
      <p:font typeface="Poppins SemiBold"/>
      <p:regular r:id="rId16"/>
      <p:bold r:id="rId17"/>
      <p:italic r:id="rId18"/>
      <p:boldItalic r:id="rId19"/>
    </p:embeddedFont>
    <p:embeddedFont>
      <p:font typeface="Poppins Extra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3">
          <p15:clr>
            <a:srgbClr val="747775"/>
          </p15:clr>
        </p15:guide>
        <p15:guide id="2" pos="2137">
          <p15:clr>
            <a:srgbClr val="747775"/>
          </p15:clr>
        </p15:guide>
        <p15:guide id="3" pos="4167">
          <p15:clr>
            <a:srgbClr val="747775"/>
          </p15:clr>
        </p15:guide>
        <p15:guide id="4" pos="447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
        <p:guide pos="2137"/>
        <p:guide pos="4167"/>
        <p:guide pos="447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ExtraLight-regular.fntdata"/><Relationship Id="rId11" Type="http://schemas.openxmlformats.org/officeDocument/2006/relationships/font" Target="fonts/Poppins-boldItalic.fntdata"/><Relationship Id="rId22" Type="http://schemas.openxmlformats.org/officeDocument/2006/relationships/font" Target="fonts/PoppinsExtraLight-italic.fntdata"/><Relationship Id="rId10" Type="http://schemas.openxmlformats.org/officeDocument/2006/relationships/font" Target="fonts/Poppins-italic.fntdata"/><Relationship Id="rId21" Type="http://schemas.openxmlformats.org/officeDocument/2006/relationships/font" Target="fonts/PoppinsExtraLight-bold.fntdata"/><Relationship Id="rId13" Type="http://schemas.openxmlformats.org/officeDocument/2006/relationships/font" Target="fonts/PoppinsLight-bold.fntdata"/><Relationship Id="rId12" Type="http://schemas.openxmlformats.org/officeDocument/2006/relationships/font" Target="fonts/PoppinsLight-regular.fntdata"/><Relationship Id="rId23" Type="http://schemas.openxmlformats.org/officeDocument/2006/relationships/font" Target="fonts/PoppinsExtra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oppins-bold.fntdata"/><Relationship Id="rId15" Type="http://schemas.openxmlformats.org/officeDocument/2006/relationships/font" Target="fonts/PoppinsLight-boldItalic.fntdata"/><Relationship Id="rId14" Type="http://schemas.openxmlformats.org/officeDocument/2006/relationships/font" Target="fonts/PoppinsLight-italic.fntdata"/><Relationship Id="rId17" Type="http://schemas.openxmlformats.org/officeDocument/2006/relationships/font" Target="fonts/PoppinsSemiBold-bold.fntdata"/><Relationship Id="rId16" Type="http://schemas.openxmlformats.org/officeDocument/2006/relationships/font" Target="fonts/PoppinsSemiBold-regular.fntdata"/><Relationship Id="rId5" Type="http://schemas.openxmlformats.org/officeDocument/2006/relationships/notesMaster" Target="notesMasters/notesMaster1.xml"/><Relationship Id="rId19" Type="http://schemas.openxmlformats.org/officeDocument/2006/relationships/font" Target="fonts/PoppinsSemiBold-boldItalic.fntdata"/><Relationship Id="rId6" Type="http://schemas.openxmlformats.org/officeDocument/2006/relationships/slide" Target="slides/slide1.xml"/><Relationship Id="rId18" Type="http://schemas.openxmlformats.org/officeDocument/2006/relationships/font" Target="fonts/PoppinsSemiBold-italic.fntdata"/><Relationship Id="rId7" Type="http://schemas.openxmlformats.org/officeDocument/2006/relationships/slide" Target="slides/slide2.xml"/><Relationship Id="rId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e3aa7182bf_0_3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e3aa7182b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6446076" y="0"/>
            <a:ext cx="3300774" cy="4736050"/>
            <a:chOff x="6446076" y="0"/>
            <a:chExt cx="3300774" cy="4736050"/>
          </a:xfrm>
        </p:grpSpPr>
        <p:pic>
          <p:nvPicPr>
            <p:cNvPr id="55" name="Google Shape;55;p13"/>
            <p:cNvPicPr preferRelativeResize="0"/>
            <p:nvPr/>
          </p:nvPicPr>
          <p:blipFill>
            <a:blip r:embed="rId3">
              <a:alphaModFix/>
            </a:blip>
            <a:stretch>
              <a:fillRect/>
            </a:stretch>
          </p:blipFill>
          <p:spPr>
            <a:xfrm>
              <a:off x="6446076" y="0"/>
              <a:ext cx="2769374" cy="4736050"/>
            </a:xfrm>
            <a:prstGeom prst="rect">
              <a:avLst/>
            </a:prstGeom>
            <a:noFill/>
            <a:ln>
              <a:noFill/>
            </a:ln>
          </p:spPr>
        </p:pic>
        <p:sp>
          <p:nvSpPr>
            <p:cNvPr id="56" name="Google Shape;56;p13"/>
            <p:cNvSpPr txBox="1"/>
            <p:nvPr/>
          </p:nvSpPr>
          <p:spPr>
            <a:xfrm>
              <a:off x="7996650" y="720578"/>
              <a:ext cx="1750200" cy="905100"/>
            </a:xfrm>
            <a:prstGeom prst="rect">
              <a:avLst/>
            </a:prstGeom>
            <a:noFill/>
            <a:ln>
              <a:noFill/>
            </a:ln>
          </p:spPr>
          <p:txBody>
            <a:bodyPr anchorCtr="0" anchor="t" bIns="0" lIns="0" spcFirstLastPara="1" rIns="0" wrap="square" tIns="0">
              <a:spAutoFit/>
            </a:bodyPr>
            <a:lstStyle/>
            <a:p>
              <a:pPr indent="0" lvl="0" marL="0" rtl="0" algn="l">
                <a:lnSpc>
                  <a:spcPct val="70000"/>
                </a:lnSpc>
                <a:spcBef>
                  <a:spcPts val="0"/>
                </a:spcBef>
                <a:spcAft>
                  <a:spcPts val="0"/>
                </a:spcAft>
                <a:buClr>
                  <a:schemeClr val="dk1"/>
                </a:buClr>
                <a:buSzPts val="1100"/>
                <a:buFont typeface="Arial"/>
                <a:buNone/>
              </a:pPr>
              <a:r>
                <a:rPr b="1" lang="uk" sz="4200">
                  <a:solidFill>
                    <a:srgbClr val="191919"/>
                  </a:solidFill>
                  <a:latin typeface="Poppins"/>
                  <a:ea typeface="Poppins"/>
                  <a:cs typeface="Poppins"/>
                  <a:sym typeface="Poppins"/>
                </a:rPr>
                <a:t>Travel</a:t>
              </a:r>
              <a:endParaRPr b="1" sz="4200">
                <a:solidFill>
                  <a:srgbClr val="191919"/>
                </a:solidFill>
                <a:latin typeface="Poppins"/>
                <a:ea typeface="Poppins"/>
                <a:cs typeface="Poppins"/>
                <a:sym typeface="Poppins"/>
              </a:endParaRPr>
            </a:p>
            <a:p>
              <a:pPr indent="0" lvl="0" marL="0" rtl="0" algn="l">
                <a:lnSpc>
                  <a:spcPct val="70000"/>
                </a:lnSpc>
                <a:spcBef>
                  <a:spcPts val="0"/>
                </a:spcBef>
                <a:spcAft>
                  <a:spcPts val="0"/>
                </a:spcAft>
                <a:buNone/>
              </a:pPr>
              <a:r>
                <a:rPr b="1" lang="uk" sz="4200">
                  <a:solidFill>
                    <a:srgbClr val="191919"/>
                  </a:solidFill>
                  <a:latin typeface="Poppins"/>
                  <a:ea typeface="Poppins"/>
                  <a:cs typeface="Poppins"/>
                  <a:sym typeface="Poppins"/>
                </a:rPr>
                <a:t>Up.</a:t>
              </a:r>
              <a:endParaRPr b="1" sz="4200">
                <a:solidFill>
                  <a:srgbClr val="191919"/>
                </a:solidFill>
                <a:latin typeface="Poppins"/>
                <a:ea typeface="Poppins"/>
                <a:cs typeface="Poppins"/>
                <a:sym typeface="Poppins"/>
              </a:endParaRPr>
            </a:p>
          </p:txBody>
        </p:sp>
      </p:grpSp>
      <p:sp>
        <p:nvSpPr>
          <p:cNvPr id="57" name="Google Shape;57;p13"/>
          <p:cNvSpPr/>
          <p:nvPr/>
        </p:nvSpPr>
        <p:spPr>
          <a:xfrm>
            <a:off x="3393275" y="0"/>
            <a:ext cx="3222000" cy="7772400"/>
          </a:xfrm>
          <a:prstGeom prst="rect">
            <a:avLst/>
          </a:prstGeom>
          <a:solidFill>
            <a:srgbClr val="CADF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8" name="Google Shape;58;p13"/>
          <p:cNvGrpSpPr/>
          <p:nvPr/>
        </p:nvGrpSpPr>
        <p:grpSpPr>
          <a:xfrm>
            <a:off x="3810000" y="2849575"/>
            <a:ext cx="2388600" cy="1639829"/>
            <a:chOff x="3810000" y="2849575"/>
            <a:chExt cx="2388600" cy="1639829"/>
          </a:xfrm>
        </p:grpSpPr>
        <p:grpSp>
          <p:nvGrpSpPr>
            <p:cNvPr id="59" name="Google Shape;59;p13"/>
            <p:cNvGrpSpPr/>
            <p:nvPr/>
          </p:nvGrpSpPr>
          <p:grpSpPr>
            <a:xfrm>
              <a:off x="4099325" y="2849575"/>
              <a:ext cx="1809900" cy="480219"/>
              <a:chOff x="4103700" y="2849575"/>
              <a:chExt cx="1809900" cy="480219"/>
            </a:xfrm>
          </p:grpSpPr>
          <p:cxnSp>
            <p:nvCxnSpPr>
              <p:cNvPr id="60" name="Google Shape;60;p13"/>
              <p:cNvCxnSpPr/>
              <p:nvPr/>
            </p:nvCxnSpPr>
            <p:spPr>
              <a:xfrm>
                <a:off x="4103700" y="3329794"/>
                <a:ext cx="1809900" cy="0"/>
              </a:xfrm>
              <a:prstGeom prst="straightConnector1">
                <a:avLst/>
              </a:prstGeom>
              <a:noFill/>
              <a:ln cap="flat" cmpd="sng" w="28575">
                <a:solidFill>
                  <a:srgbClr val="000000"/>
                </a:solidFill>
                <a:prstDash val="solid"/>
                <a:round/>
                <a:headEnd len="med" w="med" type="none"/>
                <a:tailEnd len="med" w="med" type="none"/>
              </a:ln>
            </p:spPr>
          </p:cxnSp>
          <p:sp>
            <p:nvSpPr>
              <p:cNvPr id="61" name="Google Shape;61;p13"/>
              <p:cNvSpPr txBox="1"/>
              <p:nvPr/>
            </p:nvSpPr>
            <p:spPr>
              <a:xfrm>
                <a:off x="4133550" y="2849575"/>
                <a:ext cx="17502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900">
                    <a:solidFill>
                      <a:srgbClr val="191919"/>
                    </a:solidFill>
                    <a:latin typeface="Poppins"/>
                    <a:ea typeface="Poppins"/>
                    <a:cs typeface="Poppins"/>
                    <a:sym typeface="Poppins"/>
                  </a:rPr>
                  <a:t>Contact Us</a:t>
                </a:r>
                <a:endParaRPr b="1" sz="1900">
                  <a:solidFill>
                    <a:srgbClr val="191919"/>
                  </a:solidFill>
                  <a:latin typeface="Poppins"/>
                  <a:ea typeface="Poppins"/>
                  <a:cs typeface="Poppins"/>
                  <a:sym typeface="Poppins"/>
                </a:endParaRPr>
              </a:p>
            </p:txBody>
          </p:sp>
        </p:grpSp>
        <p:sp>
          <p:nvSpPr>
            <p:cNvPr id="62" name="Google Shape;62;p13"/>
            <p:cNvSpPr txBox="1"/>
            <p:nvPr/>
          </p:nvSpPr>
          <p:spPr>
            <a:xfrm>
              <a:off x="3810000" y="3563954"/>
              <a:ext cx="23886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91919"/>
                  </a:solidFill>
                  <a:latin typeface="Poppins SemiBold"/>
                  <a:ea typeface="Poppins SemiBold"/>
                  <a:cs typeface="Poppins SemiBold"/>
                  <a:sym typeface="Poppins SemiBold"/>
                </a:rPr>
                <a:t>Phone: (+34) 800-872-8358</a:t>
              </a:r>
              <a:endParaRPr sz="1000">
                <a:solidFill>
                  <a:srgbClr val="191919"/>
                </a:solidFill>
                <a:latin typeface="Poppins SemiBold"/>
                <a:ea typeface="Poppins SemiBold"/>
                <a:cs typeface="Poppins SemiBold"/>
                <a:sym typeface="Poppins SemiBold"/>
              </a:endParaRPr>
            </a:p>
          </p:txBody>
        </p:sp>
        <p:sp>
          <p:nvSpPr>
            <p:cNvPr id="63" name="Google Shape;63;p13"/>
            <p:cNvSpPr txBox="1"/>
            <p:nvPr/>
          </p:nvSpPr>
          <p:spPr>
            <a:xfrm>
              <a:off x="3810000" y="3872779"/>
              <a:ext cx="23886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91919"/>
                  </a:solidFill>
                  <a:latin typeface="Poppins SemiBold"/>
                  <a:ea typeface="Poppins SemiBold"/>
                  <a:cs typeface="Poppins SemiBold"/>
                  <a:sym typeface="Poppins SemiBold"/>
                </a:rPr>
                <a:t>Email: support@travel.com</a:t>
              </a:r>
              <a:endParaRPr sz="1000">
                <a:solidFill>
                  <a:srgbClr val="191919"/>
                </a:solidFill>
                <a:latin typeface="Poppins SemiBold"/>
                <a:ea typeface="Poppins SemiBold"/>
                <a:cs typeface="Poppins SemiBold"/>
                <a:sym typeface="Poppins SemiBold"/>
              </a:endParaRPr>
            </a:p>
          </p:txBody>
        </p:sp>
        <p:sp>
          <p:nvSpPr>
            <p:cNvPr id="64" name="Google Shape;64;p13"/>
            <p:cNvSpPr txBox="1"/>
            <p:nvPr/>
          </p:nvSpPr>
          <p:spPr>
            <a:xfrm>
              <a:off x="3810000" y="4181604"/>
              <a:ext cx="23886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uk" sz="1000">
                  <a:solidFill>
                    <a:srgbClr val="191919"/>
                  </a:solidFill>
                  <a:latin typeface="Poppins SemiBold"/>
                  <a:ea typeface="Poppins SemiBold"/>
                  <a:cs typeface="Poppins SemiBold"/>
                  <a:sym typeface="Poppins SemiBold"/>
                </a:rPr>
                <a:t>Head Office: 123 Wanderlust</a:t>
              </a:r>
              <a:endParaRPr sz="1000">
                <a:solidFill>
                  <a:srgbClr val="191919"/>
                </a:solidFill>
                <a:latin typeface="Poppins SemiBold"/>
                <a:ea typeface="Poppins SemiBold"/>
                <a:cs typeface="Poppins SemiBold"/>
                <a:sym typeface="Poppins SemiBold"/>
              </a:endParaRPr>
            </a:p>
            <a:p>
              <a:pPr indent="0" lvl="0" marL="0" rtl="0" algn="ctr">
                <a:spcBef>
                  <a:spcPts val="0"/>
                </a:spcBef>
                <a:spcAft>
                  <a:spcPts val="0"/>
                </a:spcAft>
                <a:buNone/>
              </a:pPr>
              <a:r>
                <a:rPr lang="uk" sz="1000">
                  <a:solidFill>
                    <a:srgbClr val="191919"/>
                  </a:solidFill>
                  <a:latin typeface="Poppins SemiBold"/>
                  <a:ea typeface="Poppins SemiBold"/>
                  <a:cs typeface="Poppins SemiBold"/>
                  <a:sym typeface="Poppins SemiBold"/>
                </a:rPr>
                <a:t>                           Your City, 10001</a:t>
              </a:r>
              <a:endParaRPr sz="1000">
                <a:solidFill>
                  <a:srgbClr val="191919"/>
                </a:solidFill>
                <a:latin typeface="Poppins SemiBold"/>
                <a:ea typeface="Poppins SemiBold"/>
                <a:cs typeface="Poppins SemiBold"/>
                <a:sym typeface="Poppins SemiBold"/>
              </a:endParaRPr>
            </a:p>
          </p:txBody>
        </p:sp>
      </p:grpSp>
      <p:grpSp>
        <p:nvGrpSpPr>
          <p:cNvPr id="65" name="Google Shape;65;p13"/>
          <p:cNvGrpSpPr/>
          <p:nvPr/>
        </p:nvGrpSpPr>
        <p:grpSpPr>
          <a:xfrm>
            <a:off x="7110000" y="5637144"/>
            <a:ext cx="2636700" cy="1417852"/>
            <a:chOff x="7110000" y="5637144"/>
            <a:chExt cx="2636700" cy="1417852"/>
          </a:xfrm>
        </p:grpSpPr>
        <p:cxnSp>
          <p:nvCxnSpPr>
            <p:cNvPr id="66" name="Google Shape;66;p13"/>
            <p:cNvCxnSpPr/>
            <p:nvPr/>
          </p:nvCxnSpPr>
          <p:spPr>
            <a:xfrm>
              <a:off x="7110000" y="5637144"/>
              <a:ext cx="2435700" cy="0"/>
            </a:xfrm>
            <a:prstGeom prst="straightConnector1">
              <a:avLst/>
            </a:prstGeom>
            <a:noFill/>
            <a:ln cap="flat" cmpd="sng" w="28575">
              <a:solidFill>
                <a:srgbClr val="000000"/>
              </a:solidFill>
              <a:prstDash val="solid"/>
              <a:round/>
              <a:headEnd len="med" w="med" type="none"/>
              <a:tailEnd len="med" w="med" type="none"/>
            </a:ln>
          </p:spPr>
        </p:cxnSp>
        <p:sp>
          <p:nvSpPr>
            <p:cNvPr id="67" name="Google Shape;67;p13"/>
            <p:cNvSpPr txBox="1"/>
            <p:nvPr/>
          </p:nvSpPr>
          <p:spPr>
            <a:xfrm>
              <a:off x="7110000" y="5885296"/>
              <a:ext cx="1750200" cy="1169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uk" sz="1900">
                  <a:solidFill>
                    <a:srgbClr val="191919"/>
                  </a:solidFill>
                  <a:latin typeface="Poppins"/>
                  <a:ea typeface="Poppins"/>
                  <a:cs typeface="Poppins"/>
                  <a:sym typeface="Poppins"/>
                </a:rPr>
                <a:t>Your</a:t>
              </a:r>
              <a:endParaRPr b="1" sz="1900">
                <a:solidFill>
                  <a:srgbClr val="191919"/>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uk" sz="1900">
                  <a:solidFill>
                    <a:srgbClr val="191919"/>
                  </a:solidFill>
                  <a:latin typeface="Poppins"/>
                  <a:ea typeface="Poppins"/>
                  <a:cs typeface="Poppins"/>
                  <a:sym typeface="Poppins"/>
                </a:rPr>
                <a:t>Ultimate</a:t>
              </a:r>
              <a:endParaRPr b="1" sz="1900">
                <a:solidFill>
                  <a:srgbClr val="191919"/>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uk" sz="1900">
                  <a:solidFill>
                    <a:srgbClr val="191919"/>
                  </a:solidFill>
                  <a:latin typeface="Poppins"/>
                  <a:ea typeface="Poppins"/>
                  <a:cs typeface="Poppins"/>
                  <a:sym typeface="Poppins"/>
                </a:rPr>
                <a:t>Travel</a:t>
              </a:r>
              <a:endParaRPr b="1" sz="1900">
                <a:solidFill>
                  <a:srgbClr val="191919"/>
                </a:solidFill>
                <a:latin typeface="Poppins"/>
                <a:ea typeface="Poppins"/>
                <a:cs typeface="Poppins"/>
                <a:sym typeface="Poppins"/>
              </a:endParaRPr>
            </a:p>
            <a:p>
              <a:pPr indent="0" lvl="0" marL="0" rtl="0" algn="l">
                <a:spcBef>
                  <a:spcPts val="0"/>
                </a:spcBef>
                <a:spcAft>
                  <a:spcPts val="0"/>
                </a:spcAft>
                <a:buNone/>
              </a:pPr>
              <a:r>
                <a:rPr b="1" lang="uk" sz="1900">
                  <a:solidFill>
                    <a:srgbClr val="191919"/>
                  </a:solidFill>
                  <a:latin typeface="Poppins"/>
                  <a:ea typeface="Poppins"/>
                  <a:cs typeface="Poppins"/>
                  <a:sym typeface="Poppins"/>
                </a:rPr>
                <a:t>Companion</a:t>
              </a:r>
              <a:endParaRPr b="1" sz="1900">
                <a:solidFill>
                  <a:srgbClr val="191919"/>
                </a:solidFill>
                <a:latin typeface="Poppins"/>
                <a:ea typeface="Poppins"/>
                <a:cs typeface="Poppins"/>
                <a:sym typeface="Poppins"/>
              </a:endParaRPr>
            </a:p>
          </p:txBody>
        </p:sp>
        <p:sp>
          <p:nvSpPr>
            <p:cNvPr id="68" name="Google Shape;68;p13"/>
            <p:cNvSpPr txBox="1"/>
            <p:nvPr/>
          </p:nvSpPr>
          <p:spPr>
            <a:xfrm>
              <a:off x="8961000" y="6843575"/>
              <a:ext cx="785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500">
                  <a:solidFill>
                    <a:srgbClr val="191919"/>
                  </a:solidFill>
                  <a:latin typeface="Poppins ExtraLight"/>
                  <a:ea typeface="Poppins ExtraLight"/>
                  <a:cs typeface="Poppins ExtraLight"/>
                  <a:sym typeface="Poppins ExtraLight"/>
                </a:rPr>
                <a:t>Discover the World</a:t>
              </a:r>
              <a:endParaRPr sz="500">
                <a:solidFill>
                  <a:srgbClr val="191919"/>
                </a:solidFill>
                <a:latin typeface="Poppins ExtraLight"/>
                <a:ea typeface="Poppins ExtraLight"/>
                <a:cs typeface="Poppins ExtraLight"/>
                <a:sym typeface="Poppins ExtraLight"/>
              </a:endParaRPr>
            </a:p>
            <a:p>
              <a:pPr indent="0" lvl="0" marL="0" rtl="0" algn="l">
                <a:spcBef>
                  <a:spcPts val="0"/>
                </a:spcBef>
                <a:spcAft>
                  <a:spcPts val="0"/>
                </a:spcAft>
                <a:buNone/>
              </a:pPr>
              <a:r>
                <a:rPr lang="uk" sz="500">
                  <a:solidFill>
                    <a:srgbClr val="191919"/>
                  </a:solidFill>
                  <a:latin typeface="Poppins ExtraLight"/>
                  <a:ea typeface="Poppins ExtraLight"/>
                  <a:cs typeface="Poppins ExtraLight"/>
                  <a:sym typeface="Poppins ExtraLight"/>
                </a:rPr>
                <a:t>with TravelUp</a:t>
              </a:r>
              <a:endParaRPr sz="500">
                <a:solidFill>
                  <a:srgbClr val="191919"/>
                </a:solidFill>
                <a:latin typeface="Poppins ExtraLight"/>
                <a:ea typeface="Poppins ExtraLight"/>
                <a:cs typeface="Poppins ExtraLight"/>
                <a:sym typeface="Poppins ExtraLight"/>
              </a:endParaRPr>
            </a:p>
          </p:txBody>
        </p:sp>
      </p:grpSp>
      <p:grpSp>
        <p:nvGrpSpPr>
          <p:cNvPr id="69" name="Google Shape;69;p13"/>
          <p:cNvGrpSpPr/>
          <p:nvPr/>
        </p:nvGrpSpPr>
        <p:grpSpPr>
          <a:xfrm>
            <a:off x="450000" y="740344"/>
            <a:ext cx="2688600" cy="6283519"/>
            <a:chOff x="450000" y="740344"/>
            <a:chExt cx="2688600" cy="6283519"/>
          </a:xfrm>
        </p:grpSpPr>
        <p:cxnSp>
          <p:nvCxnSpPr>
            <p:cNvPr id="70" name="Google Shape;70;p13"/>
            <p:cNvCxnSpPr/>
            <p:nvPr/>
          </p:nvCxnSpPr>
          <p:spPr>
            <a:xfrm>
              <a:off x="450000" y="6699394"/>
              <a:ext cx="2435700" cy="0"/>
            </a:xfrm>
            <a:prstGeom prst="straightConnector1">
              <a:avLst/>
            </a:prstGeom>
            <a:noFill/>
            <a:ln cap="flat" cmpd="sng" w="28575">
              <a:solidFill>
                <a:srgbClr val="000000"/>
              </a:solidFill>
              <a:prstDash val="solid"/>
              <a:round/>
              <a:headEnd len="med" w="med" type="none"/>
              <a:tailEnd len="med" w="med" type="none"/>
            </a:ln>
          </p:spPr>
        </p:cxnSp>
        <p:sp>
          <p:nvSpPr>
            <p:cNvPr id="71" name="Google Shape;71;p13"/>
            <p:cNvSpPr txBox="1"/>
            <p:nvPr/>
          </p:nvSpPr>
          <p:spPr>
            <a:xfrm>
              <a:off x="450000" y="6869963"/>
              <a:ext cx="26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191919"/>
                  </a:solidFill>
                  <a:latin typeface="Poppins"/>
                  <a:ea typeface="Poppins"/>
                  <a:cs typeface="Poppins"/>
                  <a:sym typeface="Poppins"/>
                </a:rPr>
                <a:t>TravelUp </a:t>
              </a:r>
              <a:r>
                <a:rPr lang="uk" sz="1000">
                  <a:solidFill>
                    <a:srgbClr val="191919"/>
                  </a:solidFill>
                  <a:latin typeface="Poppins Light"/>
                  <a:ea typeface="Poppins Light"/>
                  <a:cs typeface="Poppins Light"/>
                  <a:sym typeface="Poppins Light"/>
                </a:rPr>
                <a:t>– Your Gateway to the World.</a:t>
              </a:r>
              <a:endParaRPr sz="1000">
                <a:solidFill>
                  <a:srgbClr val="191919"/>
                </a:solidFill>
                <a:latin typeface="Poppins Light"/>
                <a:ea typeface="Poppins Light"/>
                <a:cs typeface="Poppins Light"/>
                <a:sym typeface="Poppins Light"/>
              </a:endParaRPr>
            </a:p>
          </p:txBody>
        </p:sp>
        <p:sp>
          <p:nvSpPr>
            <p:cNvPr id="72" name="Google Shape;72;p13"/>
            <p:cNvSpPr txBox="1"/>
            <p:nvPr/>
          </p:nvSpPr>
          <p:spPr>
            <a:xfrm>
              <a:off x="450000" y="740344"/>
              <a:ext cx="2688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191919"/>
                  </a:solidFill>
                  <a:latin typeface="Poppins"/>
                  <a:ea typeface="Poppins"/>
                  <a:cs typeface="Poppins"/>
                  <a:sym typeface="Poppins"/>
                </a:rPr>
                <a:t>About Us</a:t>
              </a:r>
              <a:endParaRPr sz="2600">
                <a:solidFill>
                  <a:srgbClr val="191919"/>
                </a:solidFill>
                <a:latin typeface="Poppins Light"/>
                <a:ea typeface="Poppins Light"/>
                <a:cs typeface="Poppins Light"/>
                <a:sym typeface="Poppins Light"/>
              </a:endParaRPr>
            </a:p>
          </p:txBody>
        </p:sp>
        <p:sp>
          <p:nvSpPr>
            <p:cNvPr id="73" name="Google Shape;73;p13"/>
            <p:cNvSpPr txBox="1"/>
            <p:nvPr/>
          </p:nvSpPr>
          <p:spPr>
            <a:xfrm>
              <a:off x="450000" y="2167925"/>
              <a:ext cx="1657500" cy="3547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At TravelUp, we believe that every journey is an opportunity to create unforgettable memories. </a:t>
              </a:r>
              <a:endParaRPr sz="1100">
                <a:solidFill>
                  <a:srgbClr val="191919"/>
                </a:solidFill>
                <a:latin typeface="Poppins SemiBold"/>
                <a:ea typeface="Poppins SemiBold"/>
                <a:cs typeface="Poppins SemiBold"/>
                <a:sym typeface="Poppins SemiBold"/>
              </a:endParaRPr>
            </a:p>
            <a:p>
              <a:pPr indent="0" lvl="0" marL="0" rtl="0" algn="l">
                <a:lnSpc>
                  <a:spcPct val="105000"/>
                </a:lnSpc>
                <a:spcBef>
                  <a:spcPts val="0"/>
                </a:spcBef>
                <a:spcAft>
                  <a:spcPts val="0"/>
                </a:spcAft>
                <a:buNone/>
              </a:pPr>
              <a:r>
                <a:t/>
              </a:r>
              <a:endParaRPr sz="1100">
                <a:solidFill>
                  <a:srgbClr val="191919"/>
                </a:solidFill>
                <a:latin typeface="Poppins SemiBold"/>
                <a:ea typeface="Poppins SemiBold"/>
                <a:cs typeface="Poppins SemiBold"/>
                <a:sym typeface="Poppins SemiBold"/>
              </a:endParaRPr>
            </a:p>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Whether you're dreaming of a tranquil beach escape, a thrilling adventure, or an immersive cultural experience, we are here to make your travel dreams come true. Our mission is to provide seamless, personalized travel experiences that cater to every type of traveler.</a:t>
              </a:r>
              <a:endParaRPr sz="1100">
                <a:solidFill>
                  <a:srgbClr val="191919"/>
                </a:solidFill>
                <a:latin typeface="Poppins SemiBold"/>
                <a:ea typeface="Poppins SemiBold"/>
                <a:cs typeface="Poppins SemiBold"/>
                <a:sym typeface="Poppins SemiBol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grpSp>
        <p:nvGrpSpPr>
          <p:cNvPr id="78" name="Google Shape;78;p14"/>
          <p:cNvGrpSpPr/>
          <p:nvPr/>
        </p:nvGrpSpPr>
        <p:grpSpPr>
          <a:xfrm>
            <a:off x="-12" y="0"/>
            <a:ext cx="3673674" cy="7772401"/>
            <a:chOff x="-12" y="0"/>
            <a:chExt cx="3673674" cy="7772401"/>
          </a:xfrm>
        </p:grpSpPr>
        <p:pic>
          <p:nvPicPr>
            <p:cNvPr id="79" name="Google Shape;79;p14"/>
            <p:cNvPicPr preferRelativeResize="0"/>
            <p:nvPr/>
          </p:nvPicPr>
          <p:blipFill>
            <a:blip r:embed="rId3">
              <a:alphaModFix/>
            </a:blip>
            <a:stretch>
              <a:fillRect/>
            </a:stretch>
          </p:blipFill>
          <p:spPr>
            <a:xfrm>
              <a:off x="-12" y="0"/>
              <a:ext cx="3673674" cy="7772401"/>
            </a:xfrm>
            <a:prstGeom prst="rect">
              <a:avLst/>
            </a:prstGeom>
            <a:noFill/>
            <a:ln>
              <a:noFill/>
            </a:ln>
          </p:spPr>
        </p:pic>
        <p:grpSp>
          <p:nvGrpSpPr>
            <p:cNvPr id="80" name="Google Shape;80;p14"/>
            <p:cNvGrpSpPr/>
            <p:nvPr/>
          </p:nvGrpSpPr>
          <p:grpSpPr>
            <a:xfrm>
              <a:off x="450000" y="740344"/>
              <a:ext cx="2688600" cy="4942769"/>
              <a:chOff x="450000" y="740344"/>
              <a:chExt cx="2688600" cy="4942769"/>
            </a:xfrm>
          </p:grpSpPr>
          <p:sp>
            <p:nvSpPr>
              <p:cNvPr id="81" name="Google Shape;81;p14"/>
              <p:cNvSpPr txBox="1"/>
              <p:nvPr/>
            </p:nvSpPr>
            <p:spPr>
              <a:xfrm>
                <a:off x="450000" y="740344"/>
                <a:ext cx="26886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191919"/>
                    </a:solidFill>
                    <a:latin typeface="Poppins"/>
                    <a:ea typeface="Poppins"/>
                    <a:cs typeface="Poppins"/>
                    <a:sym typeface="Poppins"/>
                  </a:rPr>
                  <a:t>Why Choose</a:t>
                </a:r>
                <a:endParaRPr b="1" sz="2600">
                  <a:solidFill>
                    <a:srgbClr val="191919"/>
                  </a:solidFill>
                  <a:latin typeface="Poppins"/>
                  <a:ea typeface="Poppins"/>
                  <a:cs typeface="Poppins"/>
                  <a:sym typeface="Poppins"/>
                </a:endParaRPr>
              </a:p>
              <a:p>
                <a:pPr indent="0" lvl="0" marL="0" rtl="0" algn="l">
                  <a:spcBef>
                    <a:spcPts val="0"/>
                  </a:spcBef>
                  <a:spcAft>
                    <a:spcPts val="0"/>
                  </a:spcAft>
                  <a:buNone/>
                </a:pPr>
                <a:r>
                  <a:rPr b="1" lang="uk" sz="2600">
                    <a:solidFill>
                      <a:srgbClr val="191919"/>
                    </a:solidFill>
                    <a:latin typeface="Poppins"/>
                    <a:ea typeface="Poppins"/>
                    <a:cs typeface="Poppins"/>
                    <a:sym typeface="Poppins"/>
                  </a:rPr>
                  <a:t>TravelUp?</a:t>
                </a:r>
                <a:endParaRPr b="1" sz="2600">
                  <a:solidFill>
                    <a:srgbClr val="191919"/>
                  </a:solidFill>
                  <a:latin typeface="Poppins"/>
                  <a:ea typeface="Poppins"/>
                  <a:cs typeface="Poppins"/>
                  <a:sym typeface="Poppins"/>
                </a:endParaRPr>
              </a:p>
            </p:txBody>
          </p:sp>
          <p:grpSp>
            <p:nvGrpSpPr>
              <p:cNvPr id="82" name="Google Shape;82;p14"/>
              <p:cNvGrpSpPr/>
              <p:nvPr/>
            </p:nvGrpSpPr>
            <p:grpSpPr>
              <a:xfrm>
                <a:off x="450000" y="1812514"/>
                <a:ext cx="2421900" cy="1065200"/>
                <a:chOff x="450000" y="1812514"/>
                <a:chExt cx="2421900" cy="1065200"/>
              </a:xfrm>
            </p:grpSpPr>
            <p:sp>
              <p:nvSpPr>
                <p:cNvPr id="83" name="Google Shape;83;p14"/>
                <p:cNvSpPr txBox="1"/>
                <p:nvPr/>
              </p:nvSpPr>
              <p:spPr>
                <a:xfrm>
                  <a:off x="450000" y="1812514"/>
                  <a:ext cx="24219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Personalized Itineraries: </a:t>
                  </a:r>
                  <a:endParaRPr sz="1100">
                    <a:solidFill>
                      <a:srgbClr val="191919"/>
                    </a:solidFill>
                    <a:latin typeface="Poppins SemiBold"/>
                    <a:ea typeface="Poppins SemiBold"/>
                    <a:cs typeface="Poppins SemiBold"/>
                    <a:sym typeface="Poppins SemiBold"/>
                  </a:endParaRPr>
                </a:p>
              </p:txBody>
            </p:sp>
            <p:sp>
              <p:nvSpPr>
                <p:cNvPr id="84" name="Google Shape;84;p14"/>
                <p:cNvSpPr txBox="1"/>
                <p:nvPr/>
              </p:nvSpPr>
              <p:spPr>
                <a:xfrm>
                  <a:off x="450000" y="2175114"/>
                  <a:ext cx="2421900" cy="7026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Light"/>
                      <a:ea typeface="Poppins Light"/>
                      <a:cs typeface="Poppins Light"/>
                      <a:sym typeface="Poppins Light"/>
                    </a:rPr>
                    <a:t>We tailor each trip to your interests, preferences, and budget, ensuring a unique and personalized experience.</a:t>
                  </a:r>
                  <a:endParaRPr sz="1100">
                    <a:solidFill>
                      <a:srgbClr val="191919"/>
                    </a:solidFill>
                    <a:latin typeface="Poppins Light"/>
                    <a:ea typeface="Poppins Light"/>
                    <a:cs typeface="Poppins Light"/>
                    <a:sym typeface="Poppins Light"/>
                  </a:endParaRPr>
                </a:p>
              </p:txBody>
            </p:sp>
          </p:grpSp>
          <p:grpSp>
            <p:nvGrpSpPr>
              <p:cNvPr id="85" name="Google Shape;85;p14"/>
              <p:cNvGrpSpPr/>
              <p:nvPr/>
            </p:nvGrpSpPr>
            <p:grpSpPr>
              <a:xfrm>
                <a:off x="450000" y="3215064"/>
                <a:ext cx="2421900" cy="887600"/>
                <a:chOff x="450000" y="1812514"/>
                <a:chExt cx="2421900" cy="887600"/>
              </a:xfrm>
            </p:grpSpPr>
            <p:sp>
              <p:nvSpPr>
                <p:cNvPr id="86" name="Google Shape;86;p14"/>
                <p:cNvSpPr txBox="1"/>
                <p:nvPr/>
              </p:nvSpPr>
              <p:spPr>
                <a:xfrm>
                  <a:off x="450000" y="1812514"/>
                  <a:ext cx="24219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Best Price Guarantee: </a:t>
                  </a:r>
                  <a:endParaRPr sz="1100">
                    <a:solidFill>
                      <a:srgbClr val="191919"/>
                    </a:solidFill>
                    <a:latin typeface="Poppins SemiBold"/>
                    <a:ea typeface="Poppins SemiBold"/>
                    <a:cs typeface="Poppins SemiBold"/>
                    <a:sym typeface="Poppins SemiBold"/>
                  </a:endParaRPr>
                </a:p>
              </p:txBody>
            </p:sp>
            <p:sp>
              <p:nvSpPr>
                <p:cNvPr id="87" name="Google Shape;87;p14"/>
                <p:cNvSpPr txBox="1"/>
                <p:nvPr/>
              </p:nvSpPr>
              <p:spPr>
                <a:xfrm>
                  <a:off x="450000" y="2175114"/>
                  <a:ext cx="2421900" cy="5250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Light"/>
                      <a:ea typeface="Poppins Light"/>
                      <a:cs typeface="Poppins Light"/>
                      <a:sym typeface="Poppins Light"/>
                    </a:rPr>
                    <a:t>We offer competitive prices and exclusive deals, so you can travel more for less.</a:t>
                  </a:r>
                  <a:endParaRPr sz="1100">
                    <a:solidFill>
                      <a:srgbClr val="191919"/>
                    </a:solidFill>
                    <a:latin typeface="Poppins Light"/>
                    <a:ea typeface="Poppins Light"/>
                    <a:cs typeface="Poppins Light"/>
                    <a:sym typeface="Poppins Light"/>
                  </a:endParaRPr>
                </a:p>
              </p:txBody>
            </p:sp>
          </p:grpSp>
          <p:grpSp>
            <p:nvGrpSpPr>
              <p:cNvPr id="88" name="Google Shape;88;p14"/>
              <p:cNvGrpSpPr/>
              <p:nvPr/>
            </p:nvGrpSpPr>
            <p:grpSpPr>
              <a:xfrm>
                <a:off x="450000" y="4440014"/>
                <a:ext cx="2421900" cy="1243100"/>
                <a:chOff x="450000" y="1812514"/>
                <a:chExt cx="2421900" cy="1243100"/>
              </a:xfrm>
            </p:grpSpPr>
            <p:sp>
              <p:nvSpPr>
                <p:cNvPr id="89" name="Google Shape;89;p14"/>
                <p:cNvSpPr txBox="1"/>
                <p:nvPr/>
              </p:nvSpPr>
              <p:spPr>
                <a:xfrm>
                  <a:off x="450000" y="1812514"/>
                  <a:ext cx="24219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24/7 Support: </a:t>
                  </a:r>
                  <a:endParaRPr sz="1100">
                    <a:solidFill>
                      <a:srgbClr val="191919"/>
                    </a:solidFill>
                    <a:latin typeface="Poppins SemiBold"/>
                    <a:ea typeface="Poppins SemiBold"/>
                    <a:cs typeface="Poppins SemiBold"/>
                    <a:sym typeface="Poppins SemiBold"/>
                  </a:endParaRPr>
                </a:p>
              </p:txBody>
            </p:sp>
            <p:sp>
              <p:nvSpPr>
                <p:cNvPr id="90" name="Google Shape;90;p14"/>
                <p:cNvSpPr txBox="1"/>
                <p:nvPr/>
              </p:nvSpPr>
              <p:spPr>
                <a:xfrm>
                  <a:off x="450000" y="2175114"/>
                  <a:ext cx="2421900" cy="8805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Light"/>
                      <a:ea typeface="Poppins Light"/>
                      <a:cs typeface="Poppins Light"/>
                      <a:sym typeface="Poppins Light"/>
                    </a:rPr>
                    <a:t>Our dedicated support team is available around the clock to assist you with any queries or concerns, ensuring a smooth and hassle-free journey.</a:t>
                  </a:r>
                  <a:endParaRPr sz="1100">
                    <a:solidFill>
                      <a:srgbClr val="191919"/>
                    </a:solidFill>
                    <a:latin typeface="Poppins Light"/>
                    <a:ea typeface="Poppins Light"/>
                    <a:cs typeface="Poppins Light"/>
                    <a:sym typeface="Poppins Light"/>
                  </a:endParaRPr>
                </a:p>
              </p:txBody>
            </p:sp>
          </p:grpSp>
        </p:grpSp>
      </p:grpSp>
      <p:grpSp>
        <p:nvGrpSpPr>
          <p:cNvPr id="91" name="Google Shape;91;p14"/>
          <p:cNvGrpSpPr/>
          <p:nvPr/>
        </p:nvGrpSpPr>
        <p:grpSpPr>
          <a:xfrm>
            <a:off x="3393275" y="0"/>
            <a:ext cx="6665100" cy="3514500"/>
            <a:chOff x="3393275" y="0"/>
            <a:chExt cx="6665100" cy="3514500"/>
          </a:xfrm>
        </p:grpSpPr>
        <p:sp>
          <p:nvSpPr>
            <p:cNvPr id="92" name="Google Shape;92;p14"/>
            <p:cNvSpPr/>
            <p:nvPr/>
          </p:nvSpPr>
          <p:spPr>
            <a:xfrm>
              <a:off x="3393275" y="0"/>
              <a:ext cx="6665100" cy="3514500"/>
            </a:xfrm>
            <a:prstGeom prst="rect">
              <a:avLst/>
            </a:prstGeom>
            <a:solidFill>
              <a:srgbClr val="CADF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3" name="Google Shape;93;p14"/>
            <p:cNvGrpSpPr/>
            <p:nvPr/>
          </p:nvGrpSpPr>
          <p:grpSpPr>
            <a:xfrm>
              <a:off x="3816100" y="740344"/>
              <a:ext cx="2688600" cy="1781881"/>
              <a:chOff x="3816100" y="740344"/>
              <a:chExt cx="2688600" cy="1781881"/>
            </a:xfrm>
          </p:grpSpPr>
          <p:sp>
            <p:nvSpPr>
              <p:cNvPr id="94" name="Google Shape;94;p14"/>
              <p:cNvSpPr txBox="1"/>
              <p:nvPr/>
            </p:nvSpPr>
            <p:spPr>
              <a:xfrm>
                <a:off x="3816100" y="740344"/>
                <a:ext cx="26886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uk" sz="2600">
                    <a:solidFill>
                      <a:srgbClr val="191919"/>
                    </a:solidFill>
                    <a:latin typeface="Poppins"/>
                    <a:ea typeface="Poppins"/>
                    <a:cs typeface="Poppins"/>
                    <a:sym typeface="Poppins"/>
                  </a:rPr>
                  <a:t>Special</a:t>
                </a:r>
                <a:endParaRPr b="1" sz="2600">
                  <a:solidFill>
                    <a:srgbClr val="191919"/>
                  </a:solidFill>
                  <a:latin typeface="Poppins"/>
                  <a:ea typeface="Poppins"/>
                  <a:cs typeface="Poppins"/>
                  <a:sym typeface="Poppins"/>
                </a:endParaRPr>
              </a:p>
              <a:p>
                <a:pPr indent="0" lvl="0" marL="0" rtl="0" algn="l">
                  <a:spcBef>
                    <a:spcPts val="0"/>
                  </a:spcBef>
                  <a:spcAft>
                    <a:spcPts val="0"/>
                  </a:spcAft>
                  <a:buNone/>
                </a:pPr>
                <a:r>
                  <a:rPr b="1" lang="uk" sz="2600">
                    <a:solidFill>
                      <a:srgbClr val="191919"/>
                    </a:solidFill>
                    <a:latin typeface="Poppins"/>
                    <a:ea typeface="Poppins"/>
                    <a:cs typeface="Poppins"/>
                    <a:sym typeface="Poppins"/>
                  </a:rPr>
                  <a:t>Offers</a:t>
                </a:r>
                <a:endParaRPr b="1" sz="2600">
                  <a:solidFill>
                    <a:srgbClr val="191919"/>
                  </a:solidFill>
                  <a:latin typeface="Poppins"/>
                  <a:ea typeface="Poppins"/>
                  <a:cs typeface="Poppins"/>
                  <a:sym typeface="Poppins"/>
                </a:endParaRPr>
              </a:p>
            </p:txBody>
          </p:sp>
          <p:sp>
            <p:nvSpPr>
              <p:cNvPr id="95" name="Google Shape;95;p14"/>
              <p:cNvSpPr txBox="1"/>
              <p:nvPr/>
            </p:nvSpPr>
            <p:spPr>
              <a:xfrm>
                <a:off x="3816100" y="1997225"/>
                <a:ext cx="2421900" cy="5250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Early Bird Discounts: Book in advance and save up to 30% </a:t>
                </a:r>
                <a:endParaRPr sz="1100">
                  <a:solidFill>
                    <a:srgbClr val="191919"/>
                  </a:solidFill>
                  <a:latin typeface="Poppins SemiBold"/>
                  <a:ea typeface="Poppins SemiBold"/>
                  <a:cs typeface="Poppins SemiBold"/>
                  <a:sym typeface="Poppins SemiBold"/>
                </a:endParaRPr>
              </a:p>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on selected destinations.</a:t>
                </a:r>
                <a:endParaRPr sz="1100">
                  <a:solidFill>
                    <a:srgbClr val="191919"/>
                  </a:solidFill>
                  <a:latin typeface="Poppins SemiBold"/>
                  <a:ea typeface="Poppins SemiBold"/>
                  <a:cs typeface="Poppins SemiBold"/>
                  <a:sym typeface="Poppins SemiBold"/>
                </a:endParaRPr>
              </a:p>
            </p:txBody>
          </p:sp>
          <p:cxnSp>
            <p:nvCxnSpPr>
              <p:cNvPr id="96" name="Google Shape;96;p14"/>
              <p:cNvCxnSpPr/>
              <p:nvPr/>
            </p:nvCxnSpPr>
            <p:spPr>
              <a:xfrm>
                <a:off x="3816500" y="1683949"/>
                <a:ext cx="2421900" cy="0"/>
              </a:xfrm>
              <a:prstGeom prst="straightConnector1">
                <a:avLst/>
              </a:prstGeom>
              <a:noFill/>
              <a:ln cap="flat" cmpd="sng" w="28575">
                <a:solidFill>
                  <a:srgbClr val="191919"/>
                </a:solidFill>
                <a:prstDash val="solid"/>
                <a:round/>
                <a:headEnd len="med" w="med" type="none"/>
                <a:tailEnd len="med" w="med" type="none"/>
              </a:ln>
            </p:spPr>
          </p:cxnSp>
        </p:grpSp>
        <p:grpSp>
          <p:nvGrpSpPr>
            <p:cNvPr id="97" name="Google Shape;97;p14"/>
            <p:cNvGrpSpPr/>
            <p:nvPr/>
          </p:nvGrpSpPr>
          <p:grpSpPr>
            <a:xfrm>
              <a:off x="7110000" y="740344"/>
              <a:ext cx="2688600" cy="1781881"/>
              <a:chOff x="7110000" y="740344"/>
              <a:chExt cx="2688600" cy="1781881"/>
            </a:xfrm>
          </p:grpSpPr>
          <p:sp>
            <p:nvSpPr>
              <p:cNvPr id="98" name="Google Shape;98;p14"/>
              <p:cNvSpPr txBox="1"/>
              <p:nvPr/>
            </p:nvSpPr>
            <p:spPr>
              <a:xfrm>
                <a:off x="7110000" y="740344"/>
                <a:ext cx="2688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191919"/>
                    </a:solidFill>
                    <a:latin typeface="Poppins"/>
                    <a:ea typeface="Poppins"/>
                    <a:cs typeface="Poppins"/>
                    <a:sym typeface="Poppins"/>
                  </a:rPr>
                  <a:t>Get in Touch</a:t>
                </a:r>
                <a:endParaRPr b="1" sz="2600">
                  <a:solidFill>
                    <a:srgbClr val="191919"/>
                  </a:solidFill>
                  <a:latin typeface="Poppins"/>
                  <a:ea typeface="Poppins"/>
                  <a:cs typeface="Poppins"/>
                  <a:sym typeface="Poppins"/>
                </a:endParaRPr>
              </a:p>
            </p:txBody>
          </p:sp>
          <p:sp>
            <p:nvSpPr>
              <p:cNvPr id="99" name="Google Shape;99;p14"/>
              <p:cNvSpPr txBox="1"/>
              <p:nvPr/>
            </p:nvSpPr>
            <p:spPr>
              <a:xfrm>
                <a:off x="7110000" y="1464125"/>
                <a:ext cx="2421900" cy="10581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Light"/>
                    <a:ea typeface="Poppins Light"/>
                    <a:cs typeface="Poppins Light"/>
                    <a:sym typeface="Poppins Light"/>
                  </a:rPr>
                  <a:t>Ready to start your next adventure? Visit our website at www.travelup.com or call us at 1-800-TRAVEL-UP. Follow us on social media for the latest travel tips, deals, and inspiration.</a:t>
                </a:r>
                <a:endParaRPr sz="1100">
                  <a:solidFill>
                    <a:srgbClr val="191919"/>
                  </a:solidFill>
                  <a:latin typeface="Poppins Light"/>
                  <a:ea typeface="Poppins Light"/>
                  <a:cs typeface="Poppins Light"/>
                  <a:sym typeface="Poppins Light"/>
                </a:endParaRPr>
              </a:p>
            </p:txBody>
          </p:sp>
        </p:grpSp>
      </p:grpSp>
      <p:grpSp>
        <p:nvGrpSpPr>
          <p:cNvPr id="100" name="Google Shape;100;p14"/>
          <p:cNvGrpSpPr/>
          <p:nvPr/>
        </p:nvGrpSpPr>
        <p:grpSpPr>
          <a:xfrm>
            <a:off x="3393275" y="3290588"/>
            <a:ext cx="6665100" cy="4481812"/>
            <a:chOff x="3393275" y="3290588"/>
            <a:chExt cx="6665100" cy="4481812"/>
          </a:xfrm>
        </p:grpSpPr>
        <p:sp>
          <p:nvSpPr>
            <p:cNvPr id="101" name="Google Shape;101;p14"/>
            <p:cNvSpPr/>
            <p:nvPr/>
          </p:nvSpPr>
          <p:spPr>
            <a:xfrm>
              <a:off x="3393275" y="3514500"/>
              <a:ext cx="6665100" cy="425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02" name="Google Shape;102;p14"/>
            <p:cNvGrpSpPr/>
            <p:nvPr/>
          </p:nvGrpSpPr>
          <p:grpSpPr>
            <a:xfrm>
              <a:off x="3816100" y="3881874"/>
              <a:ext cx="2688600" cy="3151665"/>
              <a:chOff x="3816100" y="3881874"/>
              <a:chExt cx="2688600" cy="3151665"/>
            </a:xfrm>
          </p:grpSpPr>
          <p:sp>
            <p:nvSpPr>
              <p:cNvPr id="103" name="Google Shape;103;p14"/>
              <p:cNvSpPr txBox="1"/>
              <p:nvPr/>
            </p:nvSpPr>
            <p:spPr>
              <a:xfrm>
                <a:off x="3816100" y="3881874"/>
                <a:ext cx="26886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191919"/>
                    </a:solidFill>
                    <a:latin typeface="Poppins"/>
                    <a:ea typeface="Poppins"/>
                    <a:cs typeface="Poppins"/>
                    <a:sym typeface="Poppins"/>
                  </a:rPr>
                  <a:t>Testimonials</a:t>
                </a:r>
                <a:endParaRPr b="1" sz="2600">
                  <a:solidFill>
                    <a:srgbClr val="191919"/>
                  </a:solidFill>
                  <a:latin typeface="Poppins"/>
                  <a:ea typeface="Poppins"/>
                  <a:cs typeface="Poppins"/>
                  <a:sym typeface="Poppins"/>
                </a:endParaRPr>
              </a:p>
            </p:txBody>
          </p:sp>
          <p:grpSp>
            <p:nvGrpSpPr>
              <p:cNvPr id="104" name="Google Shape;104;p14"/>
              <p:cNvGrpSpPr/>
              <p:nvPr/>
            </p:nvGrpSpPr>
            <p:grpSpPr>
              <a:xfrm>
                <a:off x="3849400" y="4716050"/>
                <a:ext cx="2388600" cy="1971009"/>
                <a:chOff x="3849400" y="4716050"/>
                <a:chExt cx="2388600" cy="1971009"/>
              </a:xfrm>
            </p:grpSpPr>
            <p:sp>
              <p:nvSpPr>
                <p:cNvPr id="105" name="Google Shape;105;p14"/>
                <p:cNvSpPr txBox="1"/>
                <p:nvPr/>
              </p:nvSpPr>
              <p:spPr>
                <a:xfrm>
                  <a:off x="3849400" y="4716050"/>
                  <a:ext cx="2388600" cy="5694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3700">
                      <a:solidFill>
                        <a:srgbClr val="191919"/>
                      </a:solidFill>
                      <a:latin typeface="Poppins SemiBold"/>
                      <a:ea typeface="Poppins SemiBold"/>
                      <a:cs typeface="Poppins SemiBold"/>
                      <a:sym typeface="Poppins SemiBold"/>
                    </a:rPr>
                    <a:t>“</a:t>
                  </a:r>
                  <a:endParaRPr sz="3700">
                    <a:solidFill>
                      <a:srgbClr val="191919"/>
                    </a:solidFill>
                    <a:latin typeface="Poppins SemiBold"/>
                    <a:ea typeface="Poppins SemiBold"/>
                    <a:cs typeface="Poppins SemiBold"/>
                    <a:sym typeface="Poppins SemiBold"/>
                  </a:endParaRPr>
                </a:p>
              </p:txBody>
            </p:sp>
            <p:sp>
              <p:nvSpPr>
                <p:cNvPr id="106" name="Google Shape;106;p14"/>
                <p:cNvSpPr txBox="1"/>
                <p:nvPr/>
              </p:nvSpPr>
              <p:spPr>
                <a:xfrm>
                  <a:off x="5647911" y="6117659"/>
                  <a:ext cx="281100" cy="569400"/>
                </a:xfrm>
                <a:prstGeom prst="rect">
                  <a:avLst/>
                </a:prstGeom>
                <a:noFill/>
                <a:ln>
                  <a:noFill/>
                </a:ln>
              </p:spPr>
              <p:txBody>
                <a:bodyPr anchorCtr="0" anchor="t" bIns="0" lIns="0" spcFirstLastPara="1" rIns="0" wrap="square" tIns="0">
                  <a:spAutoFit/>
                </a:bodyPr>
                <a:lstStyle/>
                <a:p>
                  <a:pPr indent="0" lvl="0" marL="0" rtl="0" algn="ctr">
                    <a:lnSpc>
                      <a:spcPct val="105000"/>
                    </a:lnSpc>
                    <a:spcBef>
                      <a:spcPts val="0"/>
                    </a:spcBef>
                    <a:spcAft>
                      <a:spcPts val="0"/>
                    </a:spcAft>
                    <a:buNone/>
                  </a:pPr>
                  <a:r>
                    <a:rPr lang="uk" sz="3700">
                      <a:solidFill>
                        <a:srgbClr val="191919"/>
                      </a:solidFill>
                      <a:latin typeface="Poppins SemiBold"/>
                      <a:ea typeface="Poppins SemiBold"/>
                      <a:cs typeface="Poppins SemiBold"/>
                      <a:sym typeface="Poppins SemiBold"/>
                    </a:rPr>
                    <a:t>”</a:t>
                  </a:r>
                  <a:endParaRPr sz="3700">
                    <a:solidFill>
                      <a:srgbClr val="191919"/>
                    </a:solidFill>
                    <a:latin typeface="Poppins SemiBold"/>
                    <a:ea typeface="Poppins SemiBold"/>
                    <a:cs typeface="Poppins SemiBold"/>
                    <a:sym typeface="Poppins SemiBold"/>
                  </a:endParaRPr>
                </a:p>
              </p:txBody>
            </p:sp>
            <p:sp>
              <p:nvSpPr>
                <p:cNvPr id="107" name="Google Shape;107;p14"/>
                <p:cNvSpPr txBox="1"/>
                <p:nvPr/>
              </p:nvSpPr>
              <p:spPr>
                <a:xfrm>
                  <a:off x="3849400" y="5123025"/>
                  <a:ext cx="2388600" cy="10581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     TravelUp made our honeymoon a dream come true. The personalized itinerary and seamless arrangements </a:t>
                  </a:r>
                  <a:endParaRPr sz="1100">
                    <a:solidFill>
                      <a:srgbClr val="191919"/>
                    </a:solidFill>
                    <a:latin typeface="Poppins SemiBold"/>
                    <a:ea typeface="Poppins SemiBold"/>
                    <a:cs typeface="Poppins SemiBold"/>
                    <a:sym typeface="Poppins SemiBold"/>
                  </a:endParaRPr>
                </a:p>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allowed us to relax and </a:t>
                  </a:r>
                  <a:endParaRPr sz="1100">
                    <a:solidFill>
                      <a:srgbClr val="191919"/>
                    </a:solidFill>
                    <a:latin typeface="Poppins SemiBold"/>
                    <a:ea typeface="Poppins SemiBold"/>
                    <a:cs typeface="Poppins SemiBold"/>
                    <a:sym typeface="Poppins SemiBold"/>
                  </a:endParaRPr>
                </a:p>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enjoy every moment.</a:t>
                  </a:r>
                  <a:endParaRPr sz="1100">
                    <a:solidFill>
                      <a:srgbClr val="191919"/>
                    </a:solidFill>
                    <a:latin typeface="Poppins SemiBold"/>
                    <a:ea typeface="Poppins SemiBold"/>
                    <a:cs typeface="Poppins SemiBold"/>
                    <a:sym typeface="Poppins SemiBold"/>
                  </a:endParaRPr>
                </a:p>
              </p:txBody>
            </p:sp>
          </p:grpSp>
          <p:sp>
            <p:nvSpPr>
              <p:cNvPr id="108" name="Google Shape;108;p14"/>
              <p:cNvSpPr txBox="1"/>
              <p:nvPr/>
            </p:nvSpPr>
            <p:spPr>
              <a:xfrm>
                <a:off x="3850732" y="6879639"/>
                <a:ext cx="1907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191919"/>
                    </a:solidFill>
                    <a:latin typeface="Poppins Light"/>
                    <a:ea typeface="Poppins Light"/>
                    <a:cs typeface="Poppins Light"/>
                    <a:sym typeface="Poppins Light"/>
                  </a:rPr>
                  <a:t>– Sarah &amp; John</a:t>
                </a:r>
                <a:endParaRPr sz="1000">
                  <a:solidFill>
                    <a:srgbClr val="191919"/>
                  </a:solidFill>
                  <a:latin typeface="Poppins Light"/>
                  <a:ea typeface="Poppins Light"/>
                  <a:cs typeface="Poppins Light"/>
                  <a:sym typeface="Poppins Light"/>
                </a:endParaRPr>
              </a:p>
            </p:txBody>
          </p:sp>
        </p:grpSp>
        <p:grpSp>
          <p:nvGrpSpPr>
            <p:cNvPr id="109" name="Google Shape;109;p14"/>
            <p:cNvGrpSpPr/>
            <p:nvPr/>
          </p:nvGrpSpPr>
          <p:grpSpPr>
            <a:xfrm>
              <a:off x="7110000" y="3290588"/>
              <a:ext cx="2688600" cy="989686"/>
              <a:chOff x="7110000" y="3290588"/>
              <a:chExt cx="2688600" cy="989686"/>
            </a:xfrm>
          </p:grpSpPr>
          <p:cxnSp>
            <p:nvCxnSpPr>
              <p:cNvPr id="110" name="Google Shape;110;p14"/>
              <p:cNvCxnSpPr/>
              <p:nvPr/>
            </p:nvCxnSpPr>
            <p:spPr>
              <a:xfrm>
                <a:off x="7110400" y="4280274"/>
                <a:ext cx="2421900" cy="0"/>
              </a:xfrm>
              <a:prstGeom prst="straightConnector1">
                <a:avLst/>
              </a:prstGeom>
              <a:noFill/>
              <a:ln cap="flat" cmpd="sng" w="28575">
                <a:solidFill>
                  <a:srgbClr val="191919"/>
                </a:solidFill>
                <a:prstDash val="solid"/>
                <a:round/>
                <a:headEnd len="med" w="med" type="none"/>
                <a:tailEnd len="med" w="med" type="none"/>
              </a:ln>
            </p:spPr>
          </p:cxnSp>
          <p:sp>
            <p:nvSpPr>
              <p:cNvPr id="111" name="Google Shape;111;p14"/>
              <p:cNvSpPr txBox="1"/>
              <p:nvPr/>
            </p:nvSpPr>
            <p:spPr>
              <a:xfrm>
                <a:off x="7110000" y="3290588"/>
                <a:ext cx="26886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600">
                    <a:solidFill>
                      <a:srgbClr val="191919"/>
                    </a:solidFill>
                    <a:latin typeface="Poppins"/>
                    <a:ea typeface="Poppins"/>
                    <a:cs typeface="Poppins"/>
                    <a:sym typeface="Poppins"/>
                  </a:rPr>
                  <a:t>Our </a:t>
                </a:r>
                <a:endParaRPr b="1" sz="2600">
                  <a:solidFill>
                    <a:srgbClr val="191919"/>
                  </a:solidFill>
                  <a:latin typeface="Poppins"/>
                  <a:ea typeface="Poppins"/>
                  <a:cs typeface="Poppins"/>
                  <a:sym typeface="Poppins"/>
                </a:endParaRPr>
              </a:p>
              <a:p>
                <a:pPr indent="0" lvl="0" marL="0" rtl="0" algn="l">
                  <a:spcBef>
                    <a:spcPts val="0"/>
                  </a:spcBef>
                  <a:spcAft>
                    <a:spcPts val="0"/>
                  </a:spcAft>
                  <a:buNone/>
                </a:pPr>
                <a:r>
                  <a:rPr b="1" lang="uk" sz="2600">
                    <a:solidFill>
                      <a:srgbClr val="191919"/>
                    </a:solidFill>
                    <a:latin typeface="Poppins"/>
                    <a:ea typeface="Poppins"/>
                    <a:cs typeface="Poppins"/>
                    <a:sym typeface="Poppins"/>
                  </a:rPr>
                  <a:t>Services</a:t>
                </a:r>
                <a:endParaRPr b="1" sz="2600">
                  <a:solidFill>
                    <a:srgbClr val="191919"/>
                  </a:solidFill>
                  <a:latin typeface="Poppins"/>
                  <a:ea typeface="Poppins"/>
                  <a:cs typeface="Poppins"/>
                  <a:sym typeface="Poppins"/>
                </a:endParaRPr>
              </a:p>
            </p:txBody>
          </p:sp>
        </p:grpSp>
        <p:grpSp>
          <p:nvGrpSpPr>
            <p:cNvPr id="112" name="Google Shape;112;p14"/>
            <p:cNvGrpSpPr/>
            <p:nvPr/>
          </p:nvGrpSpPr>
          <p:grpSpPr>
            <a:xfrm>
              <a:off x="7110000" y="5123025"/>
              <a:ext cx="2388600" cy="1913718"/>
              <a:chOff x="7110000" y="5123025"/>
              <a:chExt cx="2388600" cy="1913718"/>
            </a:xfrm>
          </p:grpSpPr>
          <p:sp>
            <p:nvSpPr>
              <p:cNvPr id="113" name="Google Shape;113;p14"/>
              <p:cNvSpPr txBox="1"/>
              <p:nvPr/>
            </p:nvSpPr>
            <p:spPr>
              <a:xfrm>
                <a:off x="7110000" y="5123025"/>
                <a:ext cx="23886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Vacation Packages</a:t>
                </a:r>
                <a:endParaRPr sz="1100">
                  <a:solidFill>
                    <a:srgbClr val="191919"/>
                  </a:solidFill>
                  <a:latin typeface="Poppins SemiBold"/>
                  <a:ea typeface="Poppins SemiBold"/>
                  <a:cs typeface="Poppins SemiBold"/>
                  <a:sym typeface="Poppins SemiBold"/>
                </a:endParaRPr>
              </a:p>
            </p:txBody>
          </p:sp>
          <p:sp>
            <p:nvSpPr>
              <p:cNvPr id="114" name="Google Shape;114;p14"/>
              <p:cNvSpPr txBox="1"/>
              <p:nvPr/>
            </p:nvSpPr>
            <p:spPr>
              <a:xfrm>
                <a:off x="7110000" y="5413778"/>
                <a:ext cx="23886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Travel Insurance</a:t>
                </a:r>
                <a:endParaRPr sz="1100">
                  <a:solidFill>
                    <a:srgbClr val="191919"/>
                  </a:solidFill>
                  <a:latin typeface="Poppins SemiBold"/>
                  <a:ea typeface="Poppins SemiBold"/>
                  <a:cs typeface="Poppins SemiBold"/>
                  <a:sym typeface="Poppins SemiBold"/>
                </a:endParaRPr>
              </a:p>
            </p:txBody>
          </p:sp>
          <p:sp>
            <p:nvSpPr>
              <p:cNvPr id="115" name="Google Shape;115;p14"/>
              <p:cNvSpPr txBox="1"/>
              <p:nvPr/>
            </p:nvSpPr>
            <p:spPr>
              <a:xfrm>
                <a:off x="7110000" y="5704531"/>
                <a:ext cx="23886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Flight Bookings</a:t>
                </a:r>
                <a:endParaRPr sz="1100">
                  <a:solidFill>
                    <a:srgbClr val="191919"/>
                  </a:solidFill>
                  <a:latin typeface="Poppins SemiBold"/>
                  <a:ea typeface="Poppins SemiBold"/>
                  <a:cs typeface="Poppins SemiBold"/>
                  <a:sym typeface="Poppins SemiBold"/>
                </a:endParaRPr>
              </a:p>
            </p:txBody>
          </p:sp>
          <p:sp>
            <p:nvSpPr>
              <p:cNvPr id="116" name="Google Shape;116;p14"/>
              <p:cNvSpPr txBox="1"/>
              <p:nvPr/>
            </p:nvSpPr>
            <p:spPr>
              <a:xfrm>
                <a:off x="7110000" y="5995284"/>
                <a:ext cx="23886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Hotel Reservations</a:t>
                </a:r>
                <a:endParaRPr sz="1100">
                  <a:solidFill>
                    <a:srgbClr val="191919"/>
                  </a:solidFill>
                  <a:latin typeface="Poppins SemiBold"/>
                  <a:ea typeface="Poppins SemiBold"/>
                  <a:cs typeface="Poppins SemiBold"/>
                  <a:sym typeface="Poppins SemiBold"/>
                </a:endParaRPr>
              </a:p>
            </p:txBody>
          </p:sp>
          <p:sp>
            <p:nvSpPr>
              <p:cNvPr id="117" name="Google Shape;117;p14"/>
              <p:cNvSpPr txBox="1"/>
              <p:nvPr/>
            </p:nvSpPr>
            <p:spPr>
              <a:xfrm>
                <a:off x="7110000" y="6286037"/>
                <a:ext cx="23886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Car Rentals</a:t>
                </a:r>
                <a:endParaRPr sz="1100">
                  <a:solidFill>
                    <a:srgbClr val="191919"/>
                  </a:solidFill>
                  <a:latin typeface="Poppins SemiBold"/>
                  <a:ea typeface="Poppins SemiBold"/>
                  <a:cs typeface="Poppins SemiBold"/>
                  <a:sym typeface="Poppins SemiBold"/>
                </a:endParaRPr>
              </a:p>
            </p:txBody>
          </p:sp>
          <p:sp>
            <p:nvSpPr>
              <p:cNvPr id="118" name="Google Shape;118;p14"/>
              <p:cNvSpPr txBox="1"/>
              <p:nvPr/>
            </p:nvSpPr>
            <p:spPr>
              <a:xfrm>
                <a:off x="7110000" y="6576790"/>
                <a:ext cx="23886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Excursion Bookings</a:t>
                </a:r>
                <a:endParaRPr sz="1100">
                  <a:solidFill>
                    <a:srgbClr val="191919"/>
                  </a:solidFill>
                  <a:latin typeface="Poppins SemiBold"/>
                  <a:ea typeface="Poppins SemiBold"/>
                  <a:cs typeface="Poppins SemiBold"/>
                  <a:sym typeface="Poppins SemiBold"/>
                </a:endParaRPr>
              </a:p>
            </p:txBody>
          </p:sp>
          <p:sp>
            <p:nvSpPr>
              <p:cNvPr id="119" name="Google Shape;119;p14"/>
              <p:cNvSpPr txBox="1"/>
              <p:nvPr/>
            </p:nvSpPr>
            <p:spPr>
              <a:xfrm>
                <a:off x="7110000" y="6867543"/>
                <a:ext cx="23886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uk" sz="1100">
                    <a:solidFill>
                      <a:srgbClr val="191919"/>
                    </a:solidFill>
                    <a:latin typeface="Poppins SemiBold"/>
                    <a:ea typeface="Poppins SemiBold"/>
                    <a:cs typeface="Poppins SemiBold"/>
                    <a:sym typeface="Poppins SemiBold"/>
                  </a:rPr>
                  <a:t>Travel Guides and Maps</a:t>
                </a:r>
                <a:endParaRPr sz="1100">
                  <a:solidFill>
                    <a:srgbClr val="191919"/>
                  </a:solidFill>
                  <a:latin typeface="Poppins SemiBold"/>
                  <a:ea typeface="Poppins SemiBold"/>
                  <a:cs typeface="Poppins SemiBold"/>
                  <a:sym typeface="Poppins SemiBold"/>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