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Light"/>
      <p:regular r:id="rId6"/>
      <p:bold r:id="rId7"/>
      <p:italic r:id="rId8"/>
      <p:boldItalic r:id="rId9"/>
    </p:embeddedFont>
    <p:embeddedFont>
      <p:font typeface="Rubi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.fntdata"/><Relationship Id="rId10" Type="http://schemas.openxmlformats.org/officeDocument/2006/relationships/font" Target="fonts/Rubik-regular.fntdata"/><Relationship Id="rId13" Type="http://schemas.openxmlformats.org/officeDocument/2006/relationships/font" Target="fonts/Rubik-boldItalic.fntdata"/><Relationship Id="rId12" Type="http://schemas.openxmlformats.org/officeDocument/2006/relationships/font" Target="fonts/Rubik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Light-boldItalic.fntdata"/><Relationship Id="rId5" Type="http://schemas.openxmlformats.org/officeDocument/2006/relationships/slide" Target="slides/slide1.xml"/><Relationship Id="rId6" Type="http://schemas.openxmlformats.org/officeDocument/2006/relationships/font" Target="fonts/RubikLight-regular.fntdata"/><Relationship Id="rId7" Type="http://schemas.openxmlformats.org/officeDocument/2006/relationships/font" Target="fonts/RubikLight-bold.fntdata"/><Relationship Id="rId8" Type="http://schemas.openxmlformats.org/officeDocument/2006/relationships/font" Target="fonts/Rubik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9953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/>
          <p:nvPr/>
        </p:nvCxnSpPr>
        <p:spPr>
          <a:xfrm>
            <a:off x="450000" y="930286"/>
            <a:ext cx="66588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421847" y="408117"/>
            <a:ext cx="4049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8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MICHAEL JOHNSON</a:t>
            </a:r>
            <a:endParaRPr b="1" sz="28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088574" y="603690"/>
            <a:ext cx="2020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Product Designer</a:t>
            </a:r>
            <a:endParaRPr sz="12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51250" y="1161882"/>
            <a:ext cx="6658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62626"/>
                </a:solidFill>
                <a:latin typeface="Rubik Light"/>
                <a:ea typeface="Rubik Light"/>
                <a:cs typeface="Rubik Light"/>
                <a:sym typeface="Rubik Light"/>
              </a:rPr>
              <a:t>Experienced Product Designer with over 15 years of expertise in product development and 10+ years in managerial roles. Proficient in designing innovative products and managing end-to-end product lifecycles. Skilled in collaborating with cross-functional teams to ensure timely and quality delivery.</a:t>
            </a:r>
            <a:endParaRPr sz="1000">
              <a:solidFill>
                <a:srgbClr val="262626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40618" y="2480514"/>
            <a:ext cx="3351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WORK EXPERIENCE:</a:t>
            </a:r>
            <a:endParaRPr b="1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440618" y="2905259"/>
            <a:ext cx="3815813" cy="1288516"/>
            <a:chOff x="440618" y="2905259"/>
            <a:chExt cx="3815813" cy="1288516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440618" y="2905259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Design Consultant</a:t>
              </a:r>
              <a:endParaRPr b="1"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440618" y="3097739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Fashion Forum | Milan, IT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40618" y="3290218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Feb 2018 – Present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64" name="Google Shape;64;p13"/>
            <p:cNvGrpSpPr/>
            <p:nvPr/>
          </p:nvGrpSpPr>
          <p:grpSpPr>
            <a:xfrm>
              <a:off x="451251" y="3675200"/>
              <a:ext cx="3805181" cy="153900"/>
              <a:chOff x="451250" y="3675193"/>
              <a:chExt cx="3509343" cy="153900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609593" y="3675193"/>
                <a:ext cx="3351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design concepts to align with brand identity.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451250" y="37251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451251" y="3862875"/>
              <a:ext cx="3805181" cy="330900"/>
              <a:chOff x="451250" y="3862868"/>
              <a:chExt cx="3509343" cy="330900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609593" y="3862868"/>
                <a:ext cx="3351000" cy="33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Collaborated with suppliers to streamline production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processes and meet deadlines.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451250" y="39158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0" name="Google Shape;70;p13"/>
          <p:cNvGrpSpPr/>
          <p:nvPr/>
        </p:nvGrpSpPr>
        <p:grpSpPr>
          <a:xfrm>
            <a:off x="440618" y="4434401"/>
            <a:ext cx="3815813" cy="1476174"/>
            <a:chOff x="440618" y="4434401"/>
            <a:chExt cx="3815813" cy="1476174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440618" y="4434401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Assistant Design Manager</a:t>
              </a:r>
              <a:endParaRPr b="1"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440618" y="4626880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StyleMe Inc. | New York, USA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40618" y="4819360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Aug 2016 – Jan 2018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451251" y="5204325"/>
              <a:ext cx="3805181" cy="153900"/>
              <a:chOff x="451250" y="3675193"/>
              <a:chExt cx="3509343" cy="1539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609593" y="3675193"/>
                <a:ext cx="3351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Managed design projects from conception to execution.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451250" y="37251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451251" y="5392000"/>
              <a:ext cx="3805181" cy="153900"/>
              <a:chOff x="451250" y="3862868"/>
              <a:chExt cx="3509343" cy="1539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609593" y="3862868"/>
                <a:ext cx="3351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Partnered with vendors to improve product quality.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451250" y="39158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451251" y="5579675"/>
              <a:ext cx="3805181" cy="330900"/>
              <a:chOff x="451250" y="3675193"/>
              <a:chExt cx="3509343" cy="3309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609593" y="3675193"/>
                <a:ext cx="3351000" cy="33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trend analyses to create designs aligned with 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market demands.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451250" y="37251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3" name="Google Shape;83;p13"/>
          <p:cNvGrpSpPr/>
          <p:nvPr/>
        </p:nvGrpSpPr>
        <p:grpSpPr>
          <a:xfrm>
            <a:off x="440618" y="6151201"/>
            <a:ext cx="3815813" cy="1664040"/>
            <a:chOff x="440618" y="6151201"/>
            <a:chExt cx="3815813" cy="1664040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440618" y="6151201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Junior Product Designer</a:t>
              </a:r>
              <a:endParaRPr b="1"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440618" y="6343680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Creative Elements Inc. | Manchester, UK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440618" y="6536160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Jan 2012 – Apr 2014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87" name="Google Shape;87;p13"/>
            <p:cNvGrpSpPr/>
            <p:nvPr/>
          </p:nvGrpSpPr>
          <p:grpSpPr>
            <a:xfrm>
              <a:off x="451251" y="6921125"/>
              <a:ext cx="3805181" cy="153900"/>
              <a:chOff x="451250" y="3675193"/>
              <a:chExt cx="3509343" cy="15390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609593" y="3675193"/>
                <a:ext cx="3351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Assisted in the creation of initial design concepts.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451250" y="37251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451251" y="7114233"/>
              <a:ext cx="3805181" cy="330900"/>
              <a:chOff x="451250" y="3862868"/>
              <a:chExt cx="3509343" cy="330900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609593" y="3862868"/>
                <a:ext cx="3351000" cy="33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Collaborated with senior designers to enhance product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functionality and aesthetics.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451250" y="39158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451251" y="7484340"/>
              <a:ext cx="3805181" cy="330900"/>
              <a:chOff x="451250" y="3675193"/>
              <a:chExt cx="3509343" cy="3309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609593" y="3675193"/>
                <a:ext cx="3351000" cy="33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Supported the manufacturing team in resolving design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challenges.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451250" y="3725150"/>
                <a:ext cx="39300" cy="39300"/>
              </a:xfrm>
              <a:prstGeom prst="rect">
                <a:avLst/>
              </a:prstGeom>
              <a:solidFill>
                <a:srgbClr val="26262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cxnSp>
        <p:nvCxnSpPr>
          <p:cNvPr id="96" name="Google Shape;96;p13"/>
          <p:cNvCxnSpPr/>
          <p:nvPr/>
        </p:nvCxnSpPr>
        <p:spPr>
          <a:xfrm>
            <a:off x="450000" y="8208482"/>
            <a:ext cx="3714900" cy="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7" name="Google Shape;97;p13"/>
          <p:cNvSpPr txBox="1"/>
          <p:nvPr/>
        </p:nvSpPr>
        <p:spPr>
          <a:xfrm>
            <a:off x="440618" y="8583886"/>
            <a:ext cx="3351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PROJECTS:</a:t>
            </a:r>
            <a:endParaRPr b="1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98" name="Google Shape;98;p13"/>
          <p:cNvGrpSpPr/>
          <p:nvPr/>
        </p:nvGrpSpPr>
        <p:grpSpPr>
          <a:xfrm>
            <a:off x="440618" y="9008630"/>
            <a:ext cx="3815707" cy="1105728"/>
            <a:chOff x="440618" y="9008630"/>
            <a:chExt cx="3815707" cy="1105728"/>
          </a:xfrm>
        </p:grpSpPr>
        <p:sp>
          <p:nvSpPr>
            <p:cNvPr id="99" name="Google Shape;99;p13"/>
            <p:cNvSpPr txBox="1"/>
            <p:nvPr/>
          </p:nvSpPr>
          <p:spPr>
            <a:xfrm>
              <a:off x="440618" y="9008630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User Experience Research</a:t>
              </a:r>
              <a:endParaRPr b="1"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440618" y="9201110"/>
              <a:ext cx="335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Feb 2017 – Aug 2017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440625" y="9573675"/>
              <a:ext cx="3815700" cy="540684"/>
              <a:chOff x="440625" y="9573675"/>
              <a:chExt cx="3815700" cy="540684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440625" y="9573675"/>
                <a:ext cx="3815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user interviews to gather insights for design.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440625" y="9767067"/>
                <a:ext cx="3815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Created personas and workflows to enhance product usability.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440625" y="9960459"/>
                <a:ext cx="3815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62626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user interviews to gather insights for design.</a:t>
                </a:r>
                <a:endParaRPr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cxnSp>
        <p:nvCxnSpPr>
          <p:cNvPr id="105" name="Google Shape;105;p13"/>
          <p:cNvCxnSpPr/>
          <p:nvPr/>
        </p:nvCxnSpPr>
        <p:spPr>
          <a:xfrm>
            <a:off x="4595125" y="2480525"/>
            <a:ext cx="0" cy="7743600"/>
          </a:xfrm>
          <a:prstGeom prst="straightConnector1">
            <a:avLst/>
          </a:prstGeom>
          <a:noFill/>
          <a:ln cap="flat" cmpd="sng" w="19050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6" name="Google Shape;106;p13"/>
          <p:cNvGrpSpPr/>
          <p:nvPr/>
        </p:nvGrpSpPr>
        <p:grpSpPr>
          <a:xfrm>
            <a:off x="4985998" y="2480525"/>
            <a:ext cx="2298603" cy="1156072"/>
            <a:chOff x="4985998" y="2480525"/>
            <a:chExt cx="2298603" cy="1156072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4986000" y="2480525"/>
              <a:ext cx="2298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CONTACT INFORMATION:</a:t>
              </a:r>
              <a:endParaRPr b="1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4985998" y="2905250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Email: 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michael.johnson@mail.ltd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4985998" y="3097734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Website: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 www.michaeljohnson.ltd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985998" y="3290218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Phone: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 +44 123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-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456-7890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4985998" y="3482697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Location: 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London, UK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4985947" y="4204825"/>
            <a:ext cx="2123980" cy="963598"/>
            <a:chOff x="4985998" y="2480519"/>
            <a:chExt cx="2216404" cy="963598"/>
          </a:xfrm>
        </p:grpSpPr>
        <p:sp>
          <p:nvSpPr>
            <p:cNvPr id="113" name="Google Shape;113;p13"/>
            <p:cNvSpPr txBox="1"/>
            <p:nvPr/>
          </p:nvSpPr>
          <p:spPr>
            <a:xfrm>
              <a:off x="4986001" y="2480519"/>
              <a:ext cx="2216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EDUCATION:</a:t>
              </a:r>
              <a:endParaRPr b="1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4985998" y="2905250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New York University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4985998" y="3097734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BFA, Arts Management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4985998" y="3290218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Aug 2010 – Dec 2014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4985947" y="5699400"/>
            <a:ext cx="2123980" cy="771112"/>
            <a:chOff x="4985998" y="2480522"/>
            <a:chExt cx="2216404" cy="771112"/>
          </a:xfrm>
        </p:grpSpPr>
        <p:sp>
          <p:nvSpPr>
            <p:cNvPr id="118" name="Google Shape;118;p13"/>
            <p:cNvSpPr txBox="1"/>
            <p:nvPr/>
          </p:nvSpPr>
          <p:spPr>
            <a:xfrm>
              <a:off x="4986001" y="2480522"/>
              <a:ext cx="2216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LANGUAGES:</a:t>
              </a:r>
              <a:endParaRPr b="1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4985998" y="2905250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English 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(Native)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4985998" y="3097734"/>
              <a:ext cx="2216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Italian</a:t>
              </a: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 (Professional)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4985825" y="7054250"/>
            <a:ext cx="2124175" cy="963249"/>
            <a:chOff x="4985825" y="7054250"/>
            <a:chExt cx="2124175" cy="963249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4985825" y="7054250"/>
              <a:ext cx="2123976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AWARDS:</a:t>
              </a:r>
              <a:endParaRPr b="1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4985834" y="7478979"/>
              <a:ext cx="2123976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Design Excellence Award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4985834" y="7671463"/>
              <a:ext cx="2123976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Milan Design Association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4986000" y="7863599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Feb 2024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4985825" y="8601250"/>
            <a:ext cx="2124175" cy="1518399"/>
            <a:chOff x="4985825" y="8601250"/>
            <a:chExt cx="2124175" cy="1518399"/>
          </a:xfrm>
        </p:grpSpPr>
        <p:sp>
          <p:nvSpPr>
            <p:cNvPr id="127" name="Google Shape;127;p13"/>
            <p:cNvSpPr txBox="1"/>
            <p:nvPr/>
          </p:nvSpPr>
          <p:spPr>
            <a:xfrm>
              <a:off x="4985825" y="8601250"/>
              <a:ext cx="212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CORE SKILLS:</a:t>
              </a:r>
              <a:endParaRPr b="1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4985834" y="9025979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Product Design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4985834" y="9213933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UX/UI Principles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4986000" y="9401887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Adobe Creative Suite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4985834" y="9589841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Manufacturing Coordination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4985834" y="9777795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Product Design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4986000" y="9965749"/>
              <a:ext cx="212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UX/UI Principles</a:t>
              </a:r>
              <a:endParaRPr sz="10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