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Rubik Medium"/>
      <p:regular r:id="rId6"/>
      <p:bold r:id="rId7"/>
      <p:italic r:id="rId8"/>
      <p:boldItalic r:id="rId9"/>
    </p:embeddedFont>
    <p:embeddedFont>
      <p:font typeface="Raleway Medium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alewayMedium-bold.fntdata"/><Relationship Id="rId10" Type="http://schemas.openxmlformats.org/officeDocument/2006/relationships/font" Target="fonts/RalewayMedium-regular.fntdata"/><Relationship Id="rId13" Type="http://schemas.openxmlformats.org/officeDocument/2006/relationships/font" Target="fonts/RalewayMedium-boldItalic.fntdata"/><Relationship Id="rId12" Type="http://schemas.openxmlformats.org/officeDocument/2006/relationships/font" Target="fonts/RalewayMedium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RubikMedium-boldItalic.fntdata"/><Relationship Id="rId5" Type="http://schemas.openxmlformats.org/officeDocument/2006/relationships/slide" Target="slides/slide1.xml"/><Relationship Id="rId6" Type="http://schemas.openxmlformats.org/officeDocument/2006/relationships/font" Target="fonts/RubikMedium-regular.fntdata"/><Relationship Id="rId7" Type="http://schemas.openxmlformats.org/officeDocument/2006/relationships/font" Target="fonts/RubikMedium-bold.fntdata"/><Relationship Id="rId8" Type="http://schemas.openxmlformats.org/officeDocument/2006/relationships/font" Target="fonts/RubikMedium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40000" y="4075"/>
            <a:ext cx="6480900" cy="491875"/>
            <a:chOff x="540000" y="4075"/>
            <a:chExt cx="6480900" cy="491875"/>
          </a:xfrm>
        </p:grpSpPr>
        <p:sp>
          <p:nvSpPr>
            <p:cNvPr id="55" name="Google Shape;55;p13"/>
            <p:cNvSpPr/>
            <p:nvPr/>
          </p:nvSpPr>
          <p:spPr>
            <a:xfrm>
              <a:off x="540000" y="4075"/>
              <a:ext cx="6480000" cy="253500"/>
            </a:xfrm>
            <a:prstGeom prst="rect">
              <a:avLst/>
            </a:prstGeom>
            <a:solidFill>
              <a:srgbClr val="F0E7D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56" name="Google Shape;56;p13"/>
            <p:cNvCxnSpPr/>
            <p:nvPr/>
          </p:nvCxnSpPr>
          <p:spPr>
            <a:xfrm>
              <a:off x="540000" y="495950"/>
              <a:ext cx="6480900" cy="0"/>
            </a:xfrm>
            <a:prstGeom prst="straightConnector1">
              <a:avLst/>
            </a:prstGeom>
            <a:noFill/>
            <a:ln cap="flat" cmpd="sng" w="9525">
              <a:solidFill>
                <a:srgbClr val="AE7B4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57" name="Google Shape;57;p13"/>
          <p:cNvGrpSpPr/>
          <p:nvPr/>
        </p:nvGrpSpPr>
        <p:grpSpPr>
          <a:xfrm>
            <a:off x="540000" y="10200125"/>
            <a:ext cx="6480900" cy="491875"/>
            <a:chOff x="540000" y="10200125"/>
            <a:chExt cx="6480900" cy="491875"/>
          </a:xfrm>
        </p:grpSpPr>
        <p:sp>
          <p:nvSpPr>
            <p:cNvPr id="58" name="Google Shape;58;p13"/>
            <p:cNvSpPr/>
            <p:nvPr/>
          </p:nvSpPr>
          <p:spPr>
            <a:xfrm rot="10800000">
              <a:off x="540900" y="10438500"/>
              <a:ext cx="6480000" cy="253500"/>
            </a:xfrm>
            <a:prstGeom prst="rect">
              <a:avLst/>
            </a:prstGeom>
            <a:solidFill>
              <a:srgbClr val="F0E7D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59" name="Google Shape;59;p13"/>
            <p:cNvCxnSpPr/>
            <p:nvPr/>
          </p:nvCxnSpPr>
          <p:spPr>
            <a:xfrm rot="10800000">
              <a:off x="540000" y="10200125"/>
              <a:ext cx="6480900" cy="0"/>
            </a:xfrm>
            <a:prstGeom prst="straightConnector1">
              <a:avLst/>
            </a:prstGeom>
            <a:noFill/>
            <a:ln cap="flat" cmpd="sng" w="9525">
              <a:solidFill>
                <a:srgbClr val="AE7B4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60" name="Google Shape;60;p13"/>
          <p:cNvSpPr txBox="1"/>
          <p:nvPr/>
        </p:nvSpPr>
        <p:spPr>
          <a:xfrm>
            <a:off x="1847050" y="1028480"/>
            <a:ext cx="3691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2000">
                <a:solidFill>
                  <a:srgbClr val="303030"/>
                </a:solidFill>
                <a:latin typeface="Rubik Medium"/>
                <a:ea typeface="Rubik Medium"/>
                <a:cs typeface="Rubik Medium"/>
                <a:sym typeface="Rubik Medium"/>
              </a:rPr>
              <a:t>SHORT COVER LETTER</a:t>
            </a:r>
            <a:endParaRPr sz="2000">
              <a:solidFill>
                <a:srgbClr val="303030"/>
              </a:solidFill>
              <a:latin typeface="Rubik Medium"/>
              <a:ea typeface="Rubik Medium"/>
              <a:cs typeface="Rubik Medium"/>
              <a:sym typeface="Rubik Medium"/>
            </a:endParaRPr>
          </a:p>
        </p:txBody>
      </p:sp>
      <p:cxnSp>
        <p:nvCxnSpPr>
          <p:cNvPr id="61" name="Google Shape;61;p13"/>
          <p:cNvCxnSpPr/>
          <p:nvPr/>
        </p:nvCxnSpPr>
        <p:spPr>
          <a:xfrm>
            <a:off x="540000" y="1851700"/>
            <a:ext cx="6480900" cy="0"/>
          </a:xfrm>
          <a:prstGeom prst="straightConnector1">
            <a:avLst/>
          </a:prstGeom>
          <a:noFill/>
          <a:ln cap="flat" cmpd="sng" w="9525">
            <a:solidFill>
              <a:srgbClr val="AE7B4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2" name="Google Shape;62;p13"/>
          <p:cNvCxnSpPr/>
          <p:nvPr/>
        </p:nvCxnSpPr>
        <p:spPr>
          <a:xfrm>
            <a:off x="540000" y="2254950"/>
            <a:ext cx="6480900" cy="0"/>
          </a:xfrm>
          <a:prstGeom prst="straightConnector1">
            <a:avLst/>
          </a:prstGeom>
          <a:noFill/>
          <a:ln cap="flat" cmpd="sng" w="9525">
            <a:solidFill>
              <a:srgbClr val="AE7B4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3" name="Google Shape;63;p13"/>
          <p:cNvSpPr txBox="1"/>
          <p:nvPr/>
        </p:nvSpPr>
        <p:spPr>
          <a:xfrm>
            <a:off x="539950" y="1984025"/>
            <a:ext cx="64809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303030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+1 (123) 456-7890   |   85 Ocean Ave, Santa Monica, CA 90401     |    james.bradley@mail.ltd   |   jamesbradleyportfolio.ltd</a:t>
            </a:r>
            <a:endParaRPr sz="900">
              <a:solidFill>
                <a:srgbClr val="303030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grpSp>
        <p:nvGrpSpPr>
          <p:cNvPr id="64" name="Google Shape;64;p13"/>
          <p:cNvGrpSpPr/>
          <p:nvPr/>
        </p:nvGrpSpPr>
        <p:grpSpPr>
          <a:xfrm>
            <a:off x="539950" y="2915216"/>
            <a:ext cx="3121800" cy="1150533"/>
            <a:chOff x="539950" y="2915216"/>
            <a:chExt cx="3121800" cy="1150533"/>
          </a:xfrm>
        </p:grpSpPr>
        <p:sp>
          <p:nvSpPr>
            <p:cNvPr id="65" name="Google Shape;65;p13"/>
            <p:cNvSpPr txBox="1"/>
            <p:nvPr/>
          </p:nvSpPr>
          <p:spPr>
            <a:xfrm>
              <a:off x="539950" y="2915216"/>
              <a:ext cx="3121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AE7B49"/>
                  </a:solidFill>
                  <a:latin typeface="Raleway Medium"/>
                  <a:ea typeface="Raleway Medium"/>
                  <a:cs typeface="Raleway Medium"/>
                  <a:sym typeface="Raleway Medium"/>
                </a:rPr>
                <a:t>HIRING MANAGER'S NAME</a:t>
              </a:r>
              <a:endParaRPr sz="1000">
                <a:solidFill>
                  <a:srgbClr val="AE7B49"/>
                </a:solidFill>
                <a:latin typeface="Raleway Medium"/>
                <a:ea typeface="Raleway Medium"/>
                <a:cs typeface="Raleway Medium"/>
                <a:sym typeface="Raleway Medium"/>
              </a:endParaRPr>
            </a:p>
          </p:txBody>
        </p:sp>
        <p:sp>
          <p:nvSpPr>
            <p:cNvPr id="66" name="Google Shape;66;p13"/>
            <p:cNvSpPr txBox="1"/>
            <p:nvPr/>
          </p:nvSpPr>
          <p:spPr>
            <a:xfrm>
              <a:off x="539950" y="3166233"/>
              <a:ext cx="3121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03030"/>
                  </a:solidFill>
                  <a:latin typeface="Raleway Medium"/>
                  <a:ea typeface="Raleway Medium"/>
                  <a:cs typeface="Raleway Medium"/>
                  <a:sym typeface="Raleway Medium"/>
                </a:rPr>
                <a:t>456 Company Address</a:t>
              </a:r>
              <a:endParaRPr sz="1000">
                <a:solidFill>
                  <a:srgbClr val="303030"/>
                </a:solidFill>
                <a:latin typeface="Raleway Medium"/>
                <a:ea typeface="Raleway Medium"/>
                <a:cs typeface="Raleway Medium"/>
                <a:sym typeface="Raleway Medium"/>
              </a:endParaRPr>
            </a:p>
          </p:txBody>
        </p:sp>
        <p:sp>
          <p:nvSpPr>
            <p:cNvPr id="67" name="Google Shape;67;p13"/>
            <p:cNvSpPr txBox="1"/>
            <p:nvPr/>
          </p:nvSpPr>
          <p:spPr>
            <a:xfrm>
              <a:off x="539950" y="3414771"/>
              <a:ext cx="3121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03030"/>
                  </a:solidFill>
                  <a:latin typeface="Raleway Medium"/>
                  <a:ea typeface="Raleway Medium"/>
                  <a:cs typeface="Raleway Medium"/>
                  <a:sym typeface="Raleway Medium"/>
                </a:rPr>
                <a:t>City, State, Zip Code</a:t>
              </a:r>
              <a:endParaRPr sz="1000">
                <a:solidFill>
                  <a:srgbClr val="303030"/>
                </a:solidFill>
                <a:latin typeface="Raleway Medium"/>
                <a:ea typeface="Raleway Medium"/>
                <a:cs typeface="Raleway Medium"/>
                <a:sym typeface="Raleway Medium"/>
              </a:endParaRPr>
            </a:p>
          </p:txBody>
        </p:sp>
        <p:sp>
          <p:nvSpPr>
            <p:cNvPr id="68" name="Google Shape;68;p13"/>
            <p:cNvSpPr txBox="1"/>
            <p:nvPr/>
          </p:nvSpPr>
          <p:spPr>
            <a:xfrm>
              <a:off x="539950" y="3663310"/>
              <a:ext cx="3121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03030"/>
                  </a:solidFill>
                  <a:latin typeface="Raleway Medium"/>
                  <a:ea typeface="Raleway Medium"/>
                  <a:cs typeface="Raleway Medium"/>
                  <a:sym typeface="Raleway Medium"/>
                </a:rPr>
                <a:t>(123) 345-5678</a:t>
              </a:r>
              <a:endParaRPr sz="1000">
                <a:solidFill>
                  <a:srgbClr val="303030"/>
                </a:solidFill>
                <a:latin typeface="Raleway Medium"/>
                <a:ea typeface="Raleway Medium"/>
                <a:cs typeface="Raleway Medium"/>
                <a:sym typeface="Raleway Medium"/>
              </a:endParaRPr>
            </a:p>
          </p:txBody>
        </p:sp>
        <p:sp>
          <p:nvSpPr>
            <p:cNvPr id="69" name="Google Shape;69;p13"/>
            <p:cNvSpPr txBox="1"/>
            <p:nvPr/>
          </p:nvSpPr>
          <p:spPr>
            <a:xfrm>
              <a:off x="539950" y="3911849"/>
              <a:ext cx="3121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03030"/>
                  </a:solidFill>
                  <a:latin typeface="Raleway Medium"/>
                  <a:ea typeface="Raleway Medium"/>
                  <a:cs typeface="Raleway Medium"/>
                  <a:sym typeface="Raleway Medium"/>
                </a:rPr>
                <a:t>hiring.manager@companyemail.ltd</a:t>
              </a:r>
              <a:endParaRPr sz="1000">
                <a:solidFill>
                  <a:srgbClr val="303030"/>
                </a:solidFill>
                <a:latin typeface="Raleway Medium"/>
                <a:ea typeface="Raleway Medium"/>
                <a:cs typeface="Raleway Medium"/>
                <a:sym typeface="Raleway Medium"/>
              </a:endParaRPr>
            </a:p>
          </p:txBody>
        </p:sp>
      </p:grpSp>
      <p:sp>
        <p:nvSpPr>
          <p:cNvPr id="70" name="Google Shape;70;p13"/>
          <p:cNvSpPr txBox="1"/>
          <p:nvPr/>
        </p:nvSpPr>
        <p:spPr>
          <a:xfrm>
            <a:off x="5457175" y="2915225"/>
            <a:ext cx="15636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03030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February 14th, 2028</a:t>
            </a:r>
            <a:endParaRPr sz="1000">
              <a:solidFill>
                <a:srgbClr val="303030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539950" y="4887616"/>
            <a:ext cx="31218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03030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Dear Principal [Name],</a:t>
            </a:r>
            <a:endParaRPr sz="1000">
              <a:solidFill>
                <a:srgbClr val="303030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539950" y="5388200"/>
            <a:ext cx="6480900" cy="21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6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03030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I have been deeply committed to education since my first experience mentoring peers in college.</a:t>
            </a:r>
            <a:endParaRPr sz="1000">
              <a:solidFill>
                <a:srgbClr val="303030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  <a:p>
            <a:pPr indent="0" lvl="0" marL="0" rtl="0" algn="l">
              <a:lnSpc>
                <a:spcPct val="16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303030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  <a:p>
            <a:pPr indent="0" lvl="0" marL="0" rtl="0" algn="l">
              <a:lnSpc>
                <a:spcPct val="16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03030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With eight years of experience as an educator, I have worked with students from a variety of backgrounds and skill levels. My ability to inspire progress has resulted in a 20% improvement in test scores at my current institution. I am confident that my dedication and teaching philosophy align with the values of Maplewood High School, as mentioned in your LinkedIn job posting.</a:t>
            </a:r>
            <a:endParaRPr sz="1000">
              <a:solidFill>
                <a:srgbClr val="303030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  <a:p>
            <a:pPr indent="0" lvl="0" marL="0" rtl="0" algn="l">
              <a:lnSpc>
                <a:spcPct val="16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303030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  <a:p>
            <a:pPr indent="0" lvl="0" marL="0" rtl="0" algn="l">
              <a:lnSpc>
                <a:spcPct val="16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03030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I am reachable at 310-678-3456 or [Your Email]. I would love the opportunity to discuss how my skills can contribute to the success of your school.</a:t>
            </a:r>
            <a:endParaRPr sz="1000">
              <a:solidFill>
                <a:srgbClr val="303030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73" name="Google Shape;73;p13"/>
          <p:cNvSpPr txBox="1"/>
          <p:nvPr/>
        </p:nvSpPr>
        <p:spPr>
          <a:xfrm>
            <a:off x="539950" y="7884169"/>
            <a:ext cx="31218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03030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Sincerely,</a:t>
            </a:r>
            <a:endParaRPr sz="1000">
              <a:solidFill>
                <a:srgbClr val="303030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74" name="Google Shape;74;p13"/>
          <p:cNvSpPr txBox="1"/>
          <p:nvPr/>
        </p:nvSpPr>
        <p:spPr>
          <a:xfrm>
            <a:off x="539950" y="8148369"/>
            <a:ext cx="31218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AE7B49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JAMES BRADLEY</a:t>
            </a:r>
            <a:endParaRPr sz="1000">
              <a:solidFill>
                <a:srgbClr val="AE7B49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