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oboto Medium"/>
      <p:regular r:id="rId7"/>
      <p:bold r:id="rId8"/>
      <p:italic r:id="rId9"/>
      <p:boldItalic r:id="rId10"/>
    </p:embeddedFont>
    <p:embeddedFont>
      <p:font typeface="Roboto"/>
      <p:regular r:id="rId11"/>
      <p:bold r:id="rId12"/>
      <p:italic r:id="rId13"/>
      <p:boldItalic r:id="rId14"/>
    </p:embeddedFont>
    <p:embeddedFont>
      <p:font typeface="Roboto SemiBold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ACDFBDE-1E10-4043-BCC3-EC4BE8C241A3}">
  <a:tblStyle styleId="{FACDFBDE-1E10-4043-BCC3-EC4BE8C241A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font" Target="fonts/RobotoMedium-boldItalic.fntdata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Medium-italic.fntdata"/><Relationship Id="rId15" Type="http://schemas.openxmlformats.org/officeDocument/2006/relationships/font" Target="fonts/RobotoSemiBold-regular.fntdata"/><Relationship Id="rId14" Type="http://schemas.openxmlformats.org/officeDocument/2006/relationships/font" Target="fonts/Roboto-boldItalic.fntdata"/><Relationship Id="rId17" Type="http://schemas.openxmlformats.org/officeDocument/2006/relationships/font" Target="fonts/RobotoSemiBold-italic.fntdata"/><Relationship Id="rId16" Type="http://schemas.openxmlformats.org/officeDocument/2006/relationships/font" Target="fonts/RobotoSemi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SemiBold-boldItalic.fntdata"/><Relationship Id="rId7" Type="http://schemas.openxmlformats.org/officeDocument/2006/relationships/font" Target="fonts/RobotoMedium-regular.fntdata"/><Relationship Id="rId8" Type="http://schemas.openxmlformats.org/officeDocument/2006/relationships/font" Target="fonts/Roboto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450000" y="1973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{FACDFBDE-1E10-4043-BCC3-EC4BE8C241A3}</a:tableStyleId>
              </a:tblPr>
              <a:tblGrid>
                <a:gridCol w="3330000"/>
                <a:gridCol w="3330000"/>
              </a:tblGrid>
              <a:tr h="359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Ship from Addres</a:t>
                      </a:r>
                      <a:r>
                        <a:rPr lang="uk"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s</a:t>
                      </a:r>
                      <a:endParaRPr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Ship to Address</a:t>
                      </a:r>
                      <a:endParaRPr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1167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321 Main Street, </a:t>
                      </a:r>
                      <a:endParaRPr sz="12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Springfield, USA 12345</a:t>
                      </a:r>
                      <a:endParaRPr sz="12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Phone: </a:t>
                      </a:r>
                      <a:r>
                        <a:rPr lang="uk" sz="1200">
                          <a:latin typeface="Roboto SemiBold"/>
                          <a:ea typeface="Roboto SemiBold"/>
                          <a:cs typeface="Roboto SemiBold"/>
                          <a:sym typeface="Roboto SemiBold"/>
                        </a:rPr>
                        <a:t>+1-123-456-7890</a:t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  <a:p>
                      <a:pPr indent="0" lvl="0" marL="0" rtl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Attn: </a:t>
                      </a:r>
                      <a:r>
                        <a:rPr lang="uk" sz="1200">
                          <a:latin typeface="Roboto SemiBold"/>
                          <a:ea typeface="Roboto SemiBold"/>
                          <a:cs typeface="Roboto SemiBold"/>
                          <a:sym typeface="Roboto SemiBold"/>
                        </a:rPr>
                        <a:t>John Smith</a:t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213 Main Street, </a:t>
                      </a:r>
                      <a:endParaRPr sz="12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Springfield, USA 54321</a:t>
                      </a:r>
                      <a:endParaRPr sz="12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Phone: </a:t>
                      </a:r>
                      <a:r>
                        <a:rPr lang="uk" sz="1200">
                          <a:solidFill>
                            <a:schemeClr val="dk1"/>
                          </a:solidFill>
                          <a:latin typeface="Roboto SemiBold"/>
                          <a:ea typeface="Roboto SemiBold"/>
                          <a:cs typeface="Roboto SemiBold"/>
                          <a:sym typeface="Roboto SemiBold"/>
                        </a:rPr>
                        <a:t>+1-012-345-6789</a:t>
                      </a:r>
                      <a:endParaRPr sz="12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Attn: </a:t>
                      </a:r>
                      <a:r>
                        <a:rPr lang="uk" sz="1200">
                          <a:latin typeface="Roboto SemiBold"/>
                          <a:ea typeface="Roboto SemiBold"/>
                          <a:cs typeface="Roboto SemiBold"/>
                          <a:sym typeface="Roboto SemiBold"/>
                        </a:rPr>
                        <a:t>Emily Taylor</a:t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423874" y="371650"/>
            <a:ext cx="3690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300">
                <a:solidFill>
                  <a:srgbClr val="1082B3"/>
                </a:solidFill>
                <a:latin typeface="Roboto"/>
                <a:ea typeface="Roboto"/>
                <a:cs typeface="Roboto"/>
                <a:sym typeface="Roboto"/>
              </a:rPr>
              <a:t>PACKING LIST</a:t>
            </a:r>
            <a:endParaRPr b="1" sz="3300">
              <a:solidFill>
                <a:srgbClr val="1082B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654139" y="600253"/>
            <a:ext cx="1256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1082B3"/>
                </a:solidFill>
                <a:latin typeface="Roboto"/>
                <a:ea typeface="Roboto"/>
                <a:cs typeface="Roboto"/>
                <a:sym typeface="Roboto"/>
              </a:rPr>
              <a:t>YOUR LOGO</a:t>
            </a:r>
            <a:endParaRPr b="1" sz="1600">
              <a:solidFill>
                <a:srgbClr val="1082B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34250" y="911050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Date</a:t>
            </a:r>
            <a:endParaRPr b="1"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095200" y="911050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01/01/2028</a:t>
            </a:r>
            <a:endParaRPr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34250" y="1131926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Reference No.</a:t>
            </a:r>
            <a:endParaRPr b="1"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095200" y="1133124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SO123456789</a:t>
            </a:r>
            <a:endParaRPr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34250" y="1352802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PO No.</a:t>
            </a:r>
            <a:endParaRPr b="1"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095200" y="1355198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PO123456789</a:t>
            </a:r>
            <a:endParaRPr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34250" y="1573678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Carrier Name</a:t>
            </a:r>
            <a:endParaRPr b="1"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095200" y="1573678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TransTech</a:t>
            </a:r>
            <a:endParaRPr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654140" y="911050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Company Name</a:t>
            </a:r>
            <a:endParaRPr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654140" y="1133124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+1-234-5678-901</a:t>
            </a:r>
            <a:endParaRPr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654140" y="1355198"/>
            <a:ext cx="145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P.O. BOX 12345</a:t>
            </a:r>
            <a:endParaRPr sz="1200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68" name="Google Shape;68;p13"/>
          <p:cNvGraphicFramePr/>
          <p:nvPr/>
        </p:nvGraphicFramePr>
        <p:xfrm>
          <a:off x="450000" y="372122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{FACDFBDE-1E10-4043-BCC3-EC4BE8C241A3}</a:tableStyleId>
              </a:tblPr>
              <a:tblGrid>
                <a:gridCol w="1665000"/>
                <a:gridCol w="1665000"/>
                <a:gridCol w="1874150"/>
                <a:gridCol w="1455850"/>
              </a:tblGrid>
              <a:tr h="356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Item No.</a:t>
                      </a:r>
                      <a:endParaRPr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Description</a:t>
                      </a:r>
                      <a:endParaRPr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Unit</a:t>
                      </a:r>
                      <a:endParaRPr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Qty Shipped</a:t>
                      </a:r>
                      <a:endParaRPr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10800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108000" marL="108000" anchor="ctr">
                    <a:lnL cap="flat" cmpd="sng" w="19050">
                      <a:solidFill>
                        <a:srgbClr val="31313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1200">
                          <a:solidFill>
                            <a:schemeClr val="dk1"/>
                          </a:solidFill>
                          <a:latin typeface="Roboto SemiBold"/>
                          <a:ea typeface="Roboto SemiBold"/>
                          <a:cs typeface="Roboto SemiBold"/>
                          <a:sym typeface="Roboto SemiBold"/>
                        </a:rPr>
                        <a:t>Total Qty</a:t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10800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Roboto SemiBold"/>
                        <a:ea typeface="Roboto SemiBold"/>
                        <a:cs typeface="Roboto SemiBold"/>
                        <a:sym typeface="Roboto SemiBold"/>
                      </a:endParaRPr>
                    </a:p>
                  </a:txBody>
                  <a:tcPr marT="0" marB="0" marR="0" marL="108000" anchor="ctr">
                    <a:lnL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31313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9" name="Google Shape;69;p13"/>
          <p:cNvSpPr txBox="1"/>
          <p:nvPr/>
        </p:nvSpPr>
        <p:spPr>
          <a:xfrm>
            <a:off x="434250" y="8693089"/>
            <a:ext cx="858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Signature</a:t>
            </a:r>
            <a:endParaRPr b="1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0" name="Google Shape;70;p13"/>
          <p:cNvCxnSpPr/>
          <p:nvPr/>
        </p:nvCxnSpPr>
        <p:spPr>
          <a:xfrm rot="10800000">
            <a:off x="1309350" y="8882464"/>
            <a:ext cx="2268600" cy="0"/>
          </a:xfrm>
          <a:prstGeom prst="straightConnector1">
            <a:avLst/>
          </a:prstGeom>
          <a:noFill/>
          <a:ln cap="flat" cmpd="sng" w="19050">
            <a:solidFill>
              <a:srgbClr val="31313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13"/>
          <p:cNvSpPr txBox="1"/>
          <p:nvPr/>
        </p:nvSpPr>
        <p:spPr>
          <a:xfrm>
            <a:off x="3799439" y="8693089"/>
            <a:ext cx="532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Date</a:t>
            </a:r>
            <a:endParaRPr b="1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2" name="Google Shape;72;p13"/>
          <p:cNvCxnSpPr/>
          <p:nvPr/>
        </p:nvCxnSpPr>
        <p:spPr>
          <a:xfrm rot="10800000">
            <a:off x="4273300" y="8882464"/>
            <a:ext cx="2855700" cy="0"/>
          </a:xfrm>
          <a:prstGeom prst="straightConnector1">
            <a:avLst/>
          </a:prstGeom>
          <a:noFill/>
          <a:ln cap="flat" cmpd="sng" w="19050">
            <a:solidFill>
              <a:srgbClr val="31313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13"/>
          <p:cNvSpPr/>
          <p:nvPr/>
        </p:nvSpPr>
        <p:spPr>
          <a:xfrm>
            <a:off x="456575" y="9488525"/>
            <a:ext cx="6644100" cy="732000"/>
          </a:xfrm>
          <a:prstGeom prst="rect">
            <a:avLst/>
          </a:prstGeom>
          <a:noFill/>
          <a:ln cap="flat" cmpd="sng" w="19050">
            <a:solidFill>
              <a:srgbClr val="3131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434250" y="9204263"/>
            <a:ext cx="858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313131"/>
                </a:solidFill>
                <a:latin typeface="Roboto"/>
                <a:ea typeface="Roboto"/>
                <a:cs typeface="Roboto"/>
                <a:sym typeface="Roboto"/>
              </a:rPr>
              <a:t>Notes</a:t>
            </a:r>
            <a:endParaRPr b="1">
              <a:solidFill>
                <a:srgbClr val="31313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