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Ubuntu Light"/>
      <p:regular r:id="rId6"/>
      <p:bold r:id="rId7"/>
      <p:italic r:id="rId8"/>
      <p:boldItalic r:id="rId9"/>
    </p:embeddedFont>
    <p:embeddedFont>
      <p:font typeface="Ubuntu Medium"/>
      <p:regular r:id="rId10"/>
      <p:bold r:id="rId11"/>
      <p:italic r:id="rId12"/>
      <p:boldItalic r:id="rId13"/>
    </p:embeddedFont>
    <p:embeddedFont>
      <p:font typeface="Lor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UbuntuMedium-bold.fntdata"/><Relationship Id="rId10" Type="http://schemas.openxmlformats.org/officeDocument/2006/relationships/font" Target="fonts/UbuntuMedium-regular.fntdata"/><Relationship Id="rId13" Type="http://schemas.openxmlformats.org/officeDocument/2006/relationships/font" Target="fonts/UbuntuMedium-boldItalic.fntdata"/><Relationship Id="rId12" Type="http://schemas.openxmlformats.org/officeDocument/2006/relationships/font" Target="fonts/Ubuntu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UbuntuLight-boldItalic.fntdata"/><Relationship Id="rId15" Type="http://schemas.openxmlformats.org/officeDocument/2006/relationships/font" Target="fonts/Lora-bold.fntdata"/><Relationship Id="rId14" Type="http://schemas.openxmlformats.org/officeDocument/2006/relationships/font" Target="fonts/Lora-regular.fntdata"/><Relationship Id="rId17" Type="http://schemas.openxmlformats.org/officeDocument/2006/relationships/font" Target="fonts/Lora-boldItalic.fntdata"/><Relationship Id="rId16" Type="http://schemas.openxmlformats.org/officeDocument/2006/relationships/font" Target="fonts/Lora-italic.fntdata"/><Relationship Id="rId5" Type="http://schemas.openxmlformats.org/officeDocument/2006/relationships/slide" Target="slides/slide1.xml"/><Relationship Id="rId6" Type="http://schemas.openxmlformats.org/officeDocument/2006/relationships/font" Target="fonts/UbuntuLight-regular.fntdata"/><Relationship Id="rId7" Type="http://schemas.openxmlformats.org/officeDocument/2006/relationships/font" Target="fonts/UbuntuLight-bold.fntdata"/><Relationship Id="rId8" Type="http://schemas.openxmlformats.org/officeDocument/2006/relationships/font" Target="fonts/Ubuntu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295450" y="315810"/>
            <a:ext cx="7027136" cy="744054"/>
            <a:chOff x="295450" y="315810"/>
            <a:chExt cx="7027136" cy="744054"/>
          </a:xfrm>
        </p:grpSpPr>
        <p:sp>
          <p:nvSpPr>
            <p:cNvPr id="55" name="Google Shape;55;p13"/>
            <p:cNvSpPr txBox="1"/>
            <p:nvPr/>
          </p:nvSpPr>
          <p:spPr>
            <a:xfrm>
              <a:off x="307501" y="315810"/>
              <a:ext cx="5165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400">
                  <a:solidFill>
                    <a:srgbClr val="292929"/>
                  </a:solidFill>
                  <a:latin typeface="Lora"/>
                  <a:ea typeface="Lora"/>
                  <a:cs typeface="Lora"/>
                  <a:sym typeface="Lora"/>
                </a:rPr>
                <a:t>John Alexander Smith</a:t>
              </a:r>
              <a:endParaRPr sz="2400">
                <a:solidFill>
                  <a:srgbClr val="292929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cxnSp>
          <p:nvCxnSpPr>
            <p:cNvPr id="56" name="Google Shape;56;p13"/>
            <p:cNvCxnSpPr/>
            <p:nvPr/>
          </p:nvCxnSpPr>
          <p:spPr>
            <a:xfrm>
              <a:off x="308400" y="805064"/>
              <a:ext cx="6945900" cy="0"/>
            </a:xfrm>
            <a:prstGeom prst="straightConnector1">
              <a:avLst/>
            </a:prstGeom>
            <a:noFill/>
            <a:ln cap="flat" cmpd="sng" w="19050">
              <a:solidFill>
                <a:srgbClr val="29292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57" name="Google Shape;57;p13"/>
            <p:cNvGrpSpPr/>
            <p:nvPr/>
          </p:nvGrpSpPr>
          <p:grpSpPr>
            <a:xfrm>
              <a:off x="295450" y="858575"/>
              <a:ext cx="7027136" cy="201289"/>
              <a:chOff x="295450" y="858575"/>
              <a:chExt cx="7027136" cy="201289"/>
            </a:xfrm>
          </p:grpSpPr>
          <p:sp>
            <p:nvSpPr>
              <p:cNvPr id="58" name="Google Shape;58;p13"/>
              <p:cNvSpPr txBox="1"/>
              <p:nvPr/>
            </p:nvSpPr>
            <p:spPr>
              <a:xfrm>
                <a:off x="295450" y="858575"/>
                <a:ext cx="1221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Bay Area, California</a:t>
                </a:r>
                <a:endParaRPr sz="1000">
                  <a:solidFill>
                    <a:srgbClr val="29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  <p:cxnSp>
            <p:nvCxnSpPr>
              <p:cNvPr id="59" name="Google Shape;59;p13"/>
              <p:cNvCxnSpPr/>
              <p:nvPr/>
            </p:nvCxnSpPr>
            <p:spPr>
              <a:xfrm>
                <a:off x="308400" y="1059864"/>
                <a:ext cx="694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DDDD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0" name="Google Shape;60;p13"/>
              <p:cNvSpPr txBox="1"/>
              <p:nvPr/>
            </p:nvSpPr>
            <p:spPr>
              <a:xfrm>
                <a:off x="1773513" y="858575"/>
                <a:ext cx="9768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+1-234-456-7890</a:t>
                </a:r>
                <a:endParaRPr sz="1000">
                  <a:solidFill>
                    <a:srgbClr val="29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  <p:sp>
            <p:nvSpPr>
              <p:cNvPr id="61" name="Google Shape;61;p13"/>
              <p:cNvSpPr txBox="1"/>
              <p:nvPr/>
            </p:nvSpPr>
            <p:spPr>
              <a:xfrm>
                <a:off x="3145175" y="858575"/>
                <a:ext cx="22008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 john.alex.smith@youremailaddress.ltd</a:t>
                </a:r>
                <a:endParaRPr sz="1000">
                  <a:solidFill>
                    <a:srgbClr val="29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  <p:sp>
            <p:nvSpPr>
              <p:cNvPr id="62" name="Google Shape;62;p13"/>
              <p:cNvSpPr txBox="1"/>
              <p:nvPr/>
            </p:nvSpPr>
            <p:spPr>
              <a:xfrm>
                <a:off x="5790185" y="858575"/>
                <a:ext cx="15324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linkedin.com/in/username</a:t>
                </a:r>
                <a:endParaRPr sz="1000">
                  <a:solidFill>
                    <a:srgbClr val="29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1584475" y="919775"/>
                <a:ext cx="31500" cy="31500"/>
              </a:xfrm>
              <a:prstGeom prst="ellipse">
                <a:avLst/>
              </a:prstGeom>
              <a:solidFill>
                <a:srgbClr val="2929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2897925" y="919775"/>
                <a:ext cx="31500" cy="31500"/>
              </a:xfrm>
              <a:prstGeom prst="ellipse">
                <a:avLst/>
              </a:prstGeom>
              <a:solidFill>
                <a:srgbClr val="2929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5563250" y="919775"/>
                <a:ext cx="31500" cy="31500"/>
              </a:xfrm>
              <a:prstGeom prst="ellipse">
                <a:avLst/>
              </a:prstGeom>
              <a:solidFill>
                <a:srgbClr val="2929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6" name="Google Shape;66;p13"/>
          <p:cNvGrpSpPr/>
          <p:nvPr/>
        </p:nvGrpSpPr>
        <p:grpSpPr>
          <a:xfrm>
            <a:off x="298498" y="1311175"/>
            <a:ext cx="6955903" cy="736650"/>
            <a:chOff x="298498" y="1387375"/>
            <a:chExt cx="6955903" cy="736650"/>
          </a:xfrm>
        </p:grpSpPr>
        <p:cxnSp>
          <p:nvCxnSpPr>
            <p:cNvPr id="67" name="Google Shape;67;p13"/>
            <p:cNvCxnSpPr/>
            <p:nvPr/>
          </p:nvCxnSpPr>
          <p:spPr>
            <a:xfrm>
              <a:off x="308400" y="1622489"/>
              <a:ext cx="6945900" cy="0"/>
            </a:xfrm>
            <a:prstGeom prst="straightConnector1">
              <a:avLst/>
            </a:prstGeom>
            <a:noFill/>
            <a:ln cap="flat" cmpd="sng" w="9525">
              <a:solidFill>
                <a:srgbClr val="DDDDD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8" name="Google Shape;68;p13"/>
            <p:cNvSpPr txBox="1"/>
            <p:nvPr/>
          </p:nvSpPr>
          <p:spPr>
            <a:xfrm>
              <a:off x="298498" y="1387375"/>
              <a:ext cx="2104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292929"/>
                  </a:solidFill>
                  <a:latin typeface="Lora"/>
                  <a:ea typeface="Lora"/>
                  <a:cs typeface="Lora"/>
                  <a:sym typeface="Lora"/>
                </a:rPr>
                <a:t>Education</a:t>
              </a:r>
              <a:endParaRPr sz="1300">
                <a:solidFill>
                  <a:srgbClr val="292929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grpSp>
          <p:nvGrpSpPr>
            <p:cNvPr id="69" name="Google Shape;69;p13"/>
            <p:cNvGrpSpPr/>
            <p:nvPr/>
          </p:nvGrpSpPr>
          <p:grpSpPr>
            <a:xfrm>
              <a:off x="298500" y="1799375"/>
              <a:ext cx="6955900" cy="324650"/>
              <a:chOff x="298500" y="1799375"/>
              <a:chExt cx="6955900" cy="324650"/>
            </a:xfrm>
          </p:grpSpPr>
          <p:sp>
            <p:nvSpPr>
              <p:cNvPr id="70" name="Google Shape;70;p13"/>
              <p:cNvSpPr txBox="1"/>
              <p:nvPr/>
            </p:nvSpPr>
            <p:spPr>
              <a:xfrm>
                <a:off x="298501" y="1799383"/>
                <a:ext cx="27327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ABCS University, San Francisco, CA</a:t>
                </a:r>
                <a:endParaRPr sz="900">
                  <a:solidFill>
                    <a:srgbClr val="292929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sp>
            <p:nvSpPr>
              <p:cNvPr id="71" name="Google Shape;71;p13"/>
              <p:cNvSpPr txBox="1"/>
              <p:nvPr/>
            </p:nvSpPr>
            <p:spPr>
              <a:xfrm>
                <a:off x="298500" y="1985425"/>
                <a:ext cx="5481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Bachelor of Science in Computer Science (with a Minor in Business and Management)</a:t>
                </a:r>
                <a:endParaRPr sz="900">
                  <a:solidFill>
                    <a:srgbClr val="29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6375100" y="1799375"/>
                <a:ext cx="8793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May 2010</a:t>
                </a:r>
                <a:endParaRPr sz="900">
                  <a:solidFill>
                    <a:srgbClr val="292929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</p:grpSp>
      </p:grpSp>
      <p:grpSp>
        <p:nvGrpSpPr>
          <p:cNvPr id="73" name="Google Shape;73;p13"/>
          <p:cNvGrpSpPr/>
          <p:nvPr/>
        </p:nvGrpSpPr>
        <p:grpSpPr>
          <a:xfrm>
            <a:off x="298498" y="2283129"/>
            <a:ext cx="6955923" cy="736646"/>
            <a:chOff x="298498" y="2359329"/>
            <a:chExt cx="6955923" cy="736646"/>
          </a:xfrm>
        </p:grpSpPr>
        <p:cxnSp>
          <p:nvCxnSpPr>
            <p:cNvPr id="74" name="Google Shape;74;p13"/>
            <p:cNvCxnSpPr/>
            <p:nvPr/>
          </p:nvCxnSpPr>
          <p:spPr>
            <a:xfrm>
              <a:off x="308400" y="2594443"/>
              <a:ext cx="6945900" cy="0"/>
            </a:xfrm>
            <a:prstGeom prst="straightConnector1">
              <a:avLst/>
            </a:prstGeom>
            <a:noFill/>
            <a:ln cap="flat" cmpd="sng" w="9525">
              <a:solidFill>
                <a:srgbClr val="DDDDD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5" name="Google Shape;75;p13"/>
            <p:cNvSpPr txBox="1"/>
            <p:nvPr/>
          </p:nvSpPr>
          <p:spPr>
            <a:xfrm>
              <a:off x="298498" y="2359329"/>
              <a:ext cx="2104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292929"/>
                  </a:solidFill>
                  <a:latin typeface="Lora"/>
                  <a:ea typeface="Lora"/>
                  <a:cs typeface="Lora"/>
                  <a:sym typeface="Lora"/>
                </a:rPr>
                <a:t>Skills</a:t>
              </a:r>
              <a:endParaRPr sz="1300">
                <a:solidFill>
                  <a:srgbClr val="292929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grpSp>
          <p:nvGrpSpPr>
            <p:cNvPr id="76" name="Google Shape;76;p13"/>
            <p:cNvGrpSpPr/>
            <p:nvPr/>
          </p:nvGrpSpPr>
          <p:grpSpPr>
            <a:xfrm>
              <a:off x="308400" y="2771325"/>
              <a:ext cx="1615375" cy="138600"/>
              <a:chOff x="308400" y="2771325"/>
              <a:chExt cx="1615375" cy="138600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593875" y="2771325"/>
                <a:ext cx="1329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MySQL/MariaDB</a:t>
                </a:r>
                <a:endParaRPr sz="900">
                  <a:solidFill>
                    <a:srgbClr val="29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308400" y="2820525"/>
                <a:ext cx="40200" cy="40200"/>
              </a:xfrm>
              <a:prstGeom prst="ellipse">
                <a:avLst/>
              </a:prstGeom>
              <a:solidFill>
                <a:srgbClr val="2929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" name="Google Shape;79;p13"/>
            <p:cNvGrpSpPr/>
            <p:nvPr/>
          </p:nvGrpSpPr>
          <p:grpSpPr>
            <a:xfrm>
              <a:off x="308400" y="2957374"/>
              <a:ext cx="1615375" cy="138600"/>
              <a:chOff x="308400" y="2957374"/>
              <a:chExt cx="1615375" cy="138600"/>
            </a:xfrm>
          </p:grpSpPr>
          <p:sp>
            <p:nvSpPr>
              <p:cNvPr id="80" name="Google Shape;80;p13"/>
              <p:cNvSpPr txBox="1"/>
              <p:nvPr/>
            </p:nvSpPr>
            <p:spPr>
              <a:xfrm>
                <a:off x="593875" y="2957374"/>
                <a:ext cx="1329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Objective C</a:t>
                </a:r>
                <a:endParaRPr sz="900">
                  <a:solidFill>
                    <a:srgbClr val="29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308400" y="3006573"/>
                <a:ext cx="40200" cy="40200"/>
              </a:xfrm>
              <a:prstGeom prst="ellipse">
                <a:avLst/>
              </a:prstGeom>
              <a:solidFill>
                <a:srgbClr val="2929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>
              <a:off x="2767200" y="2771325"/>
              <a:ext cx="2592775" cy="324650"/>
              <a:chOff x="2767200" y="2771325"/>
              <a:chExt cx="2592775" cy="324650"/>
            </a:xfrm>
          </p:grpSpPr>
          <p:grpSp>
            <p:nvGrpSpPr>
              <p:cNvPr id="83" name="Google Shape;83;p13"/>
              <p:cNvGrpSpPr/>
              <p:nvPr/>
            </p:nvGrpSpPr>
            <p:grpSpPr>
              <a:xfrm>
                <a:off x="2767200" y="2771325"/>
                <a:ext cx="2592775" cy="138600"/>
                <a:chOff x="2767200" y="2771325"/>
                <a:chExt cx="2592775" cy="138600"/>
              </a:xfrm>
            </p:grpSpPr>
            <p:sp>
              <p:nvSpPr>
                <p:cNvPr id="84" name="Google Shape;84;p13"/>
                <p:cNvSpPr txBox="1"/>
                <p:nvPr/>
              </p:nvSpPr>
              <p:spPr>
                <a:xfrm>
                  <a:off x="3052675" y="2771325"/>
                  <a:ext cx="23073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rPr>
                    <a:t>Scrum and Agile methodologies</a:t>
                  </a:r>
                  <a:endParaRPr sz="9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endParaRPr>
                </a:p>
              </p:txBody>
            </p:sp>
            <p:sp>
              <p:nvSpPr>
                <p:cNvPr id="85" name="Google Shape;85;p13"/>
                <p:cNvSpPr/>
                <p:nvPr/>
              </p:nvSpPr>
              <p:spPr>
                <a:xfrm>
                  <a:off x="2767200" y="2820525"/>
                  <a:ext cx="40200" cy="40200"/>
                </a:xfrm>
                <a:prstGeom prst="ellipse">
                  <a:avLst/>
                </a:prstGeom>
                <a:solidFill>
                  <a:srgbClr val="2929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6" name="Google Shape;86;p13"/>
              <p:cNvGrpSpPr/>
              <p:nvPr/>
            </p:nvGrpSpPr>
            <p:grpSpPr>
              <a:xfrm>
                <a:off x="2767200" y="2957375"/>
                <a:ext cx="2592775" cy="138600"/>
                <a:chOff x="2767200" y="2957375"/>
                <a:chExt cx="2592775" cy="138600"/>
              </a:xfrm>
            </p:grpSpPr>
            <p:sp>
              <p:nvSpPr>
                <p:cNvPr id="87" name="Google Shape;87;p13"/>
                <p:cNvSpPr txBox="1"/>
                <p:nvPr/>
              </p:nvSpPr>
              <p:spPr>
                <a:xfrm>
                  <a:off x="3052675" y="2957375"/>
                  <a:ext cx="23073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rPr>
                    <a:t>Linux Operating System</a:t>
                  </a:r>
                  <a:endParaRPr sz="9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endParaRPr>
                </a:p>
              </p:txBody>
            </p:sp>
            <p:sp>
              <p:nvSpPr>
                <p:cNvPr id="88" name="Google Shape;88;p13"/>
                <p:cNvSpPr/>
                <p:nvPr/>
              </p:nvSpPr>
              <p:spPr>
                <a:xfrm>
                  <a:off x="2767200" y="3006573"/>
                  <a:ext cx="40200" cy="40200"/>
                </a:xfrm>
                <a:prstGeom prst="ellipse">
                  <a:avLst/>
                </a:prstGeom>
                <a:solidFill>
                  <a:srgbClr val="2929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9" name="Google Shape;89;p13"/>
            <p:cNvGrpSpPr/>
            <p:nvPr/>
          </p:nvGrpSpPr>
          <p:grpSpPr>
            <a:xfrm>
              <a:off x="5713440" y="2771325"/>
              <a:ext cx="1540981" cy="324650"/>
              <a:chOff x="2767200" y="2771325"/>
              <a:chExt cx="1540981" cy="324650"/>
            </a:xfrm>
          </p:grpSpPr>
          <p:grpSp>
            <p:nvGrpSpPr>
              <p:cNvPr id="90" name="Google Shape;90;p13"/>
              <p:cNvGrpSpPr/>
              <p:nvPr/>
            </p:nvGrpSpPr>
            <p:grpSpPr>
              <a:xfrm>
                <a:off x="2767200" y="2771325"/>
                <a:ext cx="1540981" cy="138600"/>
                <a:chOff x="2767200" y="2771325"/>
                <a:chExt cx="1540981" cy="138600"/>
              </a:xfrm>
            </p:grpSpPr>
            <p:sp>
              <p:nvSpPr>
                <p:cNvPr id="91" name="Google Shape;91;p13"/>
                <p:cNvSpPr txBox="1"/>
                <p:nvPr/>
              </p:nvSpPr>
              <p:spPr>
                <a:xfrm>
                  <a:off x="3052681" y="2771325"/>
                  <a:ext cx="12555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rPr>
                    <a:t>MongoDB Java</a:t>
                  </a:r>
                  <a:endParaRPr sz="9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endParaRPr>
                </a:p>
              </p:txBody>
            </p:sp>
            <p:sp>
              <p:nvSpPr>
                <p:cNvPr id="92" name="Google Shape;92;p13"/>
                <p:cNvSpPr/>
                <p:nvPr/>
              </p:nvSpPr>
              <p:spPr>
                <a:xfrm>
                  <a:off x="2767200" y="2820525"/>
                  <a:ext cx="40200" cy="40200"/>
                </a:xfrm>
                <a:prstGeom prst="ellipse">
                  <a:avLst/>
                </a:prstGeom>
                <a:solidFill>
                  <a:srgbClr val="2929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3" name="Google Shape;93;p13"/>
              <p:cNvGrpSpPr/>
              <p:nvPr/>
            </p:nvGrpSpPr>
            <p:grpSpPr>
              <a:xfrm>
                <a:off x="2767200" y="2957375"/>
                <a:ext cx="1540980" cy="138600"/>
                <a:chOff x="2767200" y="2957375"/>
                <a:chExt cx="1540980" cy="138600"/>
              </a:xfrm>
            </p:grpSpPr>
            <p:sp>
              <p:nvSpPr>
                <p:cNvPr id="94" name="Google Shape;94;p13"/>
                <p:cNvSpPr txBox="1"/>
                <p:nvPr/>
              </p:nvSpPr>
              <p:spPr>
                <a:xfrm>
                  <a:off x="3052681" y="2957375"/>
                  <a:ext cx="12555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rPr>
                    <a:t>Network Configuration</a:t>
                  </a:r>
                  <a:endParaRPr sz="9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endParaRPr>
                </a:p>
              </p:txBody>
            </p:sp>
            <p:sp>
              <p:nvSpPr>
                <p:cNvPr id="95" name="Google Shape;95;p13"/>
                <p:cNvSpPr/>
                <p:nvPr/>
              </p:nvSpPr>
              <p:spPr>
                <a:xfrm>
                  <a:off x="2767200" y="3006573"/>
                  <a:ext cx="40200" cy="40200"/>
                </a:xfrm>
                <a:prstGeom prst="ellipse">
                  <a:avLst/>
                </a:prstGeom>
                <a:solidFill>
                  <a:srgbClr val="2929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96" name="Google Shape;96;p13"/>
          <p:cNvGrpSpPr/>
          <p:nvPr/>
        </p:nvGrpSpPr>
        <p:grpSpPr>
          <a:xfrm>
            <a:off x="298498" y="3263422"/>
            <a:ext cx="7024077" cy="7048572"/>
            <a:chOff x="298498" y="3263422"/>
            <a:chExt cx="7024077" cy="7048572"/>
          </a:xfrm>
        </p:grpSpPr>
        <p:grpSp>
          <p:nvGrpSpPr>
            <p:cNvPr id="97" name="Google Shape;97;p13"/>
            <p:cNvGrpSpPr/>
            <p:nvPr/>
          </p:nvGrpSpPr>
          <p:grpSpPr>
            <a:xfrm>
              <a:off x="298498" y="3263422"/>
              <a:ext cx="7024077" cy="1882253"/>
              <a:chOff x="298498" y="3339622"/>
              <a:chExt cx="7024077" cy="1882253"/>
            </a:xfrm>
          </p:grpSpPr>
          <p:grpSp>
            <p:nvGrpSpPr>
              <p:cNvPr id="98" name="Google Shape;98;p13"/>
              <p:cNvGrpSpPr/>
              <p:nvPr/>
            </p:nvGrpSpPr>
            <p:grpSpPr>
              <a:xfrm>
                <a:off x="298498" y="3339622"/>
                <a:ext cx="6955802" cy="235114"/>
                <a:chOff x="298498" y="3339622"/>
                <a:chExt cx="6955802" cy="235114"/>
              </a:xfrm>
            </p:grpSpPr>
            <p:cxnSp>
              <p:nvCxnSpPr>
                <p:cNvPr id="99" name="Google Shape;99;p13"/>
                <p:cNvCxnSpPr/>
                <p:nvPr/>
              </p:nvCxnSpPr>
              <p:spPr>
                <a:xfrm>
                  <a:off x="308400" y="3574736"/>
                  <a:ext cx="69459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DDDDD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00" name="Google Shape;100;p13"/>
                <p:cNvSpPr txBox="1"/>
                <p:nvPr/>
              </p:nvSpPr>
              <p:spPr>
                <a:xfrm>
                  <a:off x="298498" y="3339622"/>
                  <a:ext cx="2104800" cy="20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00">
                      <a:solidFill>
                        <a:srgbClr val="292929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Professional Experience</a:t>
                  </a:r>
                  <a:endParaRPr sz="1300">
                    <a:solidFill>
                      <a:srgbClr val="292929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</p:grpSp>
          <p:grpSp>
            <p:nvGrpSpPr>
              <p:cNvPr id="101" name="Google Shape;101;p13"/>
              <p:cNvGrpSpPr/>
              <p:nvPr/>
            </p:nvGrpSpPr>
            <p:grpSpPr>
              <a:xfrm>
                <a:off x="298500" y="3751625"/>
                <a:ext cx="7024075" cy="1470250"/>
                <a:chOff x="298500" y="3751625"/>
                <a:chExt cx="7024075" cy="1470250"/>
              </a:xfrm>
            </p:grpSpPr>
            <p:grpSp>
              <p:nvGrpSpPr>
                <p:cNvPr id="102" name="Google Shape;102;p13"/>
                <p:cNvGrpSpPr/>
                <p:nvPr/>
              </p:nvGrpSpPr>
              <p:grpSpPr>
                <a:xfrm>
                  <a:off x="298500" y="3751625"/>
                  <a:ext cx="6956000" cy="324650"/>
                  <a:chOff x="298500" y="1799378"/>
                  <a:chExt cx="6956000" cy="324650"/>
                </a:xfrm>
              </p:grpSpPr>
              <p:sp>
                <p:nvSpPr>
                  <p:cNvPr id="103" name="Google Shape;103;p13"/>
                  <p:cNvSpPr txBox="1"/>
                  <p:nvPr/>
                </p:nvSpPr>
                <p:spPr>
                  <a:xfrm>
                    <a:off x="298501" y="1799383"/>
                    <a:ext cx="2732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292929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Senior Software Engineer  </a:t>
                    </a:r>
                    <a:endParaRPr sz="900">
                      <a:solidFill>
                        <a:srgbClr val="292929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  <p:sp>
                <p:nvSpPr>
                  <p:cNvPr id="104" name="Google Shape;104;p13"/>
                  <p:cNvSpPr txBox="1"/>
                  <p:nvPr/>
                </p:nvSpPr>
                <p:spPr>
                  <a:xfrm>
                    <a:off x="298500" y="1985428"/>
                    <a:ext cx="2732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292929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rPr>
                      <a:t>Growthsi, New York, NY</a:t>
                    </a:r>
                    <a:endParaRPr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endParaRPr>
                  </a:p>
                </p:txBody>
              </p:sp>
              <p:sp>
                <p:nvSpPr>
                  <p:cNvPr id="105" name="Google Shape;105;p13"/>
                  <p:cNvSpPr txBox="1"/>
                  <p:nvPr/>
                </p:nvSpPr>
                <p:spPr>
                  <a:xfrm>
                    <a:off x="6120800" y="1799378"/>
                    <a:ext cx="1133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292929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  Jun 2018 – Present</a:t>
                    </a:r>
                    <a:endParaRPr sz="900">
                      <a:solidFill>
                        <a:srgbClr val="292929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106" name="Google Shape;106;p13"/>
                <p:cNvGrpSpPr/>
                <p:nvPr/>
              </p:nvGrpSpPr>
              <p:grpSpPr>
                <a:xfrm>
                  <a:off x="308400" y="4323250"/>
                  <a:ext cx="7014175" cy="318600"/>
                  <a:chOff x="308400" y="2771331"/>
                  <a:chExt cx="7014175" cy="318600"/>
                </a:xfrm>
              </p:grpSpPr>
              <p:sp>
                <p:nvSpPr>
                  <p:cNvPr id="107" name="Google Shape;107;p13"/>
                  <p:cNvSpPr txBox="1"/>
                  <p:nvPr/>
                </p:nvSpPr>
                <p:spPr>
                  <a:xfrm>
                    <a:off x="593875" y="2771331"/>
                    <a:ext cx="6728700" cy="31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Arial"/>
                      <a:buNone/>
                    </a:pPr>
                    <a:r>
                      <a:rPr lang="uk" sz="900">
                        <a:solidFill>
                          <a:srgbClr val="292929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rPr>
                      <a:t>Supervised, managed and led the team of 8 peers in the development of a robust upgrade for a client’s existing software </a:t>
                    </a:r>
                    <a:endParaRPr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endParaRPr>
                  </a:p>
                  <a:p>
                    <a:pPr indent="0" lvl="0" marL="0" rtl="0" algn="l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292929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rPr>
                      <a:t>application, resulting in 35% incremental revenue in 9 months.</a:t>
                    </a:r>
                    <a:endParaRPr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endParaRPr>
                  </a:p>
                </p:txBody>
              </p:sp>
              <p:sp>
                <p:nvSpPr>
                  <p:cNvPr id="108" name="Google Shape;108;p13"/>
                  <p:cNvSpPr/>
                  <p:nvPr/>
                </p:nvSpPr>
                <p:spPr>
                  <a:xfrm>
                    <a:off x="308400" y="2820525"/>
                    <a:ext cx="40200" cy="40200"/>
                  </a:xfrm>
                  <a:prstGeom prst="ellipse">
                    <a:avLst/>
                  </a:prstGeom>
                  <a:solidFill>
                    <a:srgbClr val="29292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09" name="Google Shape;109;p13"/>
                <p:cNvGrpSpPr/>
                <p:nvPr/>
              </p:nvGrpSpPr>
              <p:grpSpPr>
                <a:xfrm>
                  <a:off x="308400" y="4703263"/>
                  <a:ext cx="7014175" cy="138600"/>
                  <a:chOff x="308400" y="2771341"/>
                  <a:chExt cx="7014175" cy="138600"/>
                </a:xfrm>
              </p:grpSpPr>
              <p:sp>
                <p:nvSpPr>
                  <p:cNvPr id="110" name="Google Shape;110;p13"/>
                  <p:cNvSpPr txBox="1"/>
                  <p:nvPr/>
                </p:nvSpPr>
                <p:spPr>
                  <a:xfrm>
                    <a:off x="593875" y="2771341"/>
                    <a:ext cx="6728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292929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rPr>
                      <a:t>Mentored and solved complex technological issues for a variety of assigned projects, achieving over 97% customer satisfaction rate.</a:t>
                    </a:r>
                    <a:endParaRPr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endParaRPr>
                  </a:p>
                </p:txBody>
              </p:sp>
              <p:sp>
                <p:nvSpPr>
                  <p:cNvPr id="111" name="Google Shape;111;p13"/>
                  <p:cNvSpPr/>
                  <p:nvPr/>
                </p:nvSpPr>
                <p:spPr>
                  <a:xfrm>
                    <a:off x="308400" y="2820525"/>
                    <a:ext cx="40200" cy="40200"/>
                  </a:xfrm>
                  <a:prstGeom prst="ellipse">
                    <a:avLst/>
                  </a:prstGeom>
                  <a:solidFill>
                    <a:srgbClr val="29292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12" name="Google Shape;112;p13"/>
                <p:cNvGrpSpPr/>
                <p:nvPr/>
              </p:nvGrpSpPr>
              <p:grpSpPr>
                <a:xfrm>
                  <a:off x="308400" y="4903275"/>
                  <a:ext cx="7014175" cy="318600"/>
                  <a:chOff x="308400" y="2771341"/>
                  <a:chExt cx="7014175" cy="318600"/>
                </a:xfrm>
              </p:grpSpPr>
              <p:sp>
                <p:nvSpPr>
                  <p:cNvPr id="113" name="Google Shape;113;p13"/>
                  <p:cNvSpPr txBox="1"/>
                  <p:nvPr/>
                </p:nvSpPr>
                <p:spPr>
                  <a:xfrm>
                    <a:off x="593875" y="2771341"/>
                    <a:ext cx="6728700" cy="31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292929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rPr>
                      <a:t>Created and led a team of 20+ peers to launch over 10 e-commerce sites for a variety of assigned projects, integrating Stripe, </a:t>
                    </a:r>
                    <a:endParaRPr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endParaRPr>
                  </a:p>
                  <a:p>
                    <a:pPr indent="0" lvl="0" marL="0" rtl="0" algn="l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292929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rPr>
                      <a:t>PayPal, authorize.net and other payment APIs.</a:t>
                    </a:r>
                    <a:endParaRPr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endParaRPr>
                  </a:p>
                </p:txBody>
              </p:sp>
              <p:sp>
                <p:nvSpPr>
                  <p:cNvPr id="114" name="Google Shape;114;p13"/>
                  <p:cNvSpPr/>
                  <p:nvPr/>
                </p:nvSpPr>
                <p:spPr>
                  <a:xfrm>
                    <a:off x="308400" y="2820525"/>
                    <a:ext cx="40200" cy="40200"/>
                  </a:xfrm>
                  <a:prstGeom prst="ellipse">
                    <a:avLst/>
                  </a:prstGeom>
                  <a:solidFill>
                    <a:srgbClr val="29292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15" name="Google Shape;115;p13"/>
            <p:cNvGrpSpPr/>
            <p:nvPr/>
          </p:nvGrpSpPr>
          <p:grpSpPr>
            <a:xfrm>
              <a:off x="298500" y="5395450"/>
              <a:ext cx="7024075" cy="1647880"/>
              <a:chOff x="298500" y="5471650"/>
              <a:chExt cx="7024075" cy="1647880"/>
            </a:xfrm>
          </p:grpSpPr>
          <p:grpSp>
            <p:nvGrpSpPr>
              <p:cNvPr id="116" name="Google Shape;116;p13"/>
              <p:cNvGrpSpPr/>
              <p:nvPr/>
            </p:nvGrpSpPr>
            <p:grpSpPr>
              <a:xfrm>
                <a:off x="298500" y="5471650"/>
                <a:ext cx="6956025" cy="324650"/>
                <a:chOff x="298500" y="1799376"/>
                <a:chExt cx="6956025" cy="324650"/>
              </a:xfrm>
            </p:grpSpPr>
            <p:sp>
              <p:nvSpPr>
                <p:cNvPr id="117" name="Google Shape;117;p13"/>
                <p:cNvSpPr txBox="1"/>
                <p:nvPr/>
              </p:nvSpPr>
              <p:spPr>
                <a:xfrm>
                  <a:off x="298501" y="1799383"/>
                  <a:ext cx="27327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292929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rPr>
                    <a:t>Lead Software Engineer      </a:t>
                  </a:r>
                  <a:endParaRPr sz="900">
                    <a:solidFill>
                      <a:srgbClr val="292929"/>
                    </a:solidFill>
                    <a:latin typeface="Ubuntu Medium"/>
                    <a:ea typeface="Ubuntu Medium"/>
                    <a:cs typeface="Ubuntu Medium"/>
                    <a:sym typeface="Ubuntu Medium"/>
                  </a:endParaRPr>
                </a:p>
              </p:txBody>
            </p:sp>
            <p:sp>
              <p:nvSpPr>
                <p:cNvPr id="118" name="Google Shape;118;p13"/>
                <p:cNvSpPr txBox="1"/>
                <p:nvPr/>
              </p:nvSpPr>
              <p:spPr>
                <a:xfrm>
                  <a:off x="298500" y="1985426"/>
                  <a:ext cx="27327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rPr>
                    <a:t>Lindos, New York, NY</a:t>
                  </a:r>
                  <a:endParaRPr sz="9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endParaRPr>
                </a:p>
              </p:txBody>
            </p:sp>
            <p:sp>
              <p:nvSpPr>
                <p:cNvPr id="119" name="Google Shape;119;p13"/>
                <p:cNvSpPr txBox="1"/>
                <p:nvPr/>
              </p:nvSpPr>
              <p:spPr>
                <a:xfrm>
                  <a:off x="5959725" y="1799376"/>
                  <a:ext cx="12948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292929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rPr>
                    <a:t>Jan 2015 – May 2018</a:t>
                  </a:r>
                  <a:endParaRPr sz="900">
                    <a:solidFill>
                      <a:srgbClr val="292929"/>
                    </a:solidFill>
                    <a:latin typeface="Ubuntu Medium"/>
                    <a:ea typeface="Ubuntu Medium"/>
                    <a:cs typeface="Ubuntu Medium"/>
                    <a:sym typeface="Ubuntu Medium"/>
                  </a:endParaRPr>
                </a:p>
              </p:txBody>
            </p:sp>
          </p:grpSp>
          <p:grpSp>
            <p:nvGrpSpPr>
              <p:cNvPr id="120" name="Google Shape;120;p13"/>
              <p:cNvGrpSpPr/>
              <p:nvPr/>
            </p:nvGrpSpPr>
            <p:grpSpPr>
              <a:xfrm>
                <a:off x="308400" y="6043277"/>
                <a:ext cx="7014175" cy="318600"/>
                <a:chOff x="308400" y="2771331"/>
                <a:chExt cx="7014175" cy="318600"/>
              </a:xfrm>
            </p:grpSpPr>
            <p:sp>
              <p:nvSpPr>
                <p:cNvPr id="121" name="Google Shape;121;p13"/>
                <p:cNvSpPr txBox="1"/>
                <p:nvPr/>
              </p:nvSpPr>
              <p:spPr>
                <a:xfrm>
                  <a:off x="593875" y="2771331"/>
                  <a:ext cx="6728700" cy="31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rPr>
                    <a:t>Led the application development team to successfully launch the application on time despite 6+ constraints, while ensuring adherence to the highest quality standards and meeting customer requirements.</a:t>
                  </a:r>
                  <a:endParaRPr sz="9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endParaRPr>
                </a:p>
              </p:txBody>
            </p:sp>
            <p:sp>
              <p:nvSpPr>
                <p:cNvPr id="122" name="Google Shape;122;p13"/>
                <p:cNvSpPr/>
                <p:nvPr/>
              </p:nvSpPr>
              <p:spPr>
                <a:xfrm>
                  <a:off x="308400" y="2820525"/>
                  <a:ext cx="40200" cy="40200"/>
                </a:xfrm>
                <a:prstGeom prst="ellipse">
                  <a:avLst/>
                </a:prstGeom>
                <a:solidFill>
                  <a:srgbClr val="2929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3" name="Google Shape;123;p13"/>
              <p:cNvGrpSpPr/>
              <p:nvPr/>
            </p:nvGrpSpPr>
            <p:grpSpPr>
              <a:xfrm>
                <a:off x="308400" y="6422104"/>
                <a:ext cx="7014175" cy="318600"/>
                <a:chOff x="308400" y="2771341"/>
                <a:chExt cx="7014175" cy="318600"/>
              </a:xfrm>
            </p:grpSpPr>
            <p:sp>
              <p:nvSpPr>
                <p:cNvPr id="124" name="Google Shape;124;p13"/>
                <p:cNvSpPr txBox="1"/>
                <p:nvPr/>
              </p:nvSpPr>
              <p:spPr>
                <a:xfrm>
                  <a:off x="593875" y="2771341"/>
                  <a:ext cx="6728700" cy="31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rPr>
                    <a:t>Identified areas for improvement by regularly monitoring existing business systems, boosting business efficiency by 10 to 25% annually through the automation of repetitive tasks.</a:t>
                  </a:r>
                  <a:endParaRPr sz="9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endParaRPr>
                </a:p>
              </p:txBody>
            </p:sp>
            <p:sp>
              <p:nvSpPr>
                <p:cNvPr id="125" name="Google Shape;125;p13"/>
                <p:cNvSpPr/>
                <p:nvPr/>
              </p:nvSpPr>
              <p:spPr>
                <a:xfrm>
                  <a:off x="308400" y="2820525"/>
                  <a:ext cx="40200" cy="40200"/>
                </a:xfrm>
                <a:prstGeom prst="ellipse">
                  <a:avLst/>
                </a:prstGeom>
                <a:solidFill>
                  <a:srgbClr val="2929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6" name="Google Shape;126;p13"/>
              <p:cNvGrpSpPr/>
              <p:nvPr/>
            </p:nvGrpSpPr>
            <p:grpSpPr>
              <a:xfrm>
                <a:off x="308400" y="6800930"/>
                <a:ext cx="7014175" cy="318600"/>
                <a:chOff x="308400" y="2771341"/>
                <a:chExt cx="7014175" cy="318600"/>
              </a:xfrm>
            </p:grpSpPr>
            <p:sp>
              <p:nvSpPr>
                <p:cNvPr id="127" name="Google Shape;127;p13"/>
                <p:cNvSpPr txBox="1"/>
                <p:nvPr/>
              </p:nvSpPr>
              <p:spPr>
                <a:xfrm>
                  <a:off x="593875" y="2771341"/>
                  <a:ext cx="6728700" cy="31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rPr>
                    <a:t>Documented all supported systems and applications to streamline existing business procedures, effectively training new team members and reducing onboarding time by 34%.</a:t>
                  </a:r>
                  <a:endParaRPr sz="9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endParaRPr>
                </a:p>
              </p:txBody>
            </p:sp>
            <p:sp>
              <p:nvSpPr>
                <p:cNvPr id="128" name="Google Shape;128;p13"/>
                <p:cNvSpPr/>
                <p:nvPr/>
              </p:nvSpPr>
              <p:spPr>
                <a:xfrm>
                  <a:off x="308400" y="2820525"/>
                  <a:ext cx="40200" cy="40200"/>
                </a:xfrm>
                <a:prstGeom prst="ellipse">
                  <a:avLst/>
                </a:prstGeom>
                <a:solidFill>
                  <a:srgbClr val="2929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9" name="Google Shape;129;p13"/>
            <p:cNvGrpSpPr/>
            <p:nvPr/>
          </p:nvGrpSpPr>
          <p:grpSpPr>
            <a:xfrm>
              <a:off x="298500" y="7307400"/>
              <a:ext cx="7024075" cy="1481575"/>
              <a:chOff x="298500" y="7383600"/>
              <a:chExt cx="7024075" cy="1481575"/>
            </a:xfrm>
          </p:grpSpPr>
          <p:sp>
            <p:nvSpPr>
              <p:cNvPr id="130" name="Google Shape;130;p13"/>
              <p:cNvSpPr txBox="1"/>
              <p:nvPr/>
            </p:nvSpPr>
            <p:spPr>
              <a:xfrm>
                <a:off x="298501" y="7383607"/>
                <a:ext cx="27327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Software Engineer II    </a:t>
                </a:r>
                <a:endParaRPr sz="900">
                  <a:solidFill>
                    <a:srgbClr val="292929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sp>
            <p:nvSpPr>
              <p:cNvPr id="131" name="Google Shape;131;p13"/>
              <p:cNvSpPr txBox="1"/>
              <p:nvPr/>
            </p:nvSpPr>
            <p:spPr>
              <a:xfrm>
                <a:off x="298500" y="7569650"/>
                <a:ext cx="27327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Growthsi, San Diego, CA</a:t>
                </a:r>
                <a:endParaRPr sz="900">
                  <a:solidFill>
                    <a:srgbClr val="29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  <p:sp>
            <p:nvSpPr>
              <p:cNvPr id="132" name="Google Shape;132;p13"/>
              <p:cNvSpPr txBox="1"/>
              <p:nvPr/>
            </p:nvSpPr>
            <p:spPr>
              <a:xfrm>
                <a:off x="5959725" y="7383600"/>
                <a:ext cx="12948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 Nov 2011 – Dec 2014</a:t>
                </a:r>
                <a:endParaRPr sz="900">
                  <a:solidFill>
                    <a:srgbClr val="292929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grpSp>
            <p:nvGrpSpPr>
              <p:cNvPr id="133" name="Google Shape;133;p13"/>
              <p:cNvGrpSpPr/>
              <p:nvPr/>
            </p:nvGrpSpPr>
            <p:grpSpPr>
              <a:xfrm>
                <a:off x="308400" y="7955227"/>
                <a:ext cx="7014175" cy="318600"/>
                <a:chOff x="308400" y="2771331"/>
                <a:chExt cx="7014175" cy="318600"/>
              </a:xfrm>
            </p:grpSpPr>
            <p:sp>
              <p:nvSpPr>
                <p:cNvPr id="134" name="Google Shape;134;p13"/>
                <p:cNvSpPr txBox="1"/>
                <p:nvPr/>
              </p:nvSpPr>
              <p:spPr>
                <a:xfrm>
                  <a:off x="593875" y="2771331"/>
                  <a:ext cx="6728700" cy="31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rPr>
                    <a:t>Participated in sales presentations due to the ability to translate user needs into usable software solutions, assisting the sales team in closing 3 deals that generated over $200K in revenue.</a:t>
                  </a:r>
                  <a:endParaRPr sz="9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endParaRPr>
                </a:p>
              </p:txBody>
            </p:sp>
            <p:sp>
              <p:nvSpPr>
                <p:cNvPr id="135" name="Google Shape;135;p13"/>
                <p:cNvSpPr/>
                <p:nvPr/>
              </p:nvSpPr>
              <p:spPr>
                <a:xfrm>
                  <a:off x="308400" y="2820525"/>
                  <a:ext cx="40200" cy="40200"/>
                </a:xfrm>
                <a:prstGeom prst="ellipse">
                  <a:avLst/>
                </a:prstGeom>
                <a:solidFill>
                  <a:srgbClr val="2929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6" name="Google Shape;136;p13"/>
              <p:cNvGrpSpPr/>
              <p:nvPr/>
            </p:nvGrpSpPr>
            <p:grpSpPr>
              <a:xfrm>
                <a:off x="308400" y="8340901"/>
                <a:ext cx="7014175" cy="138600"/>
                <a:chOff x="308400" y="2771341"/>
                <a:chExt cx="7014175" cy="138600"/>
              </a:xfrm>
            </p:grpSpPr>
            <p:sp>
              <p:nvSpPr>
                <p:cNvPr id="137" name="Google Shape;137;p13"/>
                <p:cNvSpPr txBox="1"/>
                <p:nvPr/>
              </p:nvSpPr>
              <p:spPr>
                <a:xfrm>
                  <a:off x="593875" y="2771341"/>
                  <a:ext cx="67287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rPr>
                    <a:t>Provided design and programming support for enhancing web applications accessed by over 3 million users worldwide.</a:t>
                  </a:r>
                  <a:endParaRPr sz="9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endParaRPr>
                </a:p>
              </p:txBody>
            </p:sp>
            <p:sp>
              <p:nvSpPr>
                <p:cNvPr id="138" name="Google Shape;138;p13"/>
                <p:cNvSpPr/>
                <p:nvPr/>
              </p:nvSpPr>
              <p:spPr>
                <a:xfrm>
                  <a:off x="308400" y="2820525"/>
                  <a:ext cx="40200" cy="40200"/>
                </a:xfrm>
                <a:prstGeom prst="ellipse">
                  <a:avLst/>
                </a:prstGeom>
                <a:solidFill>
                  <a:srgbClr val="2929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9" name="Google Shape;139;p13"/>
              <p:cNvGrpSpPr/>
              <p:nvPr/>
            </p:nvGrpSpPr>
            <p:grpSpPr>
              <a:xfrm>
                <a:off x="308400" y="8546575"/>
                <a:ext cx="7014175" cy="318600"/>
                <a:chOff x="308400" y="2771341"/>
                <a:chExt cx="7014175" cy="318600"/>
              </a:xfrm>
            </p:grpSpPr>
            <p:sp>
              <p:nvSpPr>
                <p:cNvPr id="140" name="Google Shape;140;p13"/>
                <p:cNvSpPr txBox="1"/>
                <p:nvPr/>
              </p:nvSpPr>
              <p:spPr>
                <a:xfrm>
                  <a:off x="593875" y="2771341"/>
                  <a:ext cx="6728700" cy="31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rPr>
                    <a:t>Awarded ‘Employee of the Year’ twice in a row for achieving the highest customer satisfaction rate across all delivered software solutions. Promoted within 18 months due to strong performance and organizational impact, one year ahead of schedule.</a:t>
                  </a:r>
                  <a:endParaRPr sz="9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endParaRPr>
                </a:p>
              </p:txBody>
            </p:sp>
            <p:sp>
              <p:nvSpPr>
                <p:cNvPr id="141" name="Google Shape;141;p13"/>
                <p:cNvSpPr/>
                <p:nvPr/>
              </p:nvSpPr>
              <p:spPr>
                <a:xfrm>
                  <a:off x="308400" y="2820525"/>
                  <a:ext cx="40200" cy="40200"/>
                </a:xfrm>
                <a:prstGeom prst="ellipse">
                  <a:avLst/>
                </a:prstGeom>
                <a:solidFill>
                  <a:srgbClr val="2929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2" name="Google Shape;142;p13"/>
            <p:cNvGrpSpPr/>
            <p:nvPr/>
          </p:nvGrpSpPr>
          <p:grpSpPr>
            <a:xfrm>
              <a:off x="298500" y="9010775"/>
              <a:ext cx="7024075" cy="1301219"/>
              <a:chOff x="298500" y="9086975"/>
              <a:chExt cx="7024075" cy="1301219"/>
            </a:xfrm>
          </p:grpSpPr>
          <p:grpSp>
            <p:nvGrpSpPr>
              <p:cNvPr id="143" name="Google Shape;143;p13"/>
              <p:cNvGrpSpPr/>
              <p:nvPr/>
            </p:nvGrpSpPr>
            <p:grpSpPr>
              <a:xfrm>
                <a:off x="298501" y="9086975"/>
                <a:ext cx="7024074" cy="1301219"/>
                <a:chOff x="298501" y="9086975"/>
                <a:chExt cx="7024074" cy="1301219"/>
              </a:xfrm>
            </p:grpSpPr>
            <p:grpSp>
              <p:nvGrpSpPr>
                <p:cNvPr id="144" name="Google Shape;144;p13"/>
                <p:cNvGrpSpPr/>
                <p:nvPr/>
              </p:nvGrpSpPr>
              <p:grpSpPr>
                <a:xfrm>
                  <a:off x="298501" y="9086975"/>
                  <a:ext cx="6956024" cy="138607"/>
                  <a:chOff x="298501" y="1799376"/>
                  <a:chExt cx="6956024" cy="138607"/>
                </a:xfrm>
              </p:grpSpPr>
              <p:sp>
                <p:nvSpPr>
                  <p:cNvPr id="145" name="Google Shape;145;p13"/>
                  <p:cNvSpPr txBox="1"/>
                  <p:nvPr/>
                </p:nvSpPr>
                <p:spPr>
                  <a:xfrm>
                    <a:off x="298501" y="1799383"/>
                    <a:ext cx="27327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292929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Junior Software Engineer     </a:t>
                    </a:r>
                    <a:endParaRPr sz="900">
                      <a:solidFill>
                        <a:srgbClr val="292929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  <p:sp>
                <p:nvSpPr>
                  <p:cNvPr id="146" name="Google Shape;146;p13"/>
                  <p:cNvSpPr txBox="1"/>
                  <p:nvPr/>
                </p:nvSpPr>
                <p:spPr>
                  <a:xfrm>
                    <a:off x="5959725" y="1799376"/>
                    <a:ext cx="12948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292929"/>
                        </a:solidFill>
                        <a:latin typeface="Ubuntu Medium"/>
                        <a:ea typeface="Ubuntu Medium"/>
                        <a:cs typeface="Ubuntu Medium"/>
                        <a:sym typeface="Ubuntu Medium"/>
                      </a:rPr>
                      <a:t> May 2010 – Oct 2011</a:t>
                    </a:r>
                    <a:endParaRPr sz="900">
                      <a:solidFill>
                        <a:srgbClr val="292929"/>
                      </a:solidFill>
                      <a:latin typeface="Ubuntu Medium"/>
                      <a:ea typeface="Ubuntu Medium"/>
                      <a:cs typeface="Ubuntu Medium"/>
                      <a:sym typeface="Ubuntu Medium"/>
                    </a:endParaRPr>
                  </a:p>
                </p:txBody>
              </p:sp>
            </p:grpSp>
            <p:grpSp>
              <p:nvGrpSpPr>
                <p:cNvPr id="147" name="Google Shape;147;p13"/>
                <p:cNvGrpSpPr/>
                <p:nvPr/>
              </p:nvGrpSpPr>
              <p:grpSpPr>
                <a:xfrm>
                  <a:off x="308400" y="9683920"/>
                  <a:ext cx="7014175" cy="318600"/>
                  <a:chOff x="308400" y="2976581"/>
                  <a:chExt cx="7014175" cy="318600"/>
                </a:xfrm>
              </p:grpSpPr>
              <p:sp>
                <p:nvSpPr>
                  <p:cNvPr id="148" name="Google Shape;148;p13"/>
                  <p:cNvSpPr txBox="1"/>
                  <p:nvPr/>
                </p:nvSpPr>
                <p:spPr>
                  <a:xfrm>
                    <a:off x="593875" y="2976581"/>
                    <a:ext cx="6728700" cy="31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292929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rPr>
                      <a:t>Participated in coding activities, maintaining the integrity of program logic, and developing and updating existing systems to increase task success rate by 15%.</a:t>
                    </a:r>
                    <a:endParaRPr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endParaRPr>
                  </a:p>
                </p:txBody>
              </p:sp>
              <p:sp>
                <p:nvSpPr>
                  <p:cNvPr id="149" name="Google Shape;149;p13"/>
                  <p:cNvSpPr/>
                  <p:nvPr/>
                </p:nvSpPr>
                <p:spPr>
                  <a:xfrm>
                    <a:off x="308400" y="3028100"/>
                    <a:ext cx="40200" cy="40200"/>
                  </a:xfrm>
                  <a:prstGeom prst="ellipse">
                    <a:avLst/>
                  </a:prstGeom>
                  <a:solidFill>
                    <a:srgbClr val="29292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0" name="Google Shape;150;p13"/>
                <p:cNvGrpSpPr/>
                <p:nvPr/>
              </p:nvGrpSpPr>
              <p:grpSpPr>
                <a:xfrm>
                  <a:off x="308400" y="10069594"/>
                  <a:ext cx="7014175" cy="318600"/>
                  <a:chOff x="308400" y="2976591"/>
                  <a:chExt cx="7014175" cy="318600"/>
                </a:xfrm>
              </p:grpSpPr>
              <p:sp>
                <p:nvSpPr>
                  <p:cNvPr id="151" name="Google Shape;151;p13"/>
                  <p:cNvSpPr txBox="1"/>
                  <p:nvPr/>
                </p:nvSpPr>
                <p:spPr>
                  <a:xfrm>
                    <a:off x="593875" y="2976591"/>
                    <a:ext cx="6728700" cy="31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292929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rPr>
                      <a:t>Worked with senior technology solutions team members to assist in the development of over 12+ software solutions across a variety of platforms, including web, desktop, and mobile.</a:t>
                    </a:r>
                    <a:endParaRPr sz="900">
                      <a:solidFill>
                        <a:srgbClr val="292929"/>
                      </a:solidFill>
                      <a:latin typeface="Ubuntu Light"/>
                      <a:ea typeface="Ubuntu Light"/>
                      <a:cs typeface="Ubuntu Light"/>
                      <a:sym typeface="Ubuntu Light"/>
                    </a:endParaRPr>
                  </a:p>
                </p:txBody>
              </p:sp>
              <p:sp>
                <p:nvSpPr>
                  <p:cNvPr id="152" name="Google Shape;152;p13"/>
                  <p:cNvSpPr/>
                  <p:nvPr/>
                </p:nvSpPr>
                <p:spPr>
                  <a:xfrm>
                    <a:off x="308400" y="3030225"/>
                    <a:ext cx="40200" cy="40200"/>
                  </a:xfrm>
                  <a:prstGeom prst="ellipse">
                    <a:avLst/>
                  </a:prstGeom>
                  <a:solidFill>
                    <a:srgbClr val="29292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53" name="Google Shape;153;p13"/>
              <p:cNvSpPr txBox="1"/>
              <p:nvPr/>
            </p:nvSpPr>
            <p:spPr>
              <a:xfrm>
                <a:off x="298500" y="9275500"/>
                <a:ext cx="27327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Growthsi, San Diego, CA</a:t>
                </a:r>
                <a:endParaRPr sz="900">
                  <a:solidFill>
                    <a:srgbClr val="29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