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Josefin Sans Medium"/>
      <p:regular r:id="rId7"/>
      <p:bold r:id="rId8"/>
      <p:italic r:id="rId9"/>
      <p:boldItalic r:id="rId10"/>
    </p:embeddedFont>
    <p:embeddedFont>
      <p:font typeface="EB Garamond Medium"/>
      <p:regular r:id="rId11"/>
      <p:bold r:id="rId12"/>
      <p:italic r:id="rId13"/>
      <p:boldItalic r:id="rId14"/>
    </p:embeddedFont>
    <p:embeddedFont>
      <p:font typeface="Josefin Sans"/>
      <p:regular r:id="rId15"/>
      <p:bold r:id="rId16"/>
      <p:italic r:id="rId17"/>
      <p:boldItalic r:id="rId18"/>
    </p:embeddedFont>
    <p:embeddedFont>
      <p:font typeface="Josefin Sans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997">
          <p15:clr>
            <a:srgbClr val="9AA0A6"/>
          </p15:clr>
        </p15:guide>
        <p15:guide id="4" orient="horz" pos="183">
          <p15:clr>
            <a:srgbClr val="9AA0A6"/>
          </p15:clr>
        </p15:guide>
        <p15:guide id="5" pos="170">
          <p15:clr>
            <a:srgbClr val="9AA0A6"/>
          </p15:clr>
        </p15:guide>
        <p15:guide id="6" orient="horz" pos="14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  <p:guide pos="997" orient="horz"/>
        <p:guide pos="183" orient="horz"/>
        <p:guide pos="170"/>
        <p:guide pos="14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Light-bold.fntdata"/><Relationship Id="rId11" Type="http://schemas.openxmlformats.org/officeDocument/2006/relationships/font" Target="fonts/EBGaramondMedium-regular.fntdata"/><Relationship Id="rId22" Type="http://schemas.openxmlformats.org/officeDocument/2006/relationships/font" Target="fonts/JosefinSansLight-boldItalic.fntdata"/><Relationship Id="rId10" Type="http://schemas.openxmlformats.org/officeDocument/2006/relationships/font" Target="fonts/JosefinSansMedium-boldItalic.fntdata"/><Relationship Id="rId21" Type="http://schemas.openxmlformats.org/officeDocument/2006/relationships/font" Target="fonts/JosefinSansLight-italic.fntdata"/><Relationship Id="rId13" Type="http://schemas.openxmlformats.org/officeDocument/2006/relationships/font" Target="fonts/EBGaramondMedium-italic.fntdata"/><Relationship Id="rId12" Type="http://schemas.openxmlformats.org/officeDocument/2006/relationships/font" Target="fonts/EBGaramon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Medium-italic.fntdata"/><Relationship Id="rId15" Type="http://schemas.openxmlformats.org/officeDocument/2006/relationships/font" Target="fonts/JosefinSans-regular.fntdata"/><Relationship Id="rId14" Type="http://schemas.openxmlformats.org/officeDocument/2006/relationships/font" Target="fonts/EBGaramondMedium-boldItalic.fntdata"/><Relationship Id="rId17" Type="http://schemas.openxmlformats.org/officeDocument/2006/relationships/font" Target="fonts/JosefinSans-italic.fntdata"/><Relationship Id="rId16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efinSansLight-regular.fntdata"/><Relationship Id="rId6" Type="http://schemas.openxmlformats.org/officeDocument/2006/relationships/slide" Target="slides/slide1.xml"/><Relationship Id="rId18" Type="http://schemas.openxmlformats.org/officeDocument/2006/relationships/font" Target="fonts/JosefinSans-boldItalic.fntdata"/><Relationship Id="rId7" Type="http://schemas.openxmlformats.org/officeDocument/2006/relationships/font" Target="fonts/JosefinSansMedium-regular.fntdata"/><Relationship Id="rId8" Type="http://schemas.openxmlformats.org/officeDocument/2006/relationships/font" Target="fonts/Josefin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solidFill>
            <a:srgbClr val="F4F3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400" y="-1937"/>
            <a:ext cx="1996601" cy="2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-5400000">
            <a:off x="7299600" y="-1811900"/>
            <a:ext cx="1290600" cy="5484600"/>
          </a:xfrm>
          <a:prstGeom prst="round2SameRect">
            <a:avLst>
              <a:gd fmla="val 761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375" y="6402397"/>
            <a:ext cx="2727750" cy="115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4700" y="5853250"/>
            <a:ext cx="3569425" cy="17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815956"/>
            <a:ext cx="782100" cy="76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508475"/>
            <a:ext cx="1490945" cy="10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71675" y="2309225"/>
            <a:ext cx="10150200" cy="4983900"/>
          </a:xfrm>
          <a:prstGeom prst="roundRect">
            <a:avLst>
              <a:gd fmla="val 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1775250" y="2651150"/>
            <a:ext cx="8211000" cy="4255768"/>
            <a:chOff x="1775250" y="2651150"/>
            <a:chExt cx="8211000" cy="4255768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1775250" y="265115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775250" y="29556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775250" y="32741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775250" y="357860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775250" y="386565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775250" y="41701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775250" y="446855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775250" y="47730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1775250" y="50915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1775250" y="539600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1775250" y="568305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1775250" y="59875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1775250" y="6306025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1775250" y="6610500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1775250" y="6906918"/>
              <a:ext cx="8211000" cy="0"/>
            </a:xfrm>
            <a:prstGeom prst="straightConnector1">
              <a:avLst/>
            </a:prstGeom>
            <a:noFill/>
            <a:ln cap="flat" cmpd="sng" w="9525">
              <a:solidFill>
                <a:srgbClr val="F4F3E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8" name="Google Shape;7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"/>
            <a:ext cx="3172118" cy="1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1747150" y="3248025"/>
            <a:ext cx="1300800" cy="12345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747150" y="5129200"/>
            <a:ext cx="1300800" cy="18336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5219850" y="2952750"/>
            <a:ext cx="1300800" cy="15297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6957625" y="3247925"/>
            <a:ext cx="1300800" cy="12345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3486725" y="3862238"/>
            <a:ext cx="1300800" cy="18336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6957625" y="5357800"/>
            <a:ext cx="1300800" cy="13764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695400" y="3862238"/>
            <a:ext cx="1300800" cy="1833600"/>
          </a:xfrm>
          <a:prstGeom prst="roundRect">
            <a:avLst>
              <a:gd fmla="val 3335" name="adj"/>
            </a:avLst>
          </a:prstGeom>
          <a:solidFill>
            <a:srgbClr val="F8E4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-7"/>
            <a:ext cx="32923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747150" y="290400"/>
            <a:ext cx="25248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747150" y="1074525"/>
            <a:ext cx="25248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49074" y="441600"/>
            <a:ext cx="64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NAME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49074" y="1247200"/>
            <a:ext cx="64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CLASS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682956" y="583325"/>
            <a:ext cx="130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D1D1B"/>
                </a:solidFill>
                <a:latin typeface="Josefin Sans"/>
                <a:ea typeface="Josefin Sans"/>
                <a:cs typeface="Josefin Sans"/>
                <a:sym typeface="Josefin Sans"/>
              </a:rPr>
              <a:t>2022 SCHEDULE</a:t>
            </a:r>
            <a:endParaRPr sz="1200">
              <a:solidFill>
                <a:srgbClr val="1D1D1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634840" y="833800"/>
            <a:ext cx="419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SPRING SEMESTER</a:t>
            </a:r>
            <a:endParaRPr sz="3400">
              <a:solidFill>
                <a:srgbClr val="1D1D1B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040986" y="1860793"/>
            <a:ext cx="71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MON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778766" y="1860793"/>
            <a:ext cx="71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TUE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511902" y="1860793"/>
            <a:ext cx="71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WED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249682" y="1860793"/>
            <a:ext cx="71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8982773" y="1860793"/>
            <a:ext cx="71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FRI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11975" y="2564325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12:00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11975" y="2868966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12:30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778807" y="3173606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1:00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8807" y="3478247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1:30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78807" y="3782887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2:00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778807" y="4087528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2:30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778807" y="4392168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3:00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778807" y="4696809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3:30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778807" y="5001450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4:00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778807" y="5306090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4:30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778807" y="5610731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5:00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778807" y="5915371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5:30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778807" y="6220012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6:00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78807" y="6524652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6:30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778807" y="6829293"/>
            <a:ext cx="7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rPr>
              <a:t>7:00 pm</a:t>
            </a:r>
            <a:endParaRPr sz="1200">
              <a:solidFill>
                <a:srgbClr val="6A3F3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13" name="Google Shape;113;p13"/>
          <p:cNvGrpSpPr/>
          <p:nvPr/>
        </p:nvGrpSpPr>
        <p:grpSpPr>
          <a:xfrm>
            <a:off x="1792900" y="3329788"/>
            <a:ext cx="1209300" cy="1070975"/>
            <a:chOff x="1800238" y="3333763"/>
            <a:chExt cx="1209300" cy="1070975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1800238" y="3333763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INTRO TO PSYCHOLOGY 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2033225" y="3703075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Smith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1866625" y="4050738"/>
              <a:ext cx="1076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1:00PM-3:00P</a:t>
              </a: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M </a:t>
              </a:r>
              <a:r>
                <a:rPr i="1" lang="ru" sz="1100">
                  <a:solidFill>
                    <a:srgbClr val="1D1D1B"/>
                  </a:solidFill>
                  <a:latin typeface="Josefin Sans Light"/>
                  <a:ea typeface="Josefin Sans Light"/>
                  <a:cs typeface="Josefin Sans Light"/>
                  <a:sym typeface="Josefin Sans Light"/>
                </a:rPr>
                <a:t>PSY1002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792900" y="5601000"/>
            <a:ext cx="1209300" cy="890000"/>
            <a:chOff x="1800238" y="3333763"/>
            <a:chExt cx="1209300" cy="890000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1800238" y="3333763"/>
              <a:ext cx="1209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ART HISTORY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2033225" y="3518550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Williams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1866625" y="3869763"/>
              <a:ext cx="1076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1:00PM-3:00P</a:t>
              </a: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M </a:t>
              </a:r>
              <a:r>
                <a:rPr i="1" lang="ru" sz="1100">
                  <a:solidFill>
                    <a:srgbClr val="1D1D1B"/>
                  </a:solidFill>
                  <a:latin typeface="Josefin Sans Light"/>
                  <a:ea typeface="Josefin Sans Light"/>
                  <a:cs typeface="Josefin Sans Light"/>
                  <a:sym typeface="Josefin Sans Light"/>
                </a:rPr>
                <a:t>ART 2002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3532475" y="4244056"/>
            <a:ext cx="1209300" cy="1069963"/>
            <a:chOff x="1800238" y="3348050"/>
            <a:chExt cx="1209300" cy="1069963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1800238" y="3348050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ANCIENT CIVILIZATIONS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2033225" y="3718575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Johnson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1866625" y="4079313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2:00PM-5:00PM BLG 4050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5265600" y="3182619"/>
            <a:ext cx="1209300" cy="1069963"/>
            <a:chOff x="1790713" y="3343288"/>
            <a:chExt cx="1209300" cy="1069963"/>
          </a:xfrm>
        </p:grpSpPr>
        <p:sp>
          <p:nvSpPr>
            <p:cNvPr id="126" name="Google Shape;126;p13"/>
            <p:cNvSpPr txBox="1"/>
            <p:nvPr/>
          </p:nvSpPr>
          <p:spPr>
            <a:xfrm>
              <a:off x="1790713" y="3343288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INTRO TO PSYCHOLOGY 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2023663" y="3713813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Smith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857013" y="4074550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12:30PM-3:00PM PSY1002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7003375" y="3330194"/>
            <a:ext cx="1209300" cy="1069963"/>
            <a:chOff x="1785950" y="3343288"/>
            <a:chExt cx="1209300" cy="1069963"/>
          </a:xfrm>
        </p:grpSpPr>
        <p:sp>
          <p:nvSpPr>
            <p:cNvPr id="130" name="Google Shape;130;p13"/>
            <p:cNvSpPr txBox="1"/>
            <p:nvPr/>
          </p:nvSpPr>
          <p:spPr>
            <a:xfrm>
              <a:off x="1785950" y="3343288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INTRO TO PSYCHOLOGY 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2018900" y="3713813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Smith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1852250" y="4074550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1:00PM-3:00PM PSY1002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7003375" y="5511019"/>
            <a:ext cx="1209300" cy="1069963"/>
            <a:chOff x="1781188" y="3338525"/>
            <a:chExt cx="1209300" cy="1069963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1781188" y="3338525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POLITICAL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SCIENCE 101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2014138" y="3709050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Miller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1847488" y="4069788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4:30PM-6:30PM</a:t>
              </a:r>
              <a:endParaRPr sz="11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POL 340</a:t>
              </a:r>
              <a:endParaRPr sz="11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8741150" y="4244056"/>
            <a:ext cx="1209300" cy="1069963"/>
            <a:chOff x="1785950" y="3367100"/>
            <a:chExt cx="1209300" cy="1069963"/>
          </a:xfrm>
        </p:grpSpPr>
        <p:sp>
          <p:nvSpPr>
            <p:cNvPr id="138" name="Google Shape;138;p13"/>
            <p:cNvSpPr txBox="1"/>
            <p:nvPr/>
          </p:nvSpPr>
          <p:spPr>
            <a:xfrm>
              <a:off x="1785950" y="3367100"/>
              <a:ext cx="120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ANCIENT CIVILIZATIONS</a:t>
              </a:r>
              <a:endParaRPr sz="12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2018900" y="3737625"/>
              <a:ext cx="7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Johnson</a:t>
              </a:r>
              <a:endParaRPr i="1" sz="1200">
                <a:solidFill>
                  <a:srgbClr val="1D1D1B"/>
                </a:solidFill>
                <a:latin typeface="Josefin Sans Medium"/>
                <a:ea typeface="Josefin Sans Medium"/>
                <a:cs typeface="Josefin Sans Medium"/>
                <a:sym typeface="Josefin Sans Medium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1852250" y="4098363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1D1D1B"/>
                  </a:solidFill>
                  <a:latin typeface="Josefin Sans Medium"/>
                  <a:ea typeface="Josefin Sans Medium"/>
                  <a:cs typeface="Josefin Sans Medium"/>
                  <a:sym typeface="Josefin Sans Medium"/>
                </a:rPr>
                <a:t>2:00PM-5:00PM BLG 4050</a:t>
              </a:r>
              <a:endParaRPr i="1" sz="1100">
                <a:solidFill>
                  <a:srgbClr val="1D1D1B"/>
                </a:solidFill>
                <a:latin typeface="Josefin Sans Light"/>
                <a:ea typeface="Josefin Sans Light"/>
                <a:cs typeface="Josefin Sans Light"/>
                <a:sym typeface="Josefin Sans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