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10692000" cx="7560000"/>
  <p:notesSz cx="6858000" cy="9144000"/>
  <p:embeddedFontLst>
    <p:embeddedFont>
      <p:font typeface="Montserrat"/>
      <p:regular r:id="rId6"/>
      <p:bold r:id="rId7"/>
      <p:italic r:id="rId8"/>
      <p:boldItalic r:id="rId9"/>
    </p:embeddedFont>
    <p:embeddedFont>
      <p:font typeface="Montserrat Light"/>
      <p:regular r:id="rId10"/>
      <p:bold r:id="rId11"/>
      <p:italic r:id="rId12"/>
      <p:boldItalic r:id="rId13"/>
    </p:embeddedFont>
    <p:embeddedFont>
      <p:font typeface="Spectral"/>
      <p:regular r:id="rId14"/>
      <p:bold r:id="rId15"/>
      <p:italic r:id="rId16"/>
      <p:boldItalic r:id="rId17"/>
    </p:embeddedFont>
    <p:embeddedFont>
      <p:font typeface="Spectral SemiBol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pectralSemiBold-italic.fntdata"/><Relationship Id="rId11" Type="http://schemas.openxmlformats.org/officeDocument/2006/relationships/font" Target="fonts/MontserratLight-bold.fntdata"/><Relationship Id="rId10" Type="http://schemas.openxmlformats.org/officeDocument/2006/relationships/font" Target="fonts/MontserratLight-regular.fntdata"/><Relationship Id="rId21" Type="http://schemas.openxmlformats.org/officeDocument/2006/relationships/font" Target="fonts/SpectralSemiBold-boldItalic.fntdata"/><Relationship Id="rId13" Type="http://schemas.openxmlformats.org/officeDocument/2006/relationships/font" Target="fonts/MontserratLight-boldItalic.fntdata"/><Relationship Id="rId12" Type="http://schemas.openxmlformats.org/officeDocument/2006/relationships/font" Target="fonts/Montserrat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boldItalic.fntdata"/><Relationship Id="rId15" Type="http://schemas.openxmlformats.org/officeDocument/2006/relationships/font" Target="fonts/Spectral-bold.fntdata"/><Relationship Id="rId14" Type="http://schemas.openxmlformats.org/officeDocument/2006/relationships/font" Target="fonts/Spectral-regular.fntdata"/><Relationship Id="rId17" Type="http://schemas.openxmlformats.org/officeDocument/2006/relationships/font" Target="fonts/Spectral-boldItalic.fntdata"/><Relationship Id="rId16" Type="http://schemas.openxmlformats.org/officeDocument/2006/relationships/font" Target="fonts/Spectral-italic.fntdata"/><Relationship Id="rId5" Type="http://schemas.openxmlformats.org/officeDocument/2006/relationships/slide" Target="slides/slide1.xml"/><Relationship Id="rId19" Type="http://schemas.openxmlformats.org/officeDocument/2006/relationships/font" Target="fonts/SpectralSemiBold-bold.fntdata"/><Relationship Id="rId6" Type="http://schemas.openxmlformats.org/officeDocument/2006/relationships/font" Target="fonts/Montserrat-regular.fntdata"/><Relationship Id="rId18" Type="http://schemas.openxmlformats.org/officeDocument/2006/relationships/font" Target="fonts/SpectralSemiBold-regular.fntdata"/><Relationship Id="rId7" Type="http://schemas.openxmlformats.org/officeDocument/2006/relationships/font" Target="fonts/Montserrat-bold.fntdata"/><Relationship Id="rId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flipH="1" rot="10800000">
            <a:off x="0" y="9666650"/>
            <a:ext cx="7560100" cy="1031700"/>
            <a:chOff x="0" y="1281225"/>
            <a:chExt cx="7560100" cy="1031700"/>
          </a:xfrm>
        </p:grpSpPr>
        <p:sp>
          <p:nvSpPr>
            <p:cNvPr id="55" name="Google Shape;55;p13"/>
            <p:cNvSpPr/>
            <p:nvPr/>
          </p:nvSpPr>
          <p:spPr>
            <a:xfrm>
              <a:off x="0" y="1281225"/>
              <a:ext cx="7560000" cy="829500"/>
            </a:xfrm>
            <a:prstGeom prst="rect">
              <a:avLst/>
            </a:prstGeom>
            <a:solidFill>
              <a:srgbClr val="EDEA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p:nvPr/>
          </p:nvSpPr>
          <p:spPr>
            <a:xfrm>
              <a:off x="0" y="1281225"/>
              <a:ext cx="650700" cy="829500"/>
            </a:xfrm>
            <a:prstGeom prst="rect">
              <a:avLst/>
            </a:prstGeom>
            <a:solidFill>
              <a:srgbClr val="B0AC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p:nvPr/>
          </p:nvSpPr>
          <p:spPr>
            <a:xfrm>
              <a:off x="7250800" y="1281225"/>
              <a:ext cx="309300" cy="829500"/>
            </a:xfrm>
            <a:prstGeom prst="rect">
              <a:avLst/>
            </a:prstGeom>
            <a:solidFill>
              <a:srgbClr val="D6D3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p:nvPr/>
          </p:nvSpPr>
          <p:spPr>
            <a:xfrm>
              <a:off x="0" y="2110725"/>
              <a:ext cx="650700" cy="202200"/>
            </a:xfrm>
            <a:prstGeom prst="rect">
              <a:avLst/>
            </a:prstGeom>
            <a:solidFill>
              <a:srgbClr val="D6D3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59" name="Google Shape;59;p13"/>
          <p:cNvGrpSpPr/>
          <p:nvPr/>
        </p:nvGrpSpPr>
        <p:grpSpPr>
          <a:xfrm>
            <a:off x="0" y="0"/>
            <a:ext cx="7560100" cy="1031700"/>
            <a:chOff x="0" y="1281225"/>
            <a:chExt cx="7560100" cy="1031700"/>
          </a:xfrm>
        </p:grpSpPr>
        <p:sp>
          <p:nvSpPr>
            <p:cNvPr id="60" name="Google Shape;60;p13"/>
            <p:cNvSpPr/>
            <p:nvPr/>
          </p:nvSpPr>
          <p:spPr>
            <a:xfrm>
              <a:off x="0" y="1281225"/>
              <a:ext cx="7560000" cy="829500"/>
            </a:xfrm>
            <a:prstGeom prst="rect">
              <a:avLst/>
            </a:prstGeom>
            <a:solidFill>
              <a:srgbClr val="EDEA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3"/>
            <p:cNvSpPr/>
            <p:nvPr/>
          </p:nvSpPr>
          <p:spPr>
            <a:xfrm>
              <a:off x="0" y="1281225"/>
              <a:ext cx="650700" cy="829500"/>
            </a:xfrm>
            <a:prstGeom prst="rect">
              <a:avLst/>
            </a:prstGeom>
            <a:solidFill>
              <a:srgbClr val="B0AC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p:nvPr/>
          </p:nvSpPr>
          <p:spPr>
            <a:xfrm>
              <a:off x="7250800" y="1281225"/>
              <a:ext cx="309300" cy="829500"/>
            </a:xfrm>
            <a:prstGeom prst="rect">
              <a:avLst/>
            </a:prstGeom>
            <a:solidFill>
              <a:srgbClr val="D6D3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0" y="2110725"/>
              <a:ext cx="650700" cy="202200"/>
            </a:xfrm>
            <a:prstGeom prst="rect">
              <a:avLst/>
            </a:prstGeom>
            <a:solidFill>
              <a:srgbClr val="D6D3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4" name="Google Shape;64;p13"/>
          <p:cNvSpPr txBox="1"/>
          <p:nvPr/>
        </p:nvSpPr>
        <p:spPr>
          <a:xfrm>
            <a:off x="1021946" y="260625"/>
            <a:ext cx="56898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200">
                <a:solidFill>
                  <a:srgbClr val="B0AD9F"/>
                </a:solidFill>
                <a:latin typeface="Spectral SemiBold"/>
                <a:ea typeface="Spectral SemiBold"/>
                <a:cs typeface="Spectral SemiBold"/>
                <a:sym typeface="Spectral SemiBold"/>
              </a:rPr>
              <a:t>Letter of Recommendation</a:t>
            </a:r>
            <a:endParaRPr sz="2200">
              <a:solidFill>
                <a:srgbClr val="B0AD9F"/>
              </a:solidFill>
              <a:latin typeface="Spectral SemiBold"/>
              <a:ea typeface="Spectral SemiBold"/>
              <a:cs typeface="Spectral SemiBold"/>
              <a:sym typeface="Spectral SemiBold"/>
            </a:endParaRPr>
          </a:p>
        </p:txBody>
      </p:sp>
      <p:sp>
        <p:nvSpPr>
          <p:cNvPr id="65" name="Google Shape;65;p13"/>
          <p:cNvSpPr txBox="1"/>
          <p:nvPr/>
        </p:nvSpPr>
        <p:spPr>
          <a:xfrm>
            <a:off x="1025629" y="1317975"/>
            <a:ext cx="3618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latin typeface="Montserrat Light"/>
                <a:ea typeface="Montserrat Light"/>
                <a:cs typeface="Montserrat Light"/>
                <a:sym typeface="Montserrat Light"/>
              </a:rPr>
              <a:t>June 18, 2027</a:t>
            </a:r>
            <a:endParaRPr sz="1000">
              <a:latin typeface="Montserrat Light"/>
              <a:ea typeface="Montserrat Light"/>
              <a:cs typeface="Montserrat Light"/>
              <a:sym typeface="Montserrat Light"/>
            </a:endParaRPr>
          </a:p>
        </p:txBody>
      </p:sp>
      <p:sp>
        <p:nvSpPr>
          <p:cNvPr id="66" name="Google Shape;66;p13"/>
          <p:cNvSpPr txBox="1"/>
          <p:nvPr/>
        </p:nvSpPr>
        <p:spPr>
          <a:xfrm>
            <a:off x="1025629" y="1759525"/>
            <a:ext cx="3618300" cy="10158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en" sz="1000">
                <a:latin typeface="Montserrat"/>
                <a:ea typeface="Montserrat"/>
                <a:cs typeface="Montserrat"/>
                <a:sym typeface="Montserrat"/>
              </a:rPr>
              <a:t>Emily Johnson</a:t>
            </a:r>
            <a:endParaRPr b="1" sz="1000">
              <a:latin typeface="Montserrat"/>
              <a:ea typeface="Montserrat"/>
              <a:cs typeface="Montserrat"/>
              <a:sym typeface="Montserrat"/>
            </a:endParaRPr>
          </a:p>
          <a:p>
            <a:pPr indent="0" lvl="0" marL="0" rtl="0" algn="l">
              <a:lnSpc>
                <a:spcPct val="140000"/>
              </a:lnSpc>
              <a:spcBef>
                <a:spcPts val="0"/>
              </a:spcBef>
              <a:spcAft>
                <a:spcPts val="0"/>
              </a:spcAft>
              <a:buNone/>
            </a:pPr>
            <a:r>
              <a:rPr lang="en" sz="1000">
                <a:latin typeface="Montserrat Light"/>
                <a:ea typeface="Montserrat Light"/>
                <a:cs typeface="Montserrat Light"/>
                <a:sym typeface="Montserrat Light"/>
              </a:rPr>
              <a:t>Scholarship Committee Chair</a:t>
            </a:r>
            <a:endParaRPr sz="1000">
              <a:latin typeface="Montserrat Light"/>
              <a:ea typeface="Montserrat Light"/>
              <a:cs typeface="Montserrat Light"/>
              <a:sym typeface="Montserrat Light"/>
            </a:endParaRPr>
          </a:p>
          <a:p>
            <a:pPr indent="0" lvl="0" marL="0" rtl="0" algn="l">
              <a:lnSpc>
                <a:spcPct val="140000"/>
              </a:lnSpc>
              <a:spcBef>
                <a:spcPts val="0"/>
              </a:spcBef>
              <a:spcAft>
                <a:spcPts val="0"/>
              </a:spcAft>
              <a:buNone/>
            </a:pPr>
            <a:r>
              <a:rPr lang="en" sz="1000">
                <a:latin typeface="Montserrat Light"/>
                <a:ea typeface="Montserrat Light"/>
                <a:cs typeface="Montserrat Light"/>
                <a:sym typeface="Montserrat Light"/>
              </a:rPr>
              <a:t>Bright Future Foundation</a:t>
            </a:r>
            <a:endParaRPr sz="1000">
              <a:latin typeface="Montserrat Light"/>
              <a:ea typeface="Montserrat Light"/>
              <a:cs typeface="Montserrat Light"/>
              <a:sym typeface="Montserrat Light"/>
            </a:endParaRPr>
          </a:p>
          <a:p>
            <a:pPr indent="0" lvl="0" marL="0" rtl="0" algn="l">
              <a:lnSpc>
                <a:spcPct val="140000"/>
              </a:lnSpc>
              <a:spcBef>
                <a:spcPts val="0"/>
              </a:spcBef>
              <a:spcAft>
                <a:spcPts val="0"/>
              </a:spcAft>
              <a:buNone/>
            </a:pPr>
            <a:r>
              <a:rPr lang="en" sz="1000">
                <a:latin typeface="Montserrat Light"/>
                <a:ea typeface="Montserrat Light"/>
                <a:cs typeface="Montserrat Light"/>
                <a:sym typeface="Montserrat Light"/>
              </a:rPr>
              <a:t>486 Willow Street, Edmonton</a:t>
            </a:r>
            <a:endParaRPr sz="1000">
              <a:latin typeface="Montserrat Light"/>
              <a:ea typeface="Montserrat Light"/>
              <a:cs typeface="Montserrat Light"/>
              <a:sym typeface="Montserrat Light"/>
            </a:endParaRPr>
          </a:p>
          <a:p>
            <a:pPr indent="0" lvl="0" marL="0" rtl="0" algn="l">
              <a:lnSpc>
                <a:spcPct val="140000"/>
              </a:lnSpc>
              <a:spcBef>
                <a:spcPts val="0"/>
              </a:spcBef>
              <a:spcAft>
                <a:spcPts val="0"/>
              </a:spcAft>
              <a:buNone/>
            </a:pPr>
            <a:r>
              <a:rPr lang="en" sz="1000">
                <a:latin typeface="Montserrat Light"/>
                <a:ea typeface="Montserrat Light"/>
                <a:cs typeface="Montserrat Light"/>
                <a:sym typeface="Montserrat Light"/>
              </a:rPr>
              <a:t>Alberta T5L 3A1</a:t>
            </a:r>
            <a:endParaRPr sz="1000">
              <a:latin typeface="Montserrat Light"/>
              <a:ea typeface="Montserrat Light"/>
              <a:cs typeface="Montserrat Light"/>
              <a:sym typeface="Montserrat Light"/>
            </a:endParaRPr>
          </a:p>
        </p:txBody>
      </p:sp>
      <p:sp>
        <p:nvSpPr>
          <p:cNvPr id="67" name="Google Shape;67;p13"/>
          <p:cNvSpPr txBox="1"/>
          <p:nvPr/>
        </p:nvSpPr>
        <p:spPr>
          <a:xfrm>
            <a:off x="1025629" y="3040563"/>
            <a:ext cx="3618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latin typeface="Montserrat Light"/>
                <a:ea typeface="Montserrat Light"/>
                <a:cs typeface="Montserrat Light"/>
                <a:sym typeface="Montserrat Light"/>
              </a:rPr>
              <a:t>Ms. </a:t>
            </a:r>
            <a:r>
              <a:rPr lang="en" sz="1000">
                <a:solidFill>
                  <a:schemeClr val="dk1"/>
                </a:solidFill>
                <a:latin typeface="Montserrat Light"/>
                <a:ea typeface="Montserrat Light"/>
                <a:cs typeface="Montserrat Light"/>
                <a:sym typeface="Montserrat Light"/>
              </a:rPr>
              <a:t>Emily Johnson</a:t>
            </a:r>
            <a:r>
              <a:rPr lang="en" sz="1000">
                <a:latin typeface="Montserrat Light"/>
                <a:ea typeface="Montserrat Light"/>
                <a:cs typeface="Montserrat Light"/>
                <a:sym typeface="Montserrat Light"/>
              </a:rPr>
              <a:t>:</a:t>
            </a:r>
            <a:endParaRPr sz="1000">
              <a:latin typeface="Montserrat Light"/>
              <a:ea typeface="Montserrat Light"/>
              <a:cs typeface="Montserrat Light"/>
              <a:sym typeface="Montserrat Light"/>
            </a:endParaRPr>
          </a:p>
        </p:txBody>
      </p:sp>
      <p:sp>
        <p:nvSpPr>
          <p:cNvPr id="68" name="Google Shape;68;p13"/>
          <p:cNvSpPr txBox="1"/>
          <p:nvPr/>
        </p:nvSpPr>
        <p:spPr>
          <a:xfrm>
            <a:off x="1025625" y="3482113"/>
            <a:ext cx="5913000" cy="40944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lang="en" sz="1000">
                <a:latin typeface="Montserrat Light"/>
                <a:ea typeface="Montserrat Light"/>
                <a:cs typeface="Montserrat Light"/>
                <a:sym typeface="Montserrat Light"/>
              </a:rPr>
              <a:t>My name is Robert Caldwell, and I serve as a Senior Science Teacher at Greenhill Secondary School. I am writing to recommend Daniel Hughes, one of my most outstanding students, for your prestigious Bright Future Scholarship program. I’ve had the pleasure of teaching Daniel in both Physics and Environmental Science over the past two years, and I can confidently say he is among the most driven and intellectually curious students I’ve ever encountered.</a:t>
            </a:r>
            <a:endParaRPr sz="1000">
              <a:latin typeface="Montserrat Light"/>
              <a:ea typeface="Montserrat Light"/>
              <a:cs typeface="Montserrat Light"/>
              <a:sym typeface="Montserrat Light"/>
            </a:endParaRPr>
          </a:p>
          <a:p>
            <a:pPr indent="0" lvl="0" marL="0" rtl="0" algn="l">
              <a:lnSpc>
                <a:spcPct val="160000"/>
              </a:lnSpc>
              <a:spcBef>
                <a:spcPts val="0"/>
              </a:spcBef>
              <a:spcAft>
                <a:spcPts val="0"/>
              </a:spcAft>
              <a:buNone/>
            </a:pPr>
            <a:r>
              <a:t/>
            </a:r>
            <a:endParaRPr sz="1000">
              <a:latin typeface="Montserrat Light"/>
              <a:ea typeface="Montserrat Light"/>
              <a:cs typeface="Montserrat Light"/>
              <a:sym typeface="Montserrat Light"/>
            </a:endParaRPr>
          </a:p>
          <a:p>
            <a:pPr indent="0" lvl="0" marL="0" rtl="0" algn="l">
              <a:lnSpc>
                <a:spcPct val="160000"/>
              </a:lnSpc>
              <a:spcBef>
                <a:spcPts val="0"/>
              </a:spcBef>
              <a:spcAft>
                <a:spcPts val="0"/>
              </a:spcAft>
              <a:buNone/>
            </a:pPr>
            <a:r>
              <a:rPr lang="en" sz="1000">
                <a:latin typeface="Montserrat Light"/>
                <a:ea typeface="Montserrat Light"/>
                <a:cs typeface="Montserrat Light"/>
                <a:sym typeface="Montserrat Light"/>
              </a:rPr>
              <a:t>Daniel consistently demonstrates a rare combination of academic excellence, creativity, and genuine passion for learning. In our science research project last year, he took the initiative to lead a small team in developing a sustainable water filtration model for rural communities. His ability to manage the group, apply scientific principles, and present his findings to the school board impressed both his peers and our faculty. This project not only showcased his problem-solving skills but also reflected his commitment to social impact and innovation.</a:t>
            </a:r>
            <a:endParaRPr sz="1000">
              <a:latin typeface="Montserrat Light"/>
              <a:ea typeface="Montserrat Light"/>
              <a:cs typeface="Montserrat Light"/>
              <a:sym typeface="Montserrat Light"/>
            </a:endParaRPr>
          </a:p>
          <a:p>
            <a:pPr indent="0" lvl="0" marL="0" rtl="0" algn="l">
              <a:lnSpc>
                <a:spcPct val="160000"/>
              </a:lnSpc>
              <a:spcBef>
                <a:spcPts val="0"/>
              </a:spcBef>
              <a:spcAft>
                <a:spcPts val="0"/>
              </a:spcAft>
              <a:buNone/>
            </a:pPr>
            <a:r>
              <a:t/>
            </a:r>
            <a:endParaRPr sz="1000">
              <a:latin typeface="Montserrat Light"/>
              <a:ea typeface="Montserrat Light"/>
              <a:cs typeface="Montserrat Light"/>
              <a:sym typeface="Montserrat Light"/>
            </a:endParaRPr>
          </a:p>
          <a:p>
            <a:pPr indent="0" lvl="0" marL="0" rtl="0" algn="l">
              <a:lnSpc>
                <a:spcPct val="160000"/>
              </a:lnSpc>
              <a:spcBef>
                <a:spcPts val="0"/>
              </a:spcBef>
              <a:spcAft>
                <a:spcPts val="0"/>
              </a:spcAft>
              <a:buNone/>
            </a:pPr>
            <a:r>
              <a:rPr lang="en" sz="1000">
                <a:latin typeface="Montserrat Light"/>
                <a:ea typeface="Montserrat Light"/>
                <a:cs typeface="Montserrat Light"/>
                <a:sym typeface="Montserrat Light"/>
              </a:rPr>
              <a:t>In conclusion, Daniel’s strong academic record, leadership experience, and dedication to community improvement make him an ideal candidate for your scholarship. Should you need any further information, I would be happy to provide additional details. Please feel free to contact me at the number or email listed below.</a:t>
            </a:r>
            <a:endParaRPr sz="1000">
              <a:latin typeface="Montserrat Light"/>
              <a:ea typeface="Montserrat Light"/>
              <a:cs typeface="Montserrat Light"/>
              <a:sym typeface="Montserrat Light"/>
            </a:endParaRPr>
          </a:p>
        </p:txBody>
      </p:sp>
      <p:sp>
        <p:nvSpPr>
          <p:cNvPr id="69" name="Google Shape;69;p13"/>
          <p:cNvSpPr txBox="1"/>
          <p:nvPr/>
        </p:nvSpPr>
        <p:spPr>
          <a:xfrm>
            <a:off x="1025629" y="7803063"/>
            <a:ext cx="3618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latin typeface="Montserrat Light"/>
                <a:ea typeface="Montserrat Light"/>
                <a:cs typeface="Montserrat Light"/>
                <a:sym typeface="Montserrat Light"/>
              </a:rPr>
              <a:t>Sincerely,</a:t>
            </a:r>
            <a:endParaRPr sz="1000">
              <a:latin typeface="Montserrat Light"/>
              <a:ea typeface="Montserrat Light"/>
              <a:cs typeface="Montserrat Light"/>
              <a:sym typeface="Montserrat Light"/>
            </a:endParaRPr>
          </a:p>
        </p:txBody>
      </p:sp>
      <p:sp>
        <p:nvSpPr>
          <p:cNvPr id="70" name="Google Shape;70;p13"/>
          <p:cNvSpPr txBox="1"/>
          <p:nvPr/>
        </p:nvSpPr>
        <p:spPr>
          <a:xfrm>
            <a:off x="1025629" y="8679562"/>
            <a:ext cx="3618300" cy="5850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en" sz="1000">
                <a:latin typeface="Montserrat"/>
                <a:ea typeface="Montserrat"/>
                <a:cs typeface="Montserrat"/>
                <a:sym typeface="Montserrat"/>
              </a:rPr>
              <a:t>Robert Caldwell</a:t>
            </a:r>
            <a:endParaRPr b="1" sz="1000">
              <a:latin typeface="Montserrat"/>
              <a:ea typeface="Montserrat"/>
              <a:cs typeface="Montserrat"/>
              <a:sym typeface="Montserrat"/>
            </a:endParaRPr>
          </a:p>
          <a:p>
            <a:pPr indent="0" lvl="0" marL="0" rtl="0" algn="l">
              <a:lnSpc>
                <a:spcPct val="140000"/>
              </a:lnSpc>
              <a:spcBef>
                <a:spcPts val="0"/>
              </a:spcBef>
              <a:spcAft>
                <a:spcPts val="0"/>
              </a:spcAft>
              <a:buNone/>
            </a:pPr>
            <a:r>
              <a:rPr lang="en" sz="1000">
                <a:latin typeface="Montserrat Light"/>
                <a:ea typeface="Montserrat Light"/>
                <a:cs typeface="Montserrat Light"/>
                <a:sym typeface="Montserrat Light"/>
              </a:rPr>
              <a:t>Senior Science Teacher</a:t>
            </a:r>
            <a:endParaRPr sz="1000">
              <a:latin typeface="Montserrat Light"/>
              <a:ea typeface="Montserrat Light"/>
              <a:cs typeface="Montserrat Light"/>
              <a:sym typeface="Montserrat Light"/>
            </a:endParaRPr>
          </a:p>
          <a:p>
            <a:pPr indent="0" lvl="0" marL="0" rtl="0" algn="l">
              <a:lnSpc>
                <a:spcPct val="140000"/>
              </a:lnSpc>
              <a:spcBef>
                <a:spcPts val="0"/>
              </a:spcBef>
              <a:spcAft>
                <a:spcPts val="0"/>
              </a:spcAft>
              <a:buNone/>
            </a:pPr>
            <a:r>
              <a:rPr lang="en" sz="1000">
                <a:latin typeface="Montserrat Light"/>
                <a:ea typeface="Montserrat Light"/>
                <a:cs typeface="Montserrat Light"/>
                <a:sym typeface="Montserrat Light"/>
              </a:rPr>
              <a:t>Greenhill Secondary School</a:t>
            </a:r>
            <a:endParaRPr sz="1000">
              <a:latin typeface="Montserrat Light"/>
              <a:ea typeface="Montserrat Light"/>
              <a:cs typeface="Montserrat Light"/>
              <a:sym typeface="Montserrat Light"/>
            </a:endParaRPr>
          </a:p>
        </p:txBody>
      </p:sp>
      <p:pic>
        <p:nvPicPr>
          <p:cNvPr id="71" name="Google Shape;71;p13" title="Ресурс 1@3x.png"/>
          <p:cNvPicPr preferRelativeResize="0"/>
          <p:nvPr/>
        </p:nvPicPr>
        <p:blipFill>
          <a:blip r:embed="rId3">
            <a:alphaModFix/>
          </a:blip>
          <a:stretch>
            <a:fillRect/>
          </a:stretch>
        </p:blipFill>
        <p:spPr>
          <a:xfrm>
            <a:off x="1028700" y="8148900"/>
            <a:ext cx="1511449" cy="338700"/>
          </a:xfrm>
          <a:prstGeom prst="rect">
            <a:avLst/>
          </a:prstGeom>
          <a:noFill/>
          <a:ln>
            <a:noFill/>
          </a:ln>
        </p:spPr>
      </p:pic>
      <p:grpSp>
        <p:nvGrpSpPr>
          <p:cNvPr id="72" name="Google Shape;72;p13"/>
          <p:cNvGrpSpPr/>
          <p:nvPr/>
        </p:nvGrpSpPr>
        <p:grpSpPr>
          <a:xfrm>
            <a:off x="1028700" y="10088200"/>
            <a:ext cx="2423579" cy="363900"/>
            <a:chOff x="1028700" y="10088200"/>
            <a:chExt cx="2423579" cy="363900"/>
          </a:xfrm>
        </p:grpSpPr>
        <p:pic>
          <p:nvPicPr>
            <p:cNvPr id="73" name="Google Shape;73;p13" title="Ресурс 2@3x.png"/>
            <p:cNvPicPr preferRelativeResize="0"/>
            <p:nvPr/>
          </p:nvPicPr>
          <p:blipFill>
            <a:blip r:embed="rId4">
              <a:alphaModFix/>
            </a:blip>
            <a:stretch>
              <a:fillRect/>
            </a:stretch>
          </p:blipFill>
          <p:spPr>
            <a:xfrm>
              <a:off x="1028700" y="10094500"/>
              <a:ext cx="102825" cy="143950"/>
            </a:xfrm>
            <a:prstGeom prst="rect">
              <a:avLst/>
            </a:prstGeom>
            <a:noFill/>
            <a:ln>
              <a:noFill/>
            </a:ln>
          </p:spPr>
        </p:pic>
        <p:sp>
          <p:nvSpPr>
            <p:cNvPr id="74" name="Google Shape;74;p13"/>
            <p:cNvSpPr txBox="1"/>
            <p:nvPr/>
          </p:nvSpPr>
          <p:spPr>
            <a:xfrm>
              <a:off x="1190579" y="10088200"/>
              <a:ext cx="22617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100">
                  <a:solidFill>
                    <a:srgbClr val="B0AD9F"/>
                  </a:solidFill>
                  <a:latin typeface="Spectral"/>
                  <a:ea typeface="Spectral"/>
                  <a:cs typeface="Spectral"/>
                  <a:sym typeface="Spectral"/>
                </a:rPr>
                <a:t>452 Maple Avenue,</a:t>
              </a:r>
              <a:endParaRPr sz="1100">
                <a:solidFill>
                  <a:srgbClr val="B0AD9F"/>
                </a:solidFill>
                <a:latin typeface="Spectral"/>
                <a:ea typeface="Spectral"/>
                <a:cs typeface="Spectral"/>
                <a:sym typeface="Spectral"/>
              </a:endParaRPr>
            </a:p>
            <a:p>
              <a:pPr indent="0" lvl="0" marL="0" rtl="0" algn="l">
                <a:lnSpc>
                  <a:spcPct val="115000"/>
                </a:lnSpc>
                <a:spcBef>
                  <a:spcPts val="0"/>
                </a:spcBef>
                <a:spcAft>
                  <a:spcPts val="0"/>
                </a:spcAft>
                <a:buNone/>
              </a:pPr>
              <a:r>
                <a:rPr lang="en" sz="1100">
                  <a:solidFill>
                    <a:srgbClr val="B0AD9F"/>
                  </a:solidFill>
                  <a:latin typeface="Spectral"/>
                  <a:ea typeface="Spectral"/>
                  <a:cs typeface="Spectral"/>
                  <a:sym typeface="Spectral"/>
                </a:rPr>
                <a:t>Pine Ridge, SK S4Z 2K8</a:t>
              </a:r>
              <a:endParaRPr sz="1100">
                <a:solidFill>
                  <a:srgbClr val="B0AD9F"/>
                </a:solidFill>
                <a:latin typeface="Spectral"/>
                <a:ea typeface="Spectral"/>
                <a:cs typeface="Spectral"/>
                <a:sym typeface="Spectral"/>
              </a:endParaRPr>
            </a:p>
          </p:txBody>
        </p:sp>
      </p:grpSp>
      <p:grpSp>
        <p:nvGrpSpPr>
          <p:cNvPr id="75" name="Google Shape;75;p13"/>
          <p:cNvGrpSpPr/>
          <p:nvPr/>
        </p:nvGrpSpPr>
        <p:grpSpPr>
          <a:xfrm>
            <a:off x="5056918" y="10097986"/>
            <a:ext cx="1983708" cy="169200"/>
            <a:chOff x="5056918" y="10097986"/>
            <a:chExt cx="1983708" cy="169200"/>
          </a:xfrm>
        </p:grpSpPr>
        <p:pic>
          <p:nvPicPr>
            <p:cNvPr id="76" name="Google Shape;76;p13" title="Ресурс 3@3x.png"/>
            <p:cNvPicPr preferRelativeResize="0"/>
            <p:nvPr/>
          </p:nvPicPr>
          <p:blipFill>
            <a:blip r:embed="rId5">
              <a:alphaModFix/>
            </a:blip>
            <a:stretch>
              <a:fillRect/>
            </a:stretch>
          </p:blipFill>
          <p:spPr>
            <a:xfrm>
              <a:off x="5056918" y="10110611"/>
              <a:ext cx="139452" cy="143950"/>
            </a:xfrm>
            <a:prstGeom prst="rect">
              <a:avLst/>
            </a:prstGeom>
            <a:noFill/>
            <a:ln>
              <a:noFill/>
            </a:ln>
          </p:spPr>
        </p:pic>
        <p:sp>
          <p:nvSpPr>
            <p:cNvPr id="77" name="Google Shape;77;p13"/>
            <p:cNvSpPr txBox="1"/>
            <p:nvPr/>
          </p:nvSpPr>
          <p:spPr>
            <a:xfrm>
              <a:off x="5261926" y="10097986"/>
              <a:ext cx="17787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100">
                  <a:solidFill>
                    <a:srgbClr val="B0AD9F"/>
                  </a:solidFill>
                  <a:latin typeface="Spectral"/>
                  <a:ea typeface="Spectral"/>
                  <a:cs typeface="Spectral"/>
                  <a:sym typeface="Spectral"/>
                </a:rPr>
                <a:t>+1 123-456-7890</a:t>
              </a:r>
              <a:endParaRPr sz="1100">
                <a:solidFill>
                  <a:srgbClr val="B0AD9F"/>
                </a:solidFill>
                <a:latin typeface="Spectral"/>
                <a:ea typeface="Spectral"/>
                <a:cs typeface="Spectral"/>
                <a:sym typeface="Spectral"/>
              </a:endParaRPr>
            </a:p>
          </p:txBody>
        </p:sp>
      </p:grpSp>
      <p:grpSp>
        <p:nvGrpSpPr>
          <p:cNvPr id="78" name="Google Shape;78;p13"/>
          <p:cNvGrpSpPr/>
          <p:nvPr/>
        </p:nvGrpSpPr>
        <p:grpSpPr>
          <a:xfrm>
            <a:off x="5073102" y="10300212"/>
            <a:ext cx="1967524" cy="169200"/>
            <a:chOff x="5073102" y="10300212"/>
            <a:chExt cx="1967524" cy="169200"/>
          </a:xfrm>
        </p:grpSpPr>
        <p:pic>
          <p:nvPicPr>
            <p:cNvPr id="79" name="Google Shape;79;p13" title="Ресурс 4@3x.png"/>
            <p:cNvPicPr preferRelativeResize="0"/>
            <p:nvPr/>
          </p:nvPicPr>
          <p:blipFill>
            <a:blip r:embed="rId6">
              <a:alphaModFix/>
            </a:blip>
            <a:stretch>
              <a:fillRect/>
            </a:stretch>
          </p:blipFill>
          <p:spPr>
            <a:xfrm>
              <a:off x="5073102" y="10337087"/>
              <a:ext cx="123275" cy="95450"/>
            </a:xfrm>
            <a:prstGeom prst="rect">
              <a:avLst/>
            </a:prstGeom>
            <a:noFill/>
            <a:ln>
              <a:noFill/>
            </a:ln>
          </p:spPr>
        </p:pic>
        <p:sp>
          <p:nvSpPr>
            <p:cNvPr id="80" name="Google Shape;80;p13"/>
            <p:cNvSpPr txBox="1"/>
            <p:nvPr/>
          </p:nvSpPr>
          <p:spPr>
            <a:xfrm>
              <a:off x="5261926" y="10300212"/>
              <a:ext cx="17787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100">
                  <a:solidFill>
                    <a:srgbClr val="B0AD9F"/>
                  </a:solidFill>
                  <a:latin typeface="Spectral"/>
                  <a:ea typeface="Spectral"/>
                  <a:cs typeface="Spectral"/>
                  <a:sym typeface="Spectral"/>
                </a:rPr>
                <a:t>rcaldwell@green.edu.ltd</a:t>
              </a:r>
              <a:endParaRPr sz="1100">
                <a:solidFill>
                  <a:srgbClr val="B0AD9F"/>
                </a:solidFill>
                <a:latin typeface="Spectral"/>
                <a:ea typeface="Spectral"/>
                <a:cs typeface="Spectral"/>
                <a:sym typeface="Spectr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