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400800" cx="4572000"/>
  <p:notesSz cx="6858000" cy="9144000"/>
  <p:embeddedFontLst>
    <p:embeddedFont>
      <p:font typeface="Cormorant Garamond"/>
      <p:regular r:id="rId8"/>
      <p:bold r:id="rId9"/>
      <p:italic r:id="rId10"/>
      <p:boldItalic r:id="rId11"/>
    </p:embeddedFont>
    <p:embeddedFont>
      <p:font typeface="Cinzel Decorative"/>
      <p:regular r:id="rId12"/>
      <p:bold r:id="rId13"/>
    </p:embeddedFont>
    <p:embeddedFont>
      <p:font typeface="Cormorant Garamond Light"/>
      <p:regular r:id="rId14"/>
      <p:bold r:id="rId15"/>
      <p:italic r:id="rId16"/>
      <p:boldItalic r:id="rId17"/>
    </p:embeddedFont>
    <p:embeddedFont>
      <p:font typeface="Birthstone Bounc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-boldItalic.fntdata"/><Relationship Id="rId10" Type="http://schemas.openxmlformats.org/officeDocument/2006/relationships/font" Target="fonts/CormorantGaramond-italic.fntdata"/><Relationship Id="rId13" Type="http://schemas.openxmlformats.org/officeDocument/2006/relationships/font" Target="fonts/CinzelDecorative-bold.fntdata"/><Relationship Id="rId12" Type="http://schemas.openxmlformats.org/officeDocument/2006/relationships/font" Target="fonts/CinzelDecorativ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-bold.fntdata"/><Relationship Id="rId15" Type="http://schemas.openxmlformats.org/officeDocument/2006/relationships/font" Target="fonts/CormorantGaramondLight-bold.fntdata"/><Relationship Id="rId14" Type="http://schemas.openxmlformats.org/officeDocument/2006/relationships/font" Target="fonts/CormorantGaramondLight-regular.fntdata"/><Relationship Id="rId17" Type="http://schemas.openxmlformats.org/officeDocument/2006/relationships/font" Target="fonts/CormorantGaramondLight-boldItalic.fntdata"/><Relationship Id="rId16" Type="http://schemas.openxmlformats.org/officeDocument/2006/relationships/font" Target="fonts/CormorantGaramond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BirthstoneBounce-regular.fntdata"/><Relationship Id="rId7" Type="http://schemas.openxmlformats.org/officeDocument/2006/relationships/slide" Target="slides/slide2.xml"/><Relationship Id="rId8" Type="http://schemas.openxmlformats.org/officeDocument/2006/relationships/font" Target="fonts/Cormorant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65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65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6bb761575_0_23:notes"/>
          <p:cNvSpPr/>
          <p:nvPr>
            <p:ph idx="2" type="sldImg"/>
          </p:nvPr>
        </p:nvSpPr>
        <p:spPr>
          <a:xfrm>
            <a:off x="2204665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6bb76157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5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4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9750" lIns="69750" spcFirstLastPara="1" rIns="69750" wrap="square" tIns="6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72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1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33" l="1333" r="1333" t="1333"/>
          <a:stretch/>
        </p:blipFill>
        <p:spPr>
          <a:xfrm>
            <a:off x="-512" y="-12"/>
            <a:ext cx="4573024" cy="389012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44450" y="4143754"/>
            <a:ext cx="2483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E1603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for the wedding of </a:t>
            </a:r>
            <a:endParaRPr sz="1700">
              <a:solidFill>
                <a:srgbClr val="2E1603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63762" y="4520295"/>
            <a:ext cx="3244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2E1603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Katie &amp; ben</a:t>
            </a:r>
            <a:endParaRPr sz="3100">
              <a:solidFill>
                <a:srgbClr val="2E1603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51612" y="5060819"/>
            <a:ext cx="206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2E1603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29 | 05 | 25</a:t>
            </a:r>
            <a:endParaRPr sz="2300">
              <a:solidFill>
                <a:srgbClr val="2E1603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91262" y="5556563"/>
            <a:ext cx="3589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E1603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456 Riverbend Drive, Rivertown, Ohio 78945</a:t>
            </a:r>
            <a:endParaRPr sz="1300">
              <a:solidFill>
                <a:srgbClr val="2E1603"/>
              </a:solidFill>
              <a:latin typeface="Cormorant Garamond Light"/>
              <a:ea typeface="Cormorant Garamond Light"/>
              <a:cs typeface="Cormorant Garamond Light"/>
              <a:sym typeface="Cormorant Garamond Light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935787" y="5892213"/>
            <a:ext cx="699600" cy="0"/>
          </a:xfrm>
          <a:prstGeom prst="straightConnector1">
            <a:avLst/>
          </a:prstGeom>
          <a:noFill/>
          <a:ln cap="flat" cmpd="sng" w="9525">
            <a:solidFill>
              <a:srgbClr val="2E160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836637" y="6002163"/>
            <a:ext cx="289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rgbClr val="2E1603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rPr>
              <a:t>A formal invitation will follow</a:t>
            </a:r>
            <a:endParaRPr i="1" sz="1200">
              <a:solidFill>
                <a:srgbClr val="2E1603"/>
              </a:solidFill>
              <a:latin typeface="Cormorant Garamond Light"/>
              <a:ea typeface="Cormorant Garamond Light"/>
              <a:cs typeface="Cormorant Garamond Light"/>
              <a:sym typeface="Cormorant Garamond Ligh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352812" y="2721692"/>
            <a:ext cx="3865500" cy="975870"/>
            <a:chOff x="-349075" y="1807405"/>
            <a:chExt cx="3865500" cy="97587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02625" y="1807405"/>
              <a:ext cx="2068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200">
                  <a:solidFill>
                    <a:schemeClr val="lt1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t</a:t>
              </a:r>
              <a:r>
                <a:rPr lang="ru" sz="4400">
                  <a:solidFill>
                    <a:schemeClr val="lt1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he</a:t>
              </a:r>
              <a:endParaRPr sz="4400">
                <a:solidFill>
                  <a:schemeClr val="lt1"/>
                </a:solidFill>
                <a:latin typeface="Birthstone Bounce"/>
                <a:ea typeface="Birthstone Bounce"/>
                <a:cs typeface="Birthstone Bounce"/>
                <a:sym typeface="Birthstone Bounce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-349075" y="2121475"/>
              <a:ext cx="3865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chemeClr val="lt1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Save       Date</a:t>
              </a:r>
              <a:endParaRPr sz="4300">
                <a:solidFill>
                  <a:schemeClr val="lt1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 rot="10800000">
            <a:off x="2279048" y="1283489"/>
            <a:ext cx="0" cy="3771300"/>
          </a:xfrm>
          <a:prstGeom prst="straightConnector1">
            <a:avLst/>
          </a:prstGeom>
          <a:noFill/>
          <a:ln cap="flat" cmpd="sng" w="19050">
            <a:solidFill>
              <a:srgbClr val="2E160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" name="Google Shape;69;p14"/>
          <p:cNvGrpSpPr/>
          <p:nvPr/>
        </p:nvGrpSpPr>
        <p:grpSpPr>
          <a:xfrm rot="-5400000">
            <a:off x="505298" y="323689"/>
            <a:ext cx="636300" cy="860100"/>
            <a:chOff x="5301550" y="403725"/>
            <a:chExt cx="636300" cy="860100"/>
          </a:xfrm>
        </p:grpSpPr>
        <p:sp>
          <p:nvSpPr>
            <p:cNvPr id="70" name="Google Shape;70;p14"/>
            <p:cNvSpPr/>
            <p:nvPr/>
          </p:nvSpPr>
          <p:spPr>
            <a:xfrm>
              <a:off x="5301550" y="403725"/>
              <a:ext cx="636300" cy="860100"/>
            </a:xfrm>
            <a:prstGeom prst="rect">
              <a:avLst/>
            </a:prstGeom>
            <a:noFill/>
            <a:ln cap="flat" cmpd="sng" w="19050">
              <a:solidFill>
                <a:srgbClr val="2E16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17625" y="676950"/>
              <a:ext cx="404150" cy="31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14"/>
          <p:cNvGrpSpPr/>
          <p:nvPr/>
        </p:nvGrpSpPr>
        <p:grpSpPr>
          <a:xfrm rot="10800000">
            <a:off x="335815" y="3548189"/>
            <a:ext cx="3900456" cy="2483100"/>
            <a:chOff x="335815" y="369414"/>
            <a:chExt cx="3900456" cy="2483100"/>
          </a:xfrm>
        </p:grpSpPr>
        <p:sp>
          <p:nvSpPr>
            <p:cNvPr id="73" name="Google Shape;73;p14"/>
            <p:cNvSpPr txBox="1"/>
            <p:nvPr/>
          </p:nvSpPr>
          <p:spPr>
            <a:xfrm rot="5400000">
              <a:off x="3063271" y="1472339"/>
              <a:ext cx="2068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E160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29 | 05 | 25</a:t>
              </a:r>
              <a:endParaRPr sz="1800">
                <a:solidFill>
                  <a:srgbClr val="2E1604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3249188" y="1556489"/>
              <a:ext cx="140300" cy="10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1262313" y="1556489"/>
              <a:ext cx="140300" cy="108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" name="Google Shape;76;p14"/>
            <p:cNvGrpSpPr/>
            <p:nvPr/>
          </p:nvGrpSpPr>
          <p:grpSpPr>
            <a:xfrm rot="5400000">
              <a:off x="1208684" y="1264614"/>
              <a:ext cx="2483100" cy="692700"/>
              <a:chOff x="342150" y="1785830"/>
              <a:chExt cx="2483100" cy="692700"/>
            </a:xfrm>
          </p:grpSpPr>
          <p:sp>
            <p:nvSpPr>
              <p:cNvPr id="77" name="Google Shape;77;p14"/>
              <p:cNvSpPr txBox="1"/>
              <p:nvPr/>
            </p:nvSpPr>
            <p:spPr>
              <a:xfrm>
                <a:off x="519225" y="1785830"/>
                <a:ext cx="20688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500">
                    <a:solidFill>
                      <a:srgbClr val="2E1604"/>
                    </a:solidFill>
                    <a:latin typeface="Birthstone Bounce"/>
                    <a:ea typeface="Birthstone Bounce"/>
                    <a:cs typeface="Birthstone Bounce"/>
                    <a:sym typeface="Birthstone Bounce"/>
                  </a:rPr>
                  <a:t>t</a:t>
                </a:r>
                <a:r>
                  <a:rPr lang="ru" sz="2700">
                    <a:solidFill>
                      <a:srgbClr val="2E1604"/>
                    </a:solidFill>
                    <a:latin typeface="Birthstone Bounce"/>
                    <a:ea typeface="Birthstone Bounce"/>
                    <a:cs typeface="Birthstone Bounce"/>
                    <a:sym typeface="Birthstone Bounce"/>
                  </a:rPr>
                  <a:t>he</a:t>
                </a:r>
                <a:endParaRPr sz="2700">
                  <a:solidFill>
                    <a:srgbClr val="2E1604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endParaRPr>
              </a:p>
            </p:txBody>
          </p:sp>
          <p:sp>
            <p:nvSpPr>
              <p:cNvPr id="78" name="Google Shape;78;p14"/>
              <p:cNvSpPr txBox="1"/>
              <p:nvPr/>
            </p:nvSpPr>
            <p:spPr>
              <a:xfrm>
                <a:off x="342150" y="2045272"/>
                <a:ext cx="2483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700">
                    <a:solidFill>
                      <a:srgbClr val="2E1604"/>
                    </a:solidFill>
                    <a:latin typeface="Cinzel Decorative"/>
                    <a:ea typeface="Cinzel Decorative"/>
                    <a:cs typeface="Cinzel Decorative"/>
                    <a:sym typeface="Cinzel Decorative"/>
                  </a:rPr>
                  <a:t>Save       Date</a:t>
                </a:r>
                <a:endParaRPr sz="2700">
                  <a:solidFill>
                    <a:srgbClr val="2E160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endParaRPr>
              </a:p>
            </p:txBody>
          </p:sp>
        </p:grpSp>
        <p:sp>
          <p:nvSpPr>
            <p:cNvPr id="79" name="Google Shape;79;p14"/>
            <p:cNvSpPr txBox="1"/>
            <p:nvPr/>
          </p:nvSpPr>
          <p:spPr>
            <a:xfrm rot="5400000">
              <a:off x="-721085" y="1426314"/>
              <a:ext cx="248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E1604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Katie &amp; Ben</a:t>
              </a:r>
              <a:endParaRPr sz="24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grpSp>
        <p:nvGrpSpPr>
          <p:cNvPr id="80" name="Google Shape;80;p14"/>
          <p:cNvGrpSpPr/>
          <p:nvPr/>
        </p:nvGrpSpPr>
        <p:grpSpPr>
          <a:xfrm rot="10800000">
            <a:off x="2775923" y="369414"/>
            <a:ext cx="1097225" cy="2424300"/>
            <a:chOff x="698938" y="3606989"/>
            <a:chExt cx="1097225" cy="2424300"/>
          </a:xfrm>
        </p:grpSpPr>
        <p:cxnSp>
          <p:nvCxnSpPr>
            <p:cNvPr id="81" name="Google Shape;81;p14"/>
            <p:cNvCxnSpPr/>
            <p:nvPr/>
          </p:nvCxnSpPr>
          <p:spPr>
            <a:xfrm rot="5400000">
              <a:off x="584013" y="4819139"/>
              <a:ext cx="2424300" cy="0"/>
            </a:xfrm>
            <a:prstGeom prst="straightConnector1">
              <a:avLst/>
            </a:prstGeom>
            <a:noFill/>
            <a:ln cap="flat" cmpd="sng" w="9525">
              <a:solidFill>
                <a:srgbClr val="2E160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4"/>
            <p:cNvCxnSpPr/>
            <p:nvPr/>
          </p:nvCxnSpPr>
          <p:spPr>
            <a:xfrm rot="5400000">
              <a:off x="218272" y="4819139"/>
              <a:ext cx="2424300" cy="0"/>
            </a:xfrm>
            <a:prstGeom prst="straightConnector1">
              <a:avLst/>
            </a:prstGeom>
            <a:noFill/>
            <a:ln cap="flat" cmpd="sng" w="9525">
              <a:solidFill>
                <a:srgbClr val="2E160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4"/>
            <p:cNvCxnSpPr/>
            <p:nvPr/>
          </p:nvCxnSpPr>
          <p:spPr>
            <a:xfrm rot="5400000">
              <a:off x="-147470" y="4819139"/>
              <a:ext cx="2424300" cy="0"/>
            </a:xfrm>
            <a:prstGeom prst="straightConnector1">
              <a:avLst/>
            </a:prstGeom>
            <a:noFill/>
            <a:ln cap="flat" cmpd="sng" w="9525">
              <a:solidFill>
                <a:srgbClr val="2E160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4"/>
            <p:cNvCxnSpPr/>
            <p:nvPr/>
          </p:nvCxnSpPr>
          <p:spPr>
            <a:xfrm rot="5400000">
              <a:off x="-513212" y="4819139"/>
              <a:ext cx="2424300" cy="0"/>
            </a:xfrm>
            <a:prstGeom prst="straightConnector1">
              <a:avLst/>
            </a:prstGeom>
            <a:noFill/>
            <a:ln cap="flat" cmpd="sng" w="9525">
              <a:solidFill>
                <a:srgbClr val="2E160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