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Caveat Medium"/>
      <p:regular r:id="rId9"/>
      <p:bold r:id="rId10"/>
    </p:embeddedFont>
    <p:embeddedFont>
      <p:font typeface="Caveat SemiBo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309">
          <p15:clr>
            <a:srgbClr val="A4A3A4"/>
          </p15:clr>
        </p15:guide>
        <p15:guide id="2" pos="4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09"/>
        <p:guide pos="4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veatSemiBold-regular.fntdata"/><Relationship Id="rId10" Type="http://schemas.openxmlformats.org/officeDocument/2006/relationships/font" Target="fonts/CaveatMedium-bold.fntdata"/><Relationship Id="rId12" Type="http://schemas.openxmlformats.org/officeDocument/2006/relationships/font" Target="fonts/CaveatSemiBold-bold.fntdata"/><Relationship Id="rId9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23900" y="9756950"/>
            <a:ext cx="6116100" cy="266700"/>
          </a:xfrm>
          <a:prstGeom prst="rect">
            <a:avLst/>
          </a:prstGeom>
          <a:solidFill>
            <a:srgbClr val="F5E0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9607" l="26702" r="0" t="0"/>
          <a:stretch/>
        </p:blipFill>
        <p:spPr>
          <a:xfrm>
            <a:off x="-2800" y="9082100"/>
            <a:ext cx="1299449" cy="160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8262" y="7248537"/>
            <a:ext cx="3233375" cy="1733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-2800" y="-175"/>
            <a:ext cx="7562800" cy="1787100"/>
            <a:chOff x="-2800" y="-175"/>
            <a:chExt cx="7562800" cy="1787100"/>
          </a:xfrm>
        </p:grpSpPr>
        <p:pic>
          <p:nvPicPr>
            <p:cNvPr id="58" name="Google Shape;58;p13"/>
            <p:cNvPicPr preferRelativeResize="0"/>
            <p:nvPr/>
          </p:nvPicPr>
          <p:blipFill rotWithShape="1">
            <a:blip r:embed="rId5">
              <a:alphaModFix/>
            </a:blip>
            <a:srcRect b="0" l="14111" r="0" t="15290"/>
            <a:stretch/>
          </p:blipFill>
          <p:spPr>
            <a:xfrm flipH="1">
              <a:off x="6157025" y="-175"/>
              <a:ext cx="1402975" cy="1787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5">
              <a:alphaModFix/>
            </a:blip>
            <a:srcRect b="0" l="14111" r="0" t="15290"/>
            <a:stretch/>
          </p:blipFill>
          <p:spPr>
            <a:xfrm>
              <a:off x="-2800" y="-175"/>
              <a:ext cx="1402975" cy="178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13"/>
          <p:cNvGrpSpPr/>
          <p:nvPr/>
        </p:nvGrpSpPr>
        <p:grpSpPr>
          <a:xfrm>
            <a:off x="723900" y="419125"/>
            <a:ext cx="6116100" cy="1108200"/>
            <a:chOff x="723900" y="419125"/>
            <a:chExt cx="6116100" cy="1108200"/>
          </a:xfrm>
        </p:grpSpPr>
        <p:sp>
          <p:nvSpPr>
            <p:cNvPr id="61" name="Google Shape;61;p13"/>
            <p:cNvSpPr/>
            <p:nvPr/>
          </p:nvSpPr>
          <p:spPr>
            <a:xfrm>
              <a:off x="723900" y="1152525"/>
              <a:ext cx="6116100" cy="266700"/>
            </a:xfrm>
            <a:prstGeom prst="rect">
              <a:avLst/>
            </a:prstGeom>
            <a:solidFill>
              <a:srgbClr val="F5E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1201050" y="419125"/>
              <a:ext cx="51579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200">
                  <a:solidFill>
                    <a:srgbClr val="28323A"/>
                  </a:solidFill>
                  <a:latin typeface="Amatic SC"/>
                  <a:ea typeface="Amatic SC"/>
                  <a:cs typeface="Amatic SC"/>
                  <a:sym typeface="Amatic SC"/>
                </a:rPr>
                <a:t>Satisfaction Survey</a:t>
              </a:r>
              <a:endParaRPr b="1" sz="7200">
                <a:solidFill>
                  <a:srgbClr val="28323A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719150" y="1781200"/>
            <a:ext cx="3024225" cy="277200"/>
            <a:chOff x="719150" y="1781200"/>
            <a:chExt cx="3024225" cy="277200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728675" y="2033600"/>
              <a:ext cx="3014700" cy="0"/>
            </a:xfrm>
            <a:prstGeom prst="straightConnector1">
              <a:avLst/>
            </a:prstGeom>
            <a:noFill/>
            <a:ln cap="flat" cmpd="sng" w="9525">
              <a:solidFill>
                <a:srgbClr val="E9E9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5" name="Google Shape;65;p13"/>
            <p:cNvSpPr txBox="1"/>
            <p:nvPr/>
          </p:nvSpPr>
          <p:spPr>
            <a:xfrm>
              <a:off x="719150" y="1781200"/>
              <a:ext cx="2695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8323A"/>
                  </a:solidFill>
                  <a:latin typeface="Caveat SemiBold"/>
                  <a:ea typeface="Caveat SemiBold"/>
                  <a:cs typeface="Caveat SemiBold"/>
                  <a:sym typeface="Caveat SemiBold"/>
                </a:rPr>
                <a:t>Company Name:</a:t>
              </a:r>
              <a:endParaRPr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3967175" y="1781200"/>
            <a:ext cx="2881425" cy="277200"/>
            <a:chOff x="719150" y="1781200"/>
            <a:chExt cx="2881425" cy="277200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728675" y="2033600"/>
              <a:ext cx="2871900" cy="0"/>
            </a:xfrm>
            <a:prstGeom prst="straightConnector1">
              <a:avLst/>
            </a:prstGeom>
            <a:noFill/>
            <a:ln cap="flat" cmpd="sng" w="9525">
              <a:solidFill>
                <a:srgbClr val="E9E9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" name="Google Shape;68;p13"/>
            <p:cNvSpPr txBox="1"/>
            <p:nvPr/>
          </p:nvSpPr>
          <p:spPr>
            <a:xfrm>
              <a:off x="719150" y="1781200"/>
              <a:ext cx="2695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8323A"/>
                  </a:solidFill>
                  <a:latin typeface="Caveat SemiBold"/>
                  <a:ea typeface="Caveat SemiBold"/>
                  <a:cs typeface="Caveat SemiBold"/>
                  <a:sym typeface="Caveat SemiBold"/>
                </a:rPr>
                <a:t>Phone:</a:t>
              </a:r>
              <a:endParaRPr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719150" y="2162200"/>
            <a:ext cx="6124725" cy="277200"/>
            <a:chOff x="719150" y="1781200"/>
            <a:chExt cx="6124725" cy="277200"/>
          </a:xfrm>
        </p:grpSpPr>
        <p:cxnSp>
          <p:nvCxnSpPr>
            <p:cNvPr id="70" name="Google Shape;70;p13"/>
            <p:cNvCxnSpPr/>
            <p:nvPr/>
          </p:nvCxnSpPr>
          <p:spPr>
            <a:xfrm>
              <a:off x="728675" y="2033600"/>
              <a:ext cx="6115200" cy="0"/>
            </a:xfrm>
            <a:prstGeom prst="straightConnector1">
              <a:avLst/>
            </a:prstGeom>
            <a:noFill/>
            <a:ln cap="flat" cmpd="sng" w="9525">
              <a:solidFill>
                <a:srgbClr val="E9E9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1" name="Google Shape;71;p13"/>
            <p:cNvSpPr txBox="1"/>
            <p:nvPr/>
          </p:nvSpPr>
          <p:spPr>
            <a:xfrm>
              <a:off x="719150" y="1781200"/>
              <a:ext cx="2695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8323A"/>
                  </a:solidFill>
                  <a:latin typeface="Caveat SemiBold"/>
                  <a:ea typeface="Caveat SemiBold"/>
                  <a:cs typeface="Caveat SemiBold"/>
                  <a:sym typeface="Caveat SemiBold"/>
                </a:rPr>
                <a:t>Address:</a:t>
              </a:r>
              <a:endParaRPr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endParaRPr>
            </a:p>
          </p:txBody>
        </p:sp>
      </p:grpSp>
      <p:sp>
        <p:nvSpPr>
          <p:cNvPr id="72" name="Google Shape;72;p13"/>
          <p:cNvSpPr txBox="1"/>
          <p:nvPr/>
        </p:nvSpPr>
        <p:spPr>
          <a:xfrm>
            <a:off x="719150" y="2819438"/>
            <a:ext cx="2695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Please, Rate Your Experience</a:t>
            </a:r>
            <a:endParaRPr sz="1800">
              <a:solidFill>
                <a:srgbClr val="28323A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67075" y="2819450"/>
            <a:ext cx="1043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Not Very</a:t>
            </a:r>
            <a:endParaRPr sz="1800">
              <a:solidFill>
                <a:srgbClr val="28323A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110175" y="2819450"/>
            <a:ext cx="90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Neutral</a:t>
            </a:r>
            <a:endParaRPr sz="1800">
              <a:solidFill>
                <a:srgbClr val="28323A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200688" y="2819450"/>
            <a:ext cx="671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Very</a:t>
            </a:r>
            <a:endParaRPr sz="1800">
              <a:solidFill>
                <a:srgbClr val="28323A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719150" y="3190875"/>
            <a:ext cx="6116100" cy="595200"/>
            <a:chOff x="719150" y="3190875"/>
            <a:chExt cx="6116100" cy="595200"/>
          </a:xfrm>
        </p:grpSpPr>
        <p:sp>
          <p:nvSpPr>
            <p:cNvPr id="77" name="Google Shape;77;p13"/>
            <p:cNvSpPr/>
            <p:nvPr/>
          </p:nvSpPr>
          <p:spPr>
            <a:xfrm>
              <a:off x="719150" y="3190875"/>
              <a:ext cx="6116100" cy="595200"/>
            </a:xfrm>
            <a:prstGeom prst="rect">
              <a:avLst/>
            </a:prstGeom>
            <a:solidFill>
              <a:srgbClr val="F3F7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766775" y="3337364"/>
              <a:ext cx="5950425" cy="277200"/>
              <a:chOff x="766775" y="3337364"/>
              <a:chExt cx="5950425" cy="2772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766775" y="3338550"/>
                <a:ext cx="342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How satisfied are you with the work performed?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</p:txBody>
          </p:sp>
          <p:grpSp>
            <p:nvGrpSpPr>
              <p:cNvPr id="80" name="Google Shape;80;p13"/>
              <p:cNvGrpSpPr/>
              <p:nvPr/>
            </p:nvGrpSpPr>
            <p:grpSpPr>
              <a:xfrm>
                <a:off x="421720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81" name="Google Shape;81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1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82" name="Google Shape;82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83" name="Google Shape;83;p13"/>
              <p:cNvGrpSpPr/>
              <p:nvPr/>
            </p:nvGrpSpPr>
            <p:grpSpPr>
              <a:xfrm>
                <a:off x="474585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84" name="Google Shape;84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2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85" name="Google Shape;85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86" name="Google Shape;86;p13"/>
              <p:cNvGrpSpPr/>
              <p:nvPr/>
            </p:nvGrpSpPr>
            <p:grpSpPr>
              <a:xfrm>
                <a:off x="5272094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87" name="Google Shape;87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3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88" name="Google Shape;88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89" name="Google Shape;89;p13"/>
              <p:cNvGrpSpPr/>
              <p:nvPr/>
            </p:nvGrpSpPr>
            <p:grpSpPr>
              <a:xfrm>
                <a:off x="6324625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90" name="Google Shape;90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5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91" name="Google Shape;91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92" name="Google Shape;92;p13"/>
              <p:cNvGrpSpPr/>
              <p:nvPr/>
            </p:nvGrpSpPr>
            <p:grpSpPr>
              <a:xfrm>
                <a:off x="5795981" y="3337364"/>
                <a:ext cx="440768" cy="277200"/>
                <a:chOff x="5795981" y="3331411"/>
                <a:chExt cx="440768" cy="277200"/>
              </a:xfrm>
            </p:grpSpPr>
            <p:grpSp>
              <p:nvGrpSpPr>
                <p:cNvPr id="93" name="Google Shape;93;p13"/>
                <p:cNvGrpSpPr/>
                <p:nvPr/>
              </p:nvGrpSpPr>
              <p:grpSpPr>
                <a:xfrm>
                  <a:off x="5795981" y="3331411"/>
                  <a:ext cx="392575" cy="277200"/>
                  <a:chOff x="4224350" y="3338554"/>
                  <a:chExt cx="392575" cy="277200"/>
                </a:xfrm>
              </p:grpSpPr>
              <p:sp>
                <p:nvSpPr>
                  <p:cNvPr id="94" name="Google Shape;94;p13"/>
                  <p:cNvSpPr txBox="1"/>
                  <p:nvPr/>
                </p:nvSpPr>
                <p:spPr>
                  <a:xfrm>
                    <a:off x="4224350" y="3338554"/>
                    <a:ext cx="152400" cy="27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800">
                        <a:solidFill>
                          <a:srgbClr val="28323A"/>
                        </a:solidFill>
                        <a:latin typeface="Caveat Medium"/>
                        <a:ea typeface="Caveat Medium"/>
                        <a:cs typeface="Caveat Medium"/>
                        <a:sym typeface="Caveat Medium"/>
                      </a:rPr>
                      <a:t>4</a:t>
                    </a:r>
                    <a:endParaRPr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endParaRPr>
                  </a:p>
                </p:txBody>
              </p:sp>
              <p:pic>
                <p:nvPicPr>
                  <p:cNvPr id="95" name="Google Shape;95;p13"/>
                  <p:cNvPicPr preferRelativeResize="0"/>
                  <p:nvPr/>
                </p:nvPicPr>
                <p:blipFill>
                  <a:blip r:embed="rId6">
                    <a:alphaModFix/>
                  </a:blip>
                  <a:stretch>
                    <a:fillRect/>
                  </a:stretch>
                </p:blipFill>
                <p:spPr>
                  <a:xfrm>
                    <a:off x="4421975" y="3388294"/>
                    <a:ext cx="194950" cy="191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pic>
              <p:nvPicPr>
                <p:cNvPr id="96" name="Google Shape;96;p13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5988849" y="3333787"/>
                  <a:ext cx="247900" cy="2048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97" name="Google Shape;97;p13"/>
          <p:cNvGrpSpPr/>
          <p:nvPr/>
        </p:nvGrpSpPr>
        <p:grpSpPr>
          <a:xfrm>
            <a:off x="719150" y="3861894"/>
            <a:ext cx="6116100" cy="595200"/>
            <a:chOff x="719150" y="3190875"/>
            <a:chExt cx="6116100" cy="595200"/>
          </a:xfrm>
        </p:grpSpPr>
        <p:sp>
          <p:nvSpPr>
            <p:cNvPr id="98" name="Google Shape;98;p13"/>
            <p:cNvSpPr/>
            <p:nvPr/>
          </p:nvSpPr>
          <p:spPr>
            <a:xfrm>
              <a:off x="719150" y="3190875"/>
              <a:ext cx="6116100" cy="595200"/>
            </a:xfrm>
            <a:prstGeom prst="rect">
              <a:avLst/>
            </a:prstGeom>
            <a:solidFill>
              <a:srgbClr val="F3F7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9" name="Google Shape;99;p13"/>
            <p:cNvGrpSpPr/>
            <p:nvPr/>
          </p:nvGrpSpPr>
          <p:grpSpPr>
            <a:xfrm>
              <a:off x="766775" y="3337364"/>
              <a:ext cx="5950425" cy="277200"/>
              <a:chOff x="766775" y="3337364"/>
              <a:chExt cx="5950425" cy="2772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766775" y="3338550"/>
                <a:ext cx="342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How likely are you to use our services again?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</p:txBody>
          </p:sp>
          <p:grpSp>
            <p:nvGrpSpPr>
              <p:cNvPr id="101" name="Google Shape;101;p13"/>
              <p:cNvGrpSpPr/>
              <p:nvPr/>
            </p:nvGrpSpPr>
            <p:grpSpPr>
              <a:xfrm>
                <a:off x="421720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02" name="Google Shape;102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1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03" name="Google Shape;103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04" name="Google Shape;104;p13"/>
              <p:cNvGrpSpPr/>
              <p:nvPr/>
            </p:nvGrpSpPr>
            <p:grpSpPr>
              <a:xfrm>
                <a:off x="474585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05" name="Google Shape;105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2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06" name="Google Shape;106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07" name="Google Shape;107;p13"/>
              <p:cNvGrpSpPr/>
              <p:nvPr/>
            </p:nvGrpSpPr>
            <p:grpSpPr>
              <a:xfrm>
                <a:off x="5272094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08" name="Google Shape;108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3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09" name="Google Shape;109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10" name="Google Shape;110;p13"/>
              <p:cNvGrpSpPr/>
              <p:nvPr/>
            </p:nvGrpSpPr>
            <p:grpSpPr>
              <a:xfrm>
                <a:off x="6324625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11" name="Google Shape;111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5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12" name="Google Shape;112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13" name="Google Shape;113;p13"/>
              <p:cNvGrpSpPr/>
              <p:nvPr/>
            </p:nvGrpSpPr>
            <p:grpSpPr>
              <a:xfrm>
                <a:off x="5465874" y="3337364"/>
                <a:ext cx="722682" cy="277200"/>
                <a:chOff x="5465874" y="3331411"/>
                <a:chExt cx="722682" cy="277200"/>
              </a:xfrm>
            </p:grpSpPr>
            <p:grpSp>
              <p:nvGrpSpPr>
                <p:cNvPr id="114" name="Google Shape;114;p13"/>
                <p:cNvGrpSpPr/>
                <p:nvPr/>
              </p:nvGrpSpPr>
              <p:grpSpPr>
                <a:xfrm>
                  <a:off x="5795981" y="3331411"/>
                  <a:ext cx="392575" cy="277200"/>
                  <a:chOff x="4224350" y="3338554"/>
                  <a:chExt cx="392575" cy="277200"/>
                </a:xfrm>
              </p:grpSpPr>
              <p:sp>
                <p:nvSpPr>
                  <p:cNvPr id="115" name="Google Shape;115;p13"/>
                  <p:cNvSpPr txBox="1"/>
                  <p:nvPr/>
                </p:nvSpPr>
                <p:spPr>
                  <a:xfrm>
                    <a:off x="4224350" y="3338554"/>
                    <a:ext cx="152400" cy="27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800">
                        <a:solidFill>
                          <a:srgbClr val="28323A"/>
                        </a:solidFill>
                        <a:latin typeface="Caveat Medium"/>
                        <a:ea typeface="Caveat Medium"/>
                        <a:cs typeface="Caveat Medium"/>
                        <a:sym typeface="Caveat Medium"/>
                      </a:rPr>
                      <a:t>4</a:t>
                    </a:r>
                    <a:endParaRPr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endParaRPr>
                  </a:p>
                </p:txBody>
              </p:sp>
              <p:pic>
                <p:nvPicPr>
                  <p:cNvPr id="116" name="Google Shape;116;p13"/>
                  <p:cNvPicPr preferRelativeResize="0"/>
                  <p:nvPr/>
                </p:nvPicPr>
                <p:blipFill>
                  <a:blip r:embed="rId6">
                    <a:alphaModFix/>
                  </a:blip>
                  <a:stretch>
                    <a:fillRect/>
                  </a:stretch>
                </p:blipFill>
                <p:spPr>
                  <a:xfrm>
                    <a:off x="4421975" y="3388294"/>
                    <a:ext cx="194950" cy="191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pic>
              <p:nvPicPr>
                <p:cNvPr id="117" name="Google Shape;117;p13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5465874" y="3333787"/>
                  <a:ext cx="247900" cy="2048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18" name="Google Shape;118;p13"/>
          <p:cNvGrpSpPr/>
          <p:nvPr/>
        </p:nvGrpSpPr>
        <p:grpSpPr>
          <a:xfrm>
            <a:off x="719150" y="4532913"/>
            <a:ext cx="6116100" cy="595200"/>
            <a:chOff x="719150" y="3190875"/>
            <a:chExt cx="6116100" cy="595200"/>
          </a:xfrm>
        </p:grpSpPr>
        <p:sp>
          <p:nvSpPr>
            <p:cNvPr id="119" name="Google Shape;119;p13"/>
            <p:cNvSpPr/>
            <p:nvPr/>
          </p:nvSpPr>
          <p:spPr>
            <a:xfrm>
              <a:off x="719150" y="3190875"/>
              <a:ext cx="6116100" cy="595200"/>
            </a:xfrm>
            <a:prstGeom prst="rect">
              <a:avLst/>
            </a:prstGeom>
            <a:solidFill>
              <a:srgbClr val="F3F7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766775" y="3291525"/>
              <a:ext cx="5950425" cy="393900"/>
              <a:chOff x="766775" y="3291525"/>
              <a:chExt cx="5950425" cy="393900"/>
            </a:xfrm>
          </p:grpSpPr>
          <p:sp>
            <p:nvSpPr>
              <p:cNvPr id="121" name="Google Shape;121;p13"/>
              <p:cNvSpPr txBox="1"/>
              <p:nvPr/>
            </p:nvSpPr>
            <p:spPr>
              <a:xfrm>
                <a:off x="766775" y="3291525"/>
                <a:ext cx="3424200" cy="39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How likely are you to recommend our services to 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  <a:p>
                <a:pPr indent="0" lvl="0" marL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friend and family?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</p:txBody>
          </p:sp>
          <p:grpSp>
            <p:nvGrpSpPr>
              <p:cNvPr id="122" name="Google Shape;122;p13"/>
              <p:cNvGrpSpPr/>
              <p:nvPr/>
            </p:nvGrpSpPr>
            <p:grpSpPr>
              <a:xfrm>
                <a:off x="421720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23" name="Google Shape;123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1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24" name="Google Shape;124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25" name="Google Shape;125;p13"/>
              <p:cNvGrpSpPr/>
              <p:nvPr/>
            </p:nvGrpSpPr>
            <p:grpSpPr>
              <a:xfrm>
                <a:off x="474585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26" name="Google Shape;126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2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27" name="Google Shape;127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28" name="Google Shape;128;p13"/>
              <p:cNvGrpSpPr/>
              <p:nvPr/>
            </p:nvGrpSpPr>
            <p:grpSpPr>
              <a:xfrm>
                <a:off x="5272094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29" name="Google Shape;129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3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30" name="Google Shape;130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31" name="Google Shape;131;p13"/>
              <p:cNvGrpSpPr/>
              <p:nvPr/>
            </p:nvGrpSpPr>
            <p:grpSpPr>
              <a:xfrm>
                <a:off x="6324625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32" name="Google Shape;132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5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33" name="Google Shape;133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34" name="Google Shape;134;p13"/>
              <p:cNvGrpSpPr/>
              <p:nvPr/>
            </p:nvGrpSpPr>
            <p:grpSpPr>
              <a:xfrm>
                <a:off x="5795981" y="3337364"/>
                <a:ext cx="440768" cy="277200"/>
                <a:chOff x="5795981" y="3331411"/>
                <a:chExt cx="440768" cy="277200"/>
              </a:xfrm>
            </p:grpSpPr>
            <p:grpSp>
              <p:nvGrpSpPr>
                <p:cNvPr id="135" name="Google Shape;135;p13"/>
                <p:cNvGrpSpPr/>
                <p:nvPr/>
              </p:nvGrpSpPr>
              <p:grpSpPr>
                <a:xfrm>
                  <a:off x="5795981" y="3331411"/>
                  <a:ext cx="392575" cy="277200"/>
                  <a:chOff x="4224350" y="3338554"/>
                  <a:chExt cx="392575" cy="277200"/>
                </a:xfrm>
              </p:grpSpPr>
              <p:sp>
                <p:nvSpPr>
                  <p:cNvPr id="136" name="Google Shape;136;p13"/>
                  <p:cNvSpPr txBox="1"/>
                  <p:nvPr/>
                </p:nvSpPr>
                <p:spPr>
                  <a:xfrm>
                    <a:off x="4224350" y="3338554"/>
                    <a:ext cx="152400" cy="27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800">
                        <a:solidFill>
                          <a:srgbClr val="28323A"/>
                        </a:solidFill>
                        <a:latin typeface="Caveat Medium"/>
                        <a:ea typeface="Caveat Medium"/>
                        <a:cs typeface="Caveat Medium"/>
                        <a:sym typeface="Caveat Medium"/>
                      </a:rPr>
                      <a:t>4</a:t>
                    </a:r>
                    <a:endParaRPr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endParaRPr>
                  </a:p>
                </p:txBody>
              </p:sp>
              <p:pic>
                <p:nvPicPr>
                  <p:cNvPr id="137" name="Google Shape;137;p13"/>
                  <p:cNvPicPr preferRelativeResize="0"/>
                  <p:nvPr/>
                </p:nvPicPr>
                <p:blipFill>
                  <a:blip r:embed="rId6">
                    <a:alphaModFix/>
                  </a:blip>
                  <a:stretch>
                    <a:fillRect/>
                  </a:stretch>
                </p:blipFill>
                <p:spPr>
                  <a:xfrm>
                    <a:off x="4421975" y="3388294"/>
                    <a:ext cx="194950" cy="191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pic>
              <p:nvPicPr>
                <p:cNvPr id="138" name="Google Shape;138;p13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5988849" y="3333787"/>
                  <a:ext cx="247900" cy="2048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39" name="Google Shape;139;p13"/>
          <p:cNvGrpSpPr/>
          <p:nvPr/>
        </p:nvGrpSpPr>
        <p:grpSpPr>
          <a:xfrm>
            <a:off x="719150" y="5203931"/>
            <a:ext cx="6116100" cy="595200"/>
            <a:chOff x="719150" y="3190875"/>
            <a:chExt cx="6116100" cy="595200"/>
          </a:xfrm>
        </p:grpSpPr>
        <p:sp>
          <p:nvSpPr>
            <p:cNvPr id="140" name="Google Shape;140;p13"/>
            <p:cNvSpPr/>
            <p:nvPr/>
          </p:nvSpPr>
          <p:spPr>
            <a:xfrm>
              <a:off x="719150" y="3190875"/>
              <a:ext cx="6116100" cy="595200"/>
            </a:xfrm>
            <a:prstGeom prst="rect">
              <a:avLst/>
            </a:prstGeom>
            <a:solidFill>
              <a:srgbClr val="F3F7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1" name="Google Shape;141;p13"/>
            <p:cNvGrpSpPr/>
            <p:nvPr/>
          </p:nvGrpSpPr>
          <p:grpSpPr>
            <a:xfrm>
              <a:off x="766775" y="3291525"/>
              <a:ext cx="5998599" cy="393900"/>
              <a:chOff x="766775" y="3291525"/>
              <a:chExt cx="5998599" cy="393900"/>
            </a:xfrm>
          </p:grpSpPr>
          <p:sp>
            <p:nvSpPr>
              <p:cNvPr id="142" name="Google Shape;142;p13"/>
              <p:cNvSpPr txBox="1"/>
              <p:nvPr/>
            </p:nvSpPr>
            <p:spPr>
              <a:xfrm>
                <a:off x="766775" y="3291525"/>
                <a:ext cx="3424200" cy="39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How well did we answer your product/experience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  <a:p>
                <a:pPr indent="0" lvl="0" marL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questions?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</p:txBody>
          </p:sp>
          <p:grpSp>
            <p:nvGrpSpPr>
              <p:cNvPr id="143" name="Google Shape;143;p13"/>
              <p:cNvGrpSpPr/>
              <p:nvPr/>
            </p:nvGrpSpPr>
            <p:grpSpPr>
              <a:xfrm>
                <a:off x="421720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44" name="Google Shape;144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1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45" name="Google Shape;145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46" name="Google Shape;146;p13"/>
              <p:cNvGrpSpPr/>
              <p:nvPr/>
            </p:nvGrpSpPr>
            <p:grpSpPr>
              <a:xfrm>
                <a:off x="474585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47" name="Google Shape;147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2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48" name="Google Shape;148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49" name="Google Shape;149;p13"/>
              <p:cNvGrpSpPr/>
              <p:nvPr/>
            </p:nvGrpSpPr>
            <p:grpSpPr>
              <a:xfrm>
                <a:off x="5272094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50" name="Google Shape;150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3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51" name="Google Shape;151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52" name="Google Shape;152;p13"/>
              <p:cNvGrpSpPr/>
              <p:nvPr/>
            </p:nvGrpSpPr>
            <p:grpSpPr>
              <a:xfrm>
                <a:off x="6324625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53" name="Google Shape;153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5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54" name="Google Shape;154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55" name="Google Shape;155;p13"/>
              <p:cNvGrpSpPr/>
              <p:nvPr/>
            </p:nvGrpSpPr>
            <p:grpSpPr>
              <a:xfrm>
                <a:off x="5795981" y="3337364"/>
                <a:ext cx="969393" cy="277200"/>
                <a:chOff x="5795981" y="3331411"/>
                <a:chExt cx="969393" cy="277200"/>
              </a:xfrm>
            </p:grpSpPr>
            <p:grpSp>
              <p:nvGrpSpPr>
                <p:cNvPr id="156" name="Google Shape;156;p13"/>
                <p:cNvGrpSpPr/>
                <p:nvPr/>
              </p:nvGrpSpPr>
              <p:grpSpPr>
                <a:xfrm>
                  <a:off x="5795981" y="3331411"/>
                  <a:ext cx="392575" cy="277200"/>
                  <a:chOff x="4224350" y="3338554"/>
                  <a:chExt cx="392575" cy="277200"/>
                </a:xfrm>
              </p:grpSpPr>
              <p:sp>
                <p:nvSpPr>
                  <p:cNvPr id="157" name="Google Shape;157;p13"/>
                  <p:cNvSpPr txBox="1"/>
                  <p:nvPr/>
                </p:nvSpPr>
                <p:spPr>
                  <a:xfrm>
                    <a:off x="4224350" y="3338554"/>
                    <a:ext cx="152400" cy="27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800">
                        <a:solidFill>
                          <a:srgbClr val="28323A"/>
                        </a:solidFill>
                        <a:latin typeface="Caveat Medium"/>
                        <a:ea typeface="Caveat Medium"/>
                        <a:cs typeface="Caveat Medium"/>
                        <a:sym typeface="Caveat Medium"/>
                      </a:rPr>
                      <a:t>4</a:t>
                    </a:r>
                    <a:endParaRPr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endParaRPr>
                  </a:p>
                </p:txBody>
              </p:sp>
              <p:pic>
                <p:nvPicPr>
                  <p:cNvPr id="158" name="Google Shape;158;p13"/>
                  <p:cNvPicPr preferRelativeResize="0"/>
                  <p:nvPr/>
                </p:nvPicPr>
                <p:blipFill>
                  <a:blip r:embed="rId6">
                    <a:alphaModFix/>
                  </a:blip>
                  <a:stretch>
                    <a:fillRect/>
                  </a:stretch>
                </p:blipFill>
                <p:spPr>
                  <a:xfrm>
                    <a:off x="4421975" y="3388294"/>
                    <a:ext cx="194950" cy="191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pic>
              <p:nvPicPr>
                <p:cNvPr id="159" name="Google Shape;159;p13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6517474" y="3333787"/>
                  <a:ext cx="247900" cy="2048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60" name="Google Shape;160;p13"/>
          <p:cNvGrpSpPr/>
          <p:nvPr/>
        </p:nvGrpSpPr>
        <p:grpSpPr>
          <a:xfrm>
            <a:off x="719150" y="5874950"/>
            <a:ext cx="6116100" cy="595200"/>
            <a:chOff x="719150" y="3190875"/>
            <a:chExt cx="6116100" cy="595200"/>
          </a:xfrm>
        </p:grpSpPr>
        <p:sp>
          <p:nvSpPr>
            <p:cNvPr id="161" name="Google Shape;161;p13"/>
            <p:cNvSpPr/>
            <p:nvPr/>
          </p:nvSpPr>
          <p:spPr>
            <a:xfrm>
              <a:off x="719150" y="3190875"/>
              <a:ext cx="6116100" cy="595200"/>
            </a:xfrm>
            <a:prstGeom prst="rect">
              <a:avLst/>
            </a:prstGeom>
            <a:solidFill>
              <a:srgbClr val="F3F7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2" name="Google Shape;162;p13"/>
            <p:cNvGrpSpPr/>
            <p:nvPr/>
          </p:nvGrpSpPr>
          <p:grpSpPr>
            <a:xfrm>
              <a:off x="766775" y="3291525"/>
              <a:ext cx="5950425" cy="393900"/>
              <a:chOff x="766775" y="3291525"/>
              <a:chExt cx="5950425" cy="393900"/>
            </a:xfrm>
          </p:grpSpPr>
          <p:sp>
            <p:nvSpPr>
              <p:cNvPr id="163" name="Google Shape;163;p13"/>
              <p:cNvSpPr txBox="1"/>
              <p:nvPr/>
            </p:nvSpPr>
            <p:spPr>
              <a:xfrm>
                <a:off x="766775" y="3291525"/>
                <a:ext cx="3424200" cy="39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How satisfied are you with the amount of time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  <a:p>
                <a:pPr indent="0" lvl="0" marL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rPr>
                  <a:t>it took to resolve your issue?</a:t>
                </a:r>
                <a:endParaRPr sz="1600">
                  <a:solidFill>
                    <a:srgbClr val="28323A"/>
                  </a:solidFill>
                  <a:latin typeface="Caveat Medium"/>
                  <a:ea typeface="Caveat Medium"/>
                  <a:cs typeface="Caveat Medium"/>
                  <a:sym typeface="Caveat Medium"/>
                </a:endParaRPr>
              </a:p>
            </p:txBody>
          </p:sp>
          <p:grpSp>
            <p:nvGrpSpPr>
              <p:cNvPr id="164" name="Google Shape;164;p13"/>
              <p:cNvGrpSpPr/>
              <p:nvPr/>
            </p:nvGrpSpPr>
            <p:grpSpPr>
              <a:xfrm>
                <a:off x="421720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65" name="Google Shape;165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1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66" name="Google Shape;166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67" name="Google Shape;167;p13"/>
              <p:cNvGrpSpPr/>
              <p:nvPr/>
            </p:nvGrpSpPr>
            <p:grpSpPr>
              <a:xfrm>
                <a:off x="4745856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68" name="Google Shape;168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2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69" name="Google Shape;169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0" name="Google Shape;170;p13"/>
              <p:cNvGrpSpPr/>
              <p:nvPr/>
            </p:nvGrpSpPr>
            <p:grpSpPr>
              <a:xfrm>
                <a:off x="5272094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71" name="Google Shape;171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3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72" name="Google Shape;172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3" name="Google Shape;173;p13"/>
              <p:cNvGrpSpPr/>
              <p:nvPr/>
            </p:nvGrpSpPr>
            <p:grpSpPr>
              <a:xfrm>
                <a:off x="6324625" y="3337364"/>
                <a:ext cx="392575" cy="277200"/>
                <a:chOff x="4224350" y="3338554"/>
                <a:chExt cx="392575" cy="277200"/>
              </a:xfrm>
            </p:grpSpPr>
            <p:sp>
              <p:nvSpPr>
                <p:cNvPr id="174" name="Google Shape;174;p13"/>
                <p:cNvSpPr txBox="1"/>
                <p:nvPr/>
              </p:nvSpPr>
              <p:spPr>
                <a:xfrm>
                  <a:off x="4224350" y="3338554"/>
                  <a:ext cx="1524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rPr>
                    <a:t>5</a:t>
                  </a:r>
                  <a:endParaRPr sz="1800">
                    <a:solidFill>
                      <a:srgbClr val="28323A"/>
                    </a:solidFill>
                    <a:latin typeface="Caveat Medium"/>
                    <a:ea typeface="Caveat Medium"/>
                    <a:cs typeface="Caveat Medium"/>
                    <a:sym typeface="Caveat Medium"/>
                  </a:endParaRPr>
                </a:p>
              </p:txBody>
            </p:sp>
            <p:pic>
              <p:nvPicPr>
                <p:cNvPr id="175" name="Google Shape;175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4421975" y="3388294"/>
                  <a:ext cx="194950" cy="1918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6" name="Google Shape;176;p13"/>
              <p:cNvGrpSpPr/>
              <p:nvPr/>
            </p:nvGrpSpPr>
            <p:grpSpPr>
              <a:xfrm>
                <a:off x="5795981" y="3337364"/>
                <a:ext cx="440768" cy="277200"/>
                <a:chOff x="5795981" y="3331411"/>
                <a:chExt cx="440768" cy="277200"/>
              </a:xfrm>
            </p:grpSpPr>
            <p:grpSp>
              <p:nvGrpSpPr>
                <p:cNvPr id="177" name="Google Shape;177;p13"/>
                <p:cNvGrpSpPr/>
                <p:nvPr/>
              </p:nvGrpSpPr>
              <p:grpSpPr>
                <a:xfrm>
                  <a:off x="5795981" y="3331411"/>
                  <a:ext cx="392575" cy="277200"/>
                  <a:chOff x="4224350" y="3338554"/>
                  <a:chExt cx="392575" cy="277200"/>
                </a:xfrm>
              </p:grpSpPr>
              <p:sp>
                <p:nvSpPr>
                  <p:cNvPr id="178" name="Google Shape;178;p13"/>
                  <p:cNvSpPr txBox="1"/>
                  <p:nvPr/>
                </p:nvSpPr>
                <p:spPr>
                  <a:xfrm>
                    <a:off x="4224350" y="3338554"/>
                    <a:ext cx="152400" cy="27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800">
                        <a:solidFill>
                          <a:srgbClr val="28323A"/>
                        </a:solidFill>
                        <a:latin typeface="Caveat Medium"/>
                        <a:ea typeface="Caveat Medium"/>
                        <a:cs typeface="Caveat Medium"/>
                        <a:sym typeface="Caveat Medium"/>
                      </a:rPr>
                      <a:t>4</a:t>
                    </a:r>
                    <a:endParaRPr sz="1800">
                      <a:solidFill>
                        <a:srgbClr val="28323A"/>
                      </a:solidFill>
                      <a:latin typeface="Caveat Medium"/>
                      <a:ea typeface="Caveat Medium"/>
                      <a:cs typeface="Caveat Medium"/>
                      <a:sym typeface="Caveat Medium"/>
                    </a:endParaRPr>
                  </a:p>
                </p:txBody>
              </p:sp>
              <p:pic>
                <p:nvPicPr>
                  <p:cNvPr id="179" name="Google Shape;179;p13"/>
                  <p:cNvPicPr preferRelativeResize="0"/>
                  <p:nvPr/>
                </p:nvPicPr>
                <p:blipFill>
                  <a:blip r:embed="rId6">
                    <a:alphaModFix/>
                  </a:blip>
                  <a:stretch>
                    <a:fillRect/>
                  </a:stretch>
                </p:blipFill>
                <p:spPr>
                  <a:xfrm>
                    <a:off x="4421975" y="3388294"/>
                    <a:ext cx="194950" cy="1918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pic>
              <p:nvPicPr>
                <p:cNvPr id="180" name="Google Shape;180;p13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5988849" y="3333787"/>
                  <a:ext cx="247900" cy="2048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sp>
        <p:nvSpPr>
          <p:cNvPr id="181" name="Google Shape;181;p13"/>
          <p:cNvSpPr txBox="1"/>
          <p:nvPr/>
        </p:nvSpPr>
        <p:spPr>
          <a:xfrm>
            <a:off x="719150" y="6834238"/>
            <a:ext cx="2695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Additional Comments:</a:t>
            </a:r>
            <a:endParaRPr sz="1800">
              <a:solidFill>
                <a:srgbClr val="28323A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grpSp>
        <p:nvGrpSpPr>
          <p:cNvPr id="182" name="Google Shape;182;p13"/>
          <p:cNvGrpSpPr/>
          <p:nvPr/>
        </p:nvGrpSpPr>
        <p:grpSpPr>
          <a:xfrm>
            <a:off x="728675" y="7172338"/>
            <a:ext cx="6110400" cy="1895463"/>
            <a:chOff x="728675" y="7172338"/>
            <a:chExt cx="6110400" cy="1895463"/>
          </a:xfrm>
        </p:grpSpPr>
        <p:cxnSp>
          <p:nvCxnSpPr>
            <p:cNvPr id="183" name="Google Shape;183;p13"/>
            <p:cNvCxnSpPr/>
            <p:nvPr/>
          </p:nvCxnSpPr>
          <p:spPr>
            <a:xfrm>
              <a:off x="728675" y="7488248"/>
              <a:ext cx="61104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4" name="Google Shape;184;p13"/>
            <p:cNvCxnSpPr/>
            <p:nvPr/>
          </p:nvCxnSpPr>
          <p:spPr>
            <a:xfrm>
              <a:off x="728675" y="7172338"/>
              <a:ext cx="61104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13"/>
            <p:cNvCxnSpPr/>
            <p:nvPr/>
          </p:nvCxnSpPr>
          <p:spPr>
            <a:xfrm>
              <a:off x="728675" y="8120069"/>
              <a:ext cx="61104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3"/>
            <p:cNvCxnSpPr/>
            <p:nvPr/>
          </p:nvCxnSpPr>
          <p:spPr>
            <a:xfrm>
              <a:off x="728675" y="7804158"/>
              <a:ext cx="61104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7" name="Google Shape;187;p13"/>
            <p:cNvCxnSpPr/>
            <p:nvPr/>
          </p:nvCxnSpPr>
          <p:spPr>
            <a:xfrm>
              <a:off x="728675" y="8751890"/>
              <a:ext cx="61104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3"/>
            <p:cNvCxnSpPr/>
            <p:nvPr/>
          </p:nvCxnSpPr>
          <p:spPr>
            <a:xfrm>
              <a:off x="728675" y="8435979"/>
              <a:ext cx="61104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3"/>
            <p:cNvCxnSpPr/>
            <p:nvPr/>
          </p:nvCxnSpPr>
          <p:spPr>
            <a:xfrm>
              <a:off x="728675" y="9067800"/>
              <a:ext cx="6110400" cy="0"/>
            </a:xfrm>
            <a:prstGeom prst="straightConnector1">
              <a:avLst/>
            </a:prstGeom>
            <a:noFill/>
            <a:ln cap="flat" cmpd="sng" w="19050">
              <a:solidFill>
                <a:srgbClr val="D1D3D4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90" name="Google Shape;190;p13"/>
          <p:cNvSpPr txBox="1"/>
          <p:nvPr/>
        </p:nvSpPr>
        <p:spPr>
          <a:xfrm>
            <a:off x="719150" y="9460025"/>
            <a:ext cx="6116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8323A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If you have any question or comments about the work performed, please feel free to reach out us. We would love to hear from you!</a:t>
            </a:r>
            <a:endParaRPr sz="1800">
              <a:solidFill>
                <a:srgbClr val="28323A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pic>
        <p:nvPicPr>
          <p:cNvPr id="191" name="Google Shape;191;p13"/>
          <p:cNvPicPr preferRelativeResize="0"/>
          <p:nvPr/>
        </p:nvPicPr>
        <p:blipFill rotWithShape="1">
          <a:blip r:embed="rId3">
            <a:alphaModFix/>
          </a:blip>
          <a:srcRect b="29607" l="26702" r="0" t="0"/>
          <a:stretch/>
        </p:blipFill>
        <p:spPr>
          <a:xfrm flipH="1">
            <a:off x="6260550" y="9082100"/>
            <a:ext cx="1299449" cy="1609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