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Poppins"/>
      <p:regular r:id="rId7"/>
      <p:bold r:id="rId8"/>
      <p:italic r:id="rId9"/>
      <p:boldItalic r:id="rId10"/>
    </p:embeddedFont>
    <p:embeddedFont>
      <p:font typeface="Poppins Light"/>
      <p:regular r:id="rId11"/>
      <p:bold r:id="rId12"/>
      <p:italic r:id="rId13"/>
      <p:boldItalic r:id="rId14"/>
    </p:embeddedFont>
    <p:embeddedFont>
      <p:font typeface="Poppins Medium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54">
          <p15:clr>
            <a:srgbClr val="747775"/>
          </p15:clr>
        </p15:guide>
        <p15:guide id="2" pos="430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54"/>
        <p:guide pos="430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Light-regular.fntdata"/><Relationship Id="rId10" Type="http://schemas.openxmlformats.org/officeDocument/2006/relationships/font" Target="fonts/Poppins-boldItalic.fntdata"/><Relationship Id="rId13" Type="http://schemas.openxmlformats.org/officeDocument/2006/relationships/font" Target="fonts/PoppinsLight-italic.fntdata"/><Relationship Id="rId12" Type="http://schemas.openxmlformats.org/officeDocument/2006/relationships/font" Target="fonts/PoppinsLigh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italic.fntdata"/><Relationship Id="rId15" Type="http://schemas.openxmlformats.org/officeDocument/2006/relationships/font" Target="fonts/PoppinsMedium-regular.fntdata"/><Relationship Id="rId14" Type="http://schemas.openxmlformats.org/officeDocument/2006/relationships/font" Target="fonts/PoppinsLight-boldItalic.fntdata"/><Relationship Id="rId17" Type="http://schemas.openxmlformats.org/officeDocument/2006/relationships/font" Target="fonts/PoppinsMedium-italic.fntdata"/><Relationship Id="rId16" Type="http://schemas.openxmlformats.org/officeDocument/2006/relationships/font" Target="fonts/PoppinsMedium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PoppinsMedium-boldItalic.fntdata"/><Relationship Id="rId7" Type="http://schemas.openxmlformats.org/officeDocument/2006/relationships/font" Target="fonts/Poppins-regular.fntdata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509600"/>
            <a:ext cx="1089025" cy="270000"/>
            <a:chOff x="0" y="509600"/>
            <a:chExt cx="1089025" cy="270000"/>
          </a:xfrm>
        </p:grpSpPr>
        <p:sp>
          <p:nvSpPr>
            <p:cNvPr id="55" name="Google Shape;55;p13"/>
            <p:cNvSpPr/>
            <p:nvPr/>
          </p:nvSpPr>
          <p:spPr>
            <a:xfrm>
              <a:off x="0" y="509600"/>
              <a:ext cx="720000" cy="270000"/>
            </a:xfrm>
            <a:prstGeom prst="rect">
              <a:avLst/>
            </a:prstGeom>
            <a:solidFill>
              <a:srgbClr val="CEDA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857250" y="509600"/>
              <a:ext cx="27000" cy="270000"/>
            </a:xfrm>
            <a:prstGeom prst="rect">
              <a:avLst/>
            </a:prstGeom>
            <a:solidFill>
              <a:srgbClr val="CEDA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925508" y="509600"/>
              <a:ext cx="27000" cy="270000"/>
            </a:xfrm>
            <a:prstGeom prst="rect">
              <a:avLst/>
            </a:prstGeom>
            <a:solidFill>
              <a:srgbClr val="CEDA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993767" y="509600"/>
              <a:ext cx="27000" cy="270000"/>
            </a:xfrm>
            <a:prstGeom prst="rect">
              <a:avLst/>
            </a:prstGeom>
            <a:solidFill>
              <a:srgbClr val="CEDA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1062025" y="509600"/>
              <a:ext cx="27000" cy="270000"/>
            </a:xfrm>
            <a:prstGeom prst="rect">
              <a:avLst/>
            </a:prstGeom>
            <a:solidFill>
              <a:srgbClr val="CEDA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13"/>
          <p:cNvSpPr/>
          <p:nvPr/>
        </p:nvSpPr>
        <p:spPr>
          <a:xfrm>
            <a:off x="2805100" y="509600"/>
            <a:ext cx="4755000" cy="270000"/>
          </a:xfrm>
          <a:prstGeom prst="rect">
            <a:avLst/>
          </a:prstGeom>
          <a:solidFill>
            <a:srgbClr val="CEDAD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1154900" y="454825"/>
            <a:ext cx="16074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131313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COMPANY</a:t>
            </a:r>
            <a:r>
              <a:rPr lang="ru" sz="16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rPr>
              <a:t>NAME</a:t>
            </a:r>
            <a:endParaRPr sz="1600">
              <a:solidFill>
                <a:srgbClr val="131313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178713" y="688175"/>
            <a:ext cx="16074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8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rPr>
              <a:t>a  d  d   s  l  o  g  a  n   h  e  r  e </a:t>
            </a:r>
            <a:endParaRPr sz="800">
              <a:solidFill>
                <a:srgbClr val="131313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720000" y="1554950"/>
            <a:ext cx="1607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rPr>
              <a:t>24/07/2024</a:t>
            </a:r>
            <a:endParaRPr sz="900">
              <a:solidFill>
                <a:srgbClr val="131313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720000" y="2607475"/>
            <a:ext cx="1607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rPr>
              <a:t>Dear Alex,</a:t>
            </a:r>
            <a:endParaRPr sz="900">
              <a:solidFill>
                <a:srgbClr val="131313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grpSp>
        <p:nvGrpSpPr>
          <p:cNvPr id="65" name="Google Shape;65;p13"/>
          <p:cNvGrpSpPr/>
          <p:nvPr/>
        </p:nvGrpSpPr>
        <p:grpSpPr>
          <a:xfrm>
            <a:off x="5232600" y="1531850"/>
            <a:ext cx="1607400" cy="645563"/>
            <a:chOff x="5232600" y="1531850"/>
            <a:chExt cx="1607400" cy="645563"/>
          </a:xfrm>
        </p:grpSpPr>
        <p:sp>
          <p:nvSpPr>
            <p:cNvPr id="66" name="Google Shape;66;p13"/>
            <p:cNvSpPr txBox="1"/>
            <p:nvPr/>
          </p:nvSpPr>
          <p:spPr>
            <a:xfrm>
              <a:off x="5232600" y="1531850"/>
              <a:ext cx="1607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solidFill>
                    <a:srgbClr val="131313"/>
                  </a:solidFill>
                  <a:latin typeface="Poppins"/>
                  <a:ea typeface="Poppins"/>
                  <a:cs typeface="Poppins"/>
                  <a:sym typeface="Poppins"/>
                </a:rPr>
                <a:t>Alex Turner</a:t>
              </a:r>
              <a:endParaRPr b="1" sz="12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5232600" y="1803313"/>
              <a:ext cx="1607400" cy="37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7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900">
                  <a:solidFill>
                    <a:srgbClr val="131313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Alex@company.co</a:t>
              </a:r>
              <a:endParaRPr sz="9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  <a:p>
              <a:pPr indent="0" lvl="0" marL="0" rtl="0" algn="r">
                <a:lnSpc>
                  <a:spcPct val="17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131313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43 Main St. Suite 29</a:t>
              </a:r>
              <a:endParaRPr sz="9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sp>
        <p:nvSpPr>
          <p:cNvPr id="68" name="Google Shape;68;p13"/>
          <p:cNvSpPr txBox="1"/>
          <p:nvPr/>
        </p:nvSpPr>
        <p:spPr>
          <a:xfrm>
            <a:off x="720000" y="3078950"/>
            <a:ext cx="6120000" cy="54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9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rPr>
              <a:t>I trust this letter finds you well. It is with great pleasure that I extend my warmest greetings on behalf of [Your Company Name]. As a distinguished presence in the [your industry or field], we are delighted to establish a connection and explore potential avenues for collaboration with [Recipient's Company Name].</a:t>
            </a:r>
            <a:endParaRPr sz="900">
              <a:solidFill>
                <a:srgbClr val="131313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131313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9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rPr>
              <a:t>At [Your Company Name], we are driven by a commitment to [briefly describe your company's mission or core values]. Armed with a team of accomplished professionals and a steadfast dedication to innovation, we have consistently achieved remarkable milestones, including [mention any notable accomplishments, projects, or partnerships]. Our ultimate aim is to [describe your company's overarching goal or vision].</a:t>
            </a:r>
            <a:endParaRPr sz="900">
              <a:solidFill>
                <a:srgbClr val="131313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131313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9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rPr>
              <a:t>The accomplishments of [Recipient's Company Name] have certainly captured our attention, particularly in [describe the recipient's company's field or achievements]. Your company's unwavering dedication to [mention a specific quality or accomplishment] is truly inspiring and closely aligns with our own values and aspirations.</a:t>
            </a:r>
            <a:endParaRPr sz="900">
              <a:solidFill>
                <a:srgbClr val="131313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131313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9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rPr>
              <a:t>I am eager to explore these avenues further and discuss how our collaboration can be symbiotic and fruitful. Please feel free to reach out to me via email at [Your Email Address] or by phone at [Your Phone Number]. It would be an honor to arrange a meeting at your convenience to delve deeper into the possibilities.</a:t>
            </a:r>
            <a:endParaRPr sz="900">
              <a:solidFill>
                <a:srgbClr val="131313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131313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9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rPr>
              <a:t>Thank you for considering this proposal. We anticipate the chance to bring our collective talents together and achieve remarkable heights.</a:t>
            </a:r>
            <a:endParaRPr sz="900">
              <a:solidFill>
                <a:srgbClr val="131313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131313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rPr>
              <a:t>Best regard</a:t>
            </a:r>
            <a:r>
              <a:rPr lang="ru" sz="9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rPr>
              <a:t>s,</a:t>
            </a:r>
            <a:endParaRPr sz="900">
              <a:solidFill>
                <a:srgbClr val="131313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grpSp>
        <p:nvGrpSpPr>
          <p:cNvPr id="69" name="Google Shape;69;p13"/>
          <p:cNvGrpSpPr/>
          <p:nvPr/>
        </p:nvGrpSpPr>
        <p:grpSpPr>
          <a:xfrm>
            <a:off x="717750" y="8732750"/>
            <a:ext cx="1607400" cy="410063"/>
            <a:chOff x="5232600" y="1531850"/>
            <a:chExt cx="1607400" cy="410063"/>
          </a:xfrm>
        </p:grpSpPr>
        <p:sp>
          <p:nvSpPr>
            <p:cNvPr id="70" name="Google Shape;70;p13"/>
            <p:cNvSpPr txBox="1"/>
            <p:nvPr/>
          </p:nvSpPr>
          <p:spPr>
            <a:xfrm>
              <a:off x="5232600" y="1531850"/>
              <a:ext cx="1607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solidFill>
                    <a:srgbClr val="131313"/>
                  </a:solidFill>
                  <a:latin typeface="Poppins"/>
                  <a:ea typeface="Poppins"/>
                  <a:cs typeface="Poppins"/>
                  <a:sym typeface="Poppins"/>
                </a:rPr>
                <a:t>Emily Reynolds</a:t>
              </a:r>
              <a:endParaRPr b="1" sz="12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5232600" y="1803313"/>
              <a:ext cx="1607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7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131313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Chief Executive Officer</a:t>
              </a:r>
              <a:endParaRPr sz="9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pic>
        <p:nvPicPr>
          <p:cNvPr id="72" name="Google Shape;7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70025" y="8603875"/>
            <a:ext cx="1164175" cy="7616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3" name="Google Shape;73;p13"/>
          <p:cNvGrpSpPr/>
          <p:nvPr/>
        </p:nvGrpSpPr>
        <p:grpSpPr>
          <a:xfrm>
            <a:off x="0" y="9951950"/>
            <a:ext cx="7560000" cy="291000"/>
            <a:chOff x="0" y="9951950"/>
            <a:chExt cx="7560000" cy="291000"/>
          </a:xfrm>
        </p:grpSpPr>
        <p:sp>
          <p:nvSpPr>
            <p:cNvPr id="74" name="Google Shape;74;p13"/>
            <p:cNvSpPr/>
            <p:nvPr/>
          </p:nvSpPr>
          <p:spPr>
            <a:xfrm>
              <a:off x="0" y="9960163"/>
              <a:ext cx="720000" cy="270000"/>
            </a:xfrm>
            <a:prstGeom prst="rect">
              <a:avLst/>
            </a:prstGeom>
            <a:solidFill>
              <a:srgbClr val="CEDA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4533900" y="9960175"/>
              <a:ext cx="3026100" cy="270000"/>
            </a:xfrm>
            <a:prstGeom prst="rect">
              <a:avLst/>
            </a:prstGeom>
            <a:solidFill>
              <a:srgbClr val="CEDA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1800225" y="9960175"/>
              <a:ext cx="48600" cy="270000"/>
            </a:xfrm>
            <a:prstGeom prst="rect">
              <a:avLst/>
            </a:prstGeom>
            <a:solidFill>
              <a:srgbClr val="CEDA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3267075" y="9960175"/>
              <a:ext cx="48600" cy="270000"/>
            </a:xfrm>
            <a:prstGeom prst="rect">
              <a:avLst/>
            </a:prstGeom>
            <a:solidFill>
              <a:srgbClr val="CEDA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841575" y="9951950"/>
              <a:ext cx="982500" cy="29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7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131313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+1 (555) 987-6543</a:t>
              </a:r>
              <a:endParaRPr sz="7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  <a:p>
              <a:pPr indent="0" lvl="0" marL="0" rtl="0" algn="l">
                <a:lnSpc>
                  <a:spcPct val="17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131313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+1 (555) 987-6543</a:t>
              </a:r>
              <a:endParaRPr sz="7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2016213" y="9951950"/>
              <a:ext cx="1305000" cy="29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7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131313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23 Main Street, Suite 6</a:t>
              </a:r>
              <a:endParaRPr sz="7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  <a:p>
              <a:pPr indent="0" lvl="0" marL="0" rtl="0" algn="l">
                <a:lnSpc>
                  <a:spcPct val="17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131313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Cityville, Stateland, ZIP123</a:t>
              </a:r>
              <a:endParaRPr sz="7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3513350" y="9951950"/>
              <a:ext cx="1305000" cy="29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7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131313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rec@company.com</a:t>
              </a:r>
              <a:endParaRPr sz="7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  <a:p>
              <a:pPr indent="0" lvl="0" marL="0" rtl="0" algn="l">
                <a:lnSpc>
                  <a:spcPct val="17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131313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recipicompany.com </a:t>
              </a:r>
              <a:endParaRPr sz="700">
                <a:solidFill>
                  <a:srgbClr val="131313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