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 Light"/>
      <p:regular r:id="rId7"/>
      <p:bold r:id="rId8"/>
      <p:italic r:id="rId9"/>
      <p:boldItalic r:id="rId10"/>
    </p:embeddedFont>
    <p:embeddedFont>
      <p:font typeface="Bree Serif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236">
          <p15:clr>
            <a:srgbClr val="A4A3A4"/>
          </p15:clr>
        </p15:guide>
        <p15:guide id="2" pos="4510">
          <p15:clr>
            <a:srgbClr val="A4A3A4"/>
          </p15:clr>
        </p15:guide>
        <p15:guide id="3" pos="252">
          <p15:clr>
            <a:srgbClr val="9AA0A6"/>
          </p15:clr>
        </p15:guide>
        <p15:guide id="4" orient="horz" pos="1644">
          <p15:clr>
            <a:srgbClr val="9AA0A6"/>
          </p15:clr>
        </p15:guide>
        <p15:guide id="5" pos="1278">
          <p15:clr>
            <a:srgbClr val="9AA0A6"/>
          </p15:clr>
        </p15:guide>
        <p15:guide id="6" orient="horz" pos="192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236" orient="horz"/>
        <p:guide pos="4510"/>
        <p:guide pos="252"/>
        <p:guide pos="1644" orient="horz"/>
        <p:guide pos="1278"/>
        <p:guide pos="192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BreeSerif-regular.fntdata"/><Relationship Id="rId10" Type="http://schemas.openxmlformats.org/officeDocument/2006/relationships/font" Target="fonts/RobotoLight-boldItalic.fntdata"/><Relationship Id="rId9" Type="http://schemas.openxmlformats.org/officeDocument/2006/relationships/font" Target="fonts/RobotoLigh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Light-regular.fntdata"/><Relationship Id="rId8" Type="http://schemas.openxmlformats.org/officeDocument/2006/relationships/font" Target="fonts/Roboto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44375" y="10440950"/>
            <a:ext cx="7415700" cy="251100"/>
          </a:xfrm>
          <a:prstGeom prst="rect">
            <a:avLst/>
          </a:prstGeom>
          <a:solidFill>
            <a:srgbClr val="F207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5851925" y="-506573"/>
            <a:ext cx="1575325" cy="1242523"/>
            <a:chOff x="5851925" y="-506573"/>
            <a:chExt cx="1575325" cy="1242523"/>
          </a:xfrm>
        </p:grpSpPr>
        <p:sp>
          <p:nvSpPr>
            <p:cNvPr id="56" name="Google Shape;56;p13"/>
            <p:cNvSpPr/>
            <p:nvPr/>
          </p:nvSpPr>
          <p:spPr>
            <a:xfrm>
              <a:off x="6953250" y="261950"/>
              <a:ext cx="474000" cy="474000"/>
            </a:xfrm>
            <a:prstGeom prst="ellipse">
              <a:avLst/>
            </a:prstGeom>
            <a:solidFill>
              <a:srgbClr val="FFEB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 rot="10800000">
              <a:off x="6141219" y="-506573"/>
              <a:ext cx="1011600" cy="1011600"/>
            </a:xfrm>
            <a:prstGeom prst="pie">
              <a:avLst>
                <a:gd fmla="val 10801272" name="adj1"/>
                <a:gd fmla="val 16200000" name="adj2"/>
              </a:avLst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 flipH="1" rot="10800000">
              <a:off x="6141219" y="-506573"/>
              <a:ext cx="1011600" cy="1011600"/>
            </a:xfrm>
            <a:prstGeom prst="pie">
              <a:avLst>
                <a:gd fmla="val 10801272" name="adj1"/>
                <a:gd fmla="val 16200000" name="adj2"/>
              </a:avLst>
            </a:prstGeom>
            <a:solidFill>
              <a:srgbClr val="F7A8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9" name="Google Shape;59;p13"/>
            <p:cNvGrpSpPr/>
            <p:nvPr/>
          </p:nvGrpSpPr>
          <p:grpSpPr>
            <a:xfrm>
              <a:off x="5851925" y="128600"/>
              <a:ext cx="567925" cy="142875"/>
              <a:chOff x="5851925" y="128600"/>
              <a:chExt cx="567925" cy="142875"/>
            </a:xfrm>
          </p:grpSpPr>
          <p:sp>
            <p:nvSpPr>
              <p:cNvPr id="60" name="Google Shape;60;p13"/>
              <p:cNvSpPr/>
              <p:nvPr/>
            </p:nvSpPr>
            <p:spPr>
              <a:xfrm>
                <a:off x="5851925" y="128600"/>
                <a:ext cx="35700" cy="35700"/>
              </a:xfrm>
              <a:prstGeom prst="ellipse">
                <a:avLst/>
              </a:prstGeom>
              <a:solidFill>
                <a:srgbClr val="FFEB5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5851925" y="235775"/>
                <a:ext cx="35700" cy="35700"/>
              </a:xfrm>
              <a:prstGeom prst="ellipse">
                <a:avLst/>
              </a:prstGeom>
              <a:solidFill>
                <a:srgbClr val="FFEB5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5957900" y="128600"/>
                <a:ext cx="35700" cy="35700"/>
              </a:xfrm>
              <a:prstGeom prst="ellipse">
                <a:avLst/>
              </a:prstGeom>
              <a:solidFill>
                <a:srgbClr val="FFEB5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5957900" y="235775"/>
                <a:ext cx="35700" cy="35700"/>
              </a:xfrm>
              <a:prstGeom prst="ellipse">
                <a:avLst/>
              </a:prstGeom>
              <a:solidFill>
                <a:srgbClr val="FFEB5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6063875" y="128600"/>
                <a:ext cx="35700" cy="35700"/>
              </a:xfrm>
              <a:prstGeom prst="ellipse">
                <a:avLst/>
              </a:prstGeom>
              <a:solidFill>
                <a:srgbClr val="FFEB5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6063875" y="235775"/>
                <a:ext cx="35700" cy="35700"/>
              </a:xfrm>
              <a:prstGeom prst="ellipse">
                <a:avLst/>
              </a:prstGeom>
              <a:solidFill>
                <a:srgbClr val="FFEB5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6172200" y="128600"/>
                <a:ext cx="35700" cy="35700"/>
              </a:xfrm>
              <a:prstGeom prst="ellipse">
                <a:avLst/>
              </a:prstGeom>
              <a:solidFill>
                <a:srgbClr val="FFEB5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6172200" y="235775"/>
                <a:ext cx="35700" cy="35700"/>
              </a:xfrm>
              <a:prstGeom prst="ellipse">
                <a:avLst/>
              </a:prstGeom>
              <a:solidFill>
                <a:srgbClr val="FFEB5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6278175" y="128600"/>
                <a:ext cx="35700" cy="35700"/>
              </a:xfrm>
              <a:prstGeom prst="ellipse">
                <a:avLst/>
              </a:prstGeom>
              <a:solidFill>
                <a:srgbClr val="FFEB5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6278175" y="235775"/>
                <a:ext cx="35700" cy="35700"/>
              </a:xfrm>
              <a:prstGeom prst="ellipse">
                <a:avLst/>
              </a:prstGeom>
              <a:solidFill>
                <a:srgbClr val="FFEB5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6384150" y="128600"/>
                <a:ext cx="35700" cy="35700"/>
              </a:xfrm>
              <a:prstGeom prst="ellipse">
                <a:avLst/>
              </a:prstGeom>
              <a:solidFill>
                <a:srgbClr val="FFEB5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6384150" y="235775"/>
                <a:ext cx="35700" cy="35700"/>
              </a:xfrm>
              <a:prstGeom prst="ellipse">
                <a:avLst/>
              </a:prstGeom>
              <a:solidFill>
                <a:srgbClr val="FFEB5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pic>
        <p:nvPicPr>
          <p:cNvPr id="72" name="Google Shape;7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11" y="242150"/>
            <a:ext cx="571500" cy="6758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3"/>
          <p:cNvSpPr txBox="1"/>
          <p:nvPr/>
        </p:nvSpPr>
        <p:spPr>
          <a:xfrm>
            <a:off x="309563" y="957263"/>
            <a:ext cx="1395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Bree Serif"/>
                <a:ea typeface="Bree Serif"/>
                <a:cs typeface="Bree Serif"/>
                <a:sym typeface="Bree Serif"/>
              </a:rPr>
              <a:t>Your Company</a:t>
            </a:r>
            <a:endParaRPr sz="12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962324" y="764525"/>
            <a:ext cx="4131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Bree Serif"/>
                <a:ea typeface="Bree Serif"/>
                <a:cs typeface="Bree Serif"/>
                <a:sym typeface="Bree Serif"/>
              </a:rPr>
              <a:t>SALES </a:t>
            </a:r>
            <a:r>
              <a:rPr lang="ru" sz="2800">
                <a:latin typeface="Bree Serif"/>
                <a:ea typeface="Bree Serif"/>
                <a:cs typeface="Bree Serif"/>
                <a:sym typeface="Bree Serif"/>
              </a:rPr>
              <a:t>MEETING</a:t>
            </a:r>
            <a:r>
              <a:rPr lang="ru" sz="2800">
                <a:latin typeface="Bree Serif"/>
                <a:ea typeface="Bree Serif"/>
                <a:cs typeface="Bree Serif"/>
                <a:sym typeface="Bree Serif"/>
              </a:rPr>
              <a:t> AGENDA</a:t>
            </a:r>
            <a:endParaRPr sz="2800">
              <a:latin typeface="Bree Serif"/>
              <a:ea typeface="Bree Serif"/>
              <a:cs typeface="Bree Serif"/>
              <a:sym typeface="Bree Serif"/>
            </a:endParaRPr>
          </a:p>
        </p:txBody>
      </p:sp>
      <p:cxnSp>
        <p:nvCxnSpPr>
          <p:cNvPr id="75" name="Google Shape;75;p13"/>
          <p:cNvCxnSpPr/>
          <p:nvPr/>
        </p:nvCxnSpPr>
        <p:spPr>
          <a:xfrm>
            <a:off x="401250" y="1270397"/>
            <a:ext cx="6756900" cy="0"/>
          </a:xfrm>
          <a:prstGeom prst="straightConnector1">
            <a:avLst/>
          </a:prstGeom>
          <a:noFill/>
          <a:ln cap="flat" cmpd="sng" w="3810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>
            <a:off x="414338" y="1294213"/>
            <a:ext cx="1447800" cy="10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latin typeface="Roboto Light"/>
                <a:ea typeface="Roboto Light"/>
                <a:cs typeface="Roboto Light"/>
                <a:sym typeface="Roboto Light"/>
              </a:rPr>
              <a:t>Location:</a:t>
            </a:r>
            <a:endParaRPr sz="13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latin typeface="Roboto Light"/>
                <a:ea typeface="Roboto Light"/>
                <a:cs typeface="Roboto Light"/>
                <a:sym typeface="Roboto Light"/>
              </a:rPr>
              <a:t>Date:</a:t>
            </a:r>
            <a:endParaRPr sz="13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latin typeface="Roboto Light"/>
                <a:ea typeface="Roboto Light"/>
                <a:cs typeface="Roboto Light"/>
                <a:sym typeface="Roboto Light"/>
              </a:rPr>
              <a:t>Host:</a:t>
            </a:r>
            <a:endParaRPr sz="13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Roboto Light"/>
                <a:ea typeface="Roboto Light"/>
                <a:cs typeface="Roboto Light"/>
                <a:sym typeface="Roboto Light"/>
              </a:rPr>
              <a:t>Attendees:</a:t>
            </a:r>
            <a:endParaRPr sz="13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452575" y="1294225"/>
            <a:ext cx="5910300" cy="13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Roboto Light"/>
                <a:ea typeface="Roboto Light"/>
                <a:cs typeface="Roboto Light"/>
                <a:sym typeface="Roboto Light"/>
              </a:rPr>
              <a:t>ABC Center</a:t>
            </a:r>
            <a:endParaRPr sz="13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Roboto Light"/>
                <a:ea typeface="Roboto Light"/>
                <a:cs typeface="Roboto Light"/>
                <a:sym typeface="Roboto Light"/>
              </a:rPr>
              <a:t>August 19, 2022  - 09:00 AM</a:t>
            </a:r>
            <a:endParaRPr sz="13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Roboto Light"/>
                <a:ea typeface="Roboto Light"/>
                <a:cs typeface="Roboto Light"/>
                <a:sym typeface="Roboto Light"/>
              </a:rPr>
              <a:t>Anne Summers</a:t>
            </a:r>
            <a:endParaRPr sz="13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Roboto Light"/>
                <a:ea typeface="Roboto Light"/>
                <a:cs typeface="Roboto Light"/>
                <a:sym typeface="Roboto Light"/>
              </a:rPr>
              <a:t>Bob Johnson, Anne Summers, Greg Jorgenson, Tom Witworth, Dave Hamilton, Brandon Conrad, Christina Merrild, Rachel Ranscht</a:t>
            </a:r>
            <a:endParaRPr sz="13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400050" y="2610413"/>
            <a:ext cx="1628700" cy="300000"/>
          </a:xfrm>
          <a:prstGeom prst="rect">
            <a:avLst/>
          </a:prstGeom>
          <a:solidFill>
            <a:srgbClr val="F207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2181225" y="2610413"/>
            <a:ext cx="3167100" cy="300000"/>
          </a:xfrm>
          <a:prstGeom prst="rect">
            <a:avLst/>
          </a:prstGeom>
          <a:solidFill>
            <a:srgbClr val="F207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5500800" y="2610413"/>
            <a:ext cx="1657500" cy="300000"/>
          </a:xfrm>
          <a:prstGeom prst="rect">
            <a:avLst/>
          </a:prstGeom>
          <a:solidFill>
            <a:srgbClr val="F207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519121" y="2647938"/>
            <a:ext cx="90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Time</a:t>
            </a:r>
            <a:endParaRPr>
              <a:solidFill>
                <a:schemeClr val="lt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2300296" y="2647938"/>
            <a:ext cx="90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Topic</a:t>
            </a:r>
            <a:endParaRPr>
              <a:solidFill>
                <a:schemeClr val="lt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5614996" y="2647938"/>
            <a:ext cx="90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Presenter</a:t>
            </a:r>
            <a:endParaRPr>
              <a:solidFill>
                <a:schemeClr val="lt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400050" y="3076575"/>
            <a:ext cx="1628700" cy="6823500"/>
          </a:xfrm>
          <a:prstGeom prst="rect">
            <a:avLst/>
          </a:prstGeom>
          <a:noFill/>
          <a:ln cap="flat" cmpd="sng" w="19050">
            <a:solidFill>
              <a:srgbClr val="F7A8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423856" y="3098000"/>
            <a:ext cx="155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9:00 AM - 9:15 AM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23856" y="3771906"/>
            <a:ext cx="155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9:15 AM - 9:45 AM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23856" y="6010269"/>
            <a:ext cx="155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9:45 AM - 10:45 AM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23850" y="6681788"/>
            <a:ext cx="16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10:45 AM - 11:30 AM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23850" y="9446444"/>
            <a:ext cx="16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11:30 AM - 12:00 AM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2198025" y="3076575"/>
            <a:ext cx="3147900" cy="6823500"/>
          </a:xfrm>
          <a:prstGeom prst="rect">
            <a:avLst/>
          </a:prstGeom>
          <a:noFill/>
          <a:ln cap="flat" cmpd="sng" w="19050">
            <a:solidFill>
              <a:srgbClr val="F7A8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5515200" y="3076575"/>
            <a:ext cx="1628700" cy="6823500"/>
          </a:xfrm>
          <a:prstGeom prst="rect">
            <a:avLst/>
          </a:prstGeom>
          <a:noFill/>
          <a:ln cap="flat" cmpd="sng" w="19050">
            <a:solidFill>
              <a:srgbClr val="F7A8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2224106" y="3098000"/>
            <a:ext cx="155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1. Brief Introduction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224097" y="3771900"/>
            <a:ext cx="2309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2. Review of Previous Minutes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2224106" y="6010269"/>
            <a:ext cx="155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3. Break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224100" y="6681788"/>
            <a:ext cx="16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4. Feedback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2224100" y="9446444"/>
            <a:ext cx="16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5. Closing tasks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224098" y="4293850"/>
            <a:ext cx="2100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2.1. Sales Activity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2224097" y="4815800"/>
            <a:ext cx="225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2.2. Pipeline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224106" y="5337744"/>
            <a:ext cx="155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2.3. Goal Status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2224100" y="7206250"/>
            <a:ext cx="2452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4.1. Salesperson Success Stories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2224100" y="7730706"/>
            <a:ext cx="16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4.2. Trends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2224100" y="8255166"/>
            <a:ext cx="16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4.3. Opportunities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2224100" y="8779625"/>
            <a:ext cx="16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4.3. Threats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5534044" y="3098000"/>
            <a:ext cx="155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Ann Summers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5534027" y="3771900"/>
            <a:ext cx="1722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Ann Summers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5534044" y="6010269"/>
            <a:ext cx="155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Ann Summers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5534037" y="6681788"/>
            <a:ext cx="16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Ann Summers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534037" y="9446444"/>
            <a:ext cx="16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Bob Johnson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5534030" y="4293850"/>
            <a:ext cx="1828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Ann Summers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5534028" y="4815800"/>
            <a:ext cx="168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Ann Summers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5534044" y="5337744"/>
            <a:ext cx="155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Ann Summers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5534026" y="7206250"/>
            <a:ext cx="159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Ann Summers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5534037" y="7730706"/>
            <a:ext cx="16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Bob Johnson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534037" y="8255166"/>
            <a:ext cx="16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Bob Johnson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5534037" y="8779625"/>
            <a:ext cx="16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Light"/>
                <a:ea typeface="Roboto Light"/>
                <a:cs typeface="Roboto Light"/>
                <a:sym typeface="Roboto Light"/>
              </a:rPr>
              <a:t>Bob Johnson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0" y="9815750"/>
            <a:ext cx="309600" cy="876300"/>
          </a:xfrm>
          <a:prstGeom prst="round1Rect">
            <a:avLst>
              <a:gd fmla="val 50000" name="adj"/>
            </a:avLst>
          </a:prstGeom>
          <a:solidFill>
            <a:srgbClr val="F7A8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3"/>
          <p:cNvSpPr/>
          <p:nvPr/>
        </p:nvSpPr>
        <p:spPr>
          <a:xfrm>
            <a:off x="309600" y="10507200"/>
            <a:ext cx="184800" cy="184800"/>
          </a:xfrm>
          <a:prstGeom prst="ellipse">
            <a:avLst/>
          </a:prstGeom>
          <a:solidFill>
            <a:srgbClr val="FFEB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8" name="Google Shape;118;p13"/>
          <p:cNvGrpSpPr/>
          <p:nvPr/>
        </p:nvGrpSpPr>
        <p:grpSpPr>
          <a:xfrm>
            <a:off x="144369" y="10259625"/>
            <a:ext cx="572375" cy="140475"/>
            <a:chOff x="353925" y="10259625"/>
            <a:chExt cx="572375" cy="140475"/>
          </a:xfrm>
        </p:grpSpPr>
        <p:sp>
          <p:nvSpPr>
            <p:cNvPr id="119" name="Google Shape;119;p13"/>
            <p:cNvSpPr/>
            <p:nvPr/>
          </p:nvSpPr>
          <p:spPr>
            <a:xfrm>
              <a:off x="679850" y="10259625"/>
              <a:ext cx="34500" cy="34500"/>
            </a:xfrm>
            <a:prstGeom prst="ellipse">
              <a:avLst/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679850" y="10365600"/>
              <a:ext cx="34500" cy="34500"/>
            </a:xfrm>
            <a:prstGeom prst="ellipse">
              <a:avLst/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573875" y="10259625"/>
              <a:ext cx="34500" cy="34500"/>
            </a:xfrm>
            <a:prstGeom prst="ellipse">
              <a:avLst/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573875" y="10365600"/>
              <a:ext cx="34500" cy="34500"/>
            </a:xfrm>
            <a:prstGeom prst="ellipse">
              <a:avLst/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459900" y="10259625"/>
              <a:ext cx="34500" cy="34500"/>
            </a:xfrm>
            <a:prstGeom prst="ellipse">
              <a:avLst/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459900" y="10365600"/>
              <a:ext cx="34500" cy="34500"/>
            </a:xfrm>
            <a:prstGeom prst="ellipse">
              <a:avLst/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353925" y="10259625"/>
              <a:ext cx="34500" cy="34500"/>
            </a:xfrm>
            <a:prstGeom prst="ellipse">
              <a:avLst/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353925" y="10365600"/>
              <a:ext cx="34500" cy="34500"/>
            </a:xfrm>
            <a:prstGeom prst="ellipse">
              <a:avLst/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785825" y="10259625"/>
              <a:ext cx="34500" cy="34500"/>
            </a:xfrm>
            <a:prstGeom prst="ellipse">
              <a:avLst/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785825" y="10365600"/>
              <a:ext cx="34500" cy="34500"/>
            </a:xfrm>
            <a:prstGeom prst="ellipse">
              <a:avLst/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891800" y="10259625"/>
              <a:ext cx="34500" cy="34500"/>
            </a:xfrm>
            <a:prstGeom prst="ellipse">
              <a:avLst/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891800" y="10365600"/>
              <a:ext cx="34500" cy="34500"/>
            </a:xfrm>
            <a:prstGeom prst="ellipse">
              <a:avLst/>
            </a:prstGeom>
            <a:solidFill>
              <a:srgbClr val="F207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