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6400800" cx="4572000"/>
  <p:notesSz cx="6858000" cy="9144000"/>
  <p:embeddedFontLst>
    <p:embeddedFont>
      <p:font typeface="Qwitcher Grypen"/>
      <p:regular r:id="rId7"/>
      <p:bold r:id="rId8"/>
    </p:embeddedFont>
    <p:embeddedFont>
      <p:font typeface="EB Garamond"/>
      <p:regular r:id="rId9"/>
      <p:bold r:id="rId10"/>
      <p:italic r:id="rId11"/>
      <p:boldItalic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016">
          <p15:clr>
            <a:srgbClr val="747775"/>
          </p15:clr>
        </p15:guide>
        <p15:guide id="2" pos="144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016" orient="horz"/>
        <p:guide pos="14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font" Target="fonts/EBGaramond-italic.fntdata"/><Relationship Id="rId10" Type="http://schemas.openxmlformats.org/officeDocument/2006/relationships/font" Target="fonts/EBGaramond-bold.fntdata"/><Relationship Id="rId12" Type="http://schemas.openxmlformats.org/officeDocument/2006/relationships/font" Target="fonts/EBGaramond-boldItalic.fntdata"/><Relationship Id="rId9" Type="http://schemas.openxmlformats.org/officeDocument/2006/relationships/font" Target="fonts/EBGaramond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QwitcherGrypen-regular.fntdata"/><Relationship Id="rId8" Type="http://schemas.openxmlformats.org/officeDocument/2006/relationships/font" Target="fonts/QwitcherGrypen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04680" y="685800"/>
            <a:ext cx="2449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04680" y="685800"/>
            <a:ext cx="2449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155854" y="926582"/>
            <a:ext cx="4260300" cy="25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155850" y="3526911"/>
            <a:ext cx="4260300" cy="98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155850" y="1376511"/>
            <a:ext cx="4260300" cy="244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155850" y="3922769"/>
            <a:ext cx="4260300" cy="161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155850" y="2676613"/>
            <a:ext cx="4260300" cy="104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155850" y="553809"/>
            <a:ext cx="4260300" cy="71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155850" y="1434191"/>
            <a:ext cx="4260300" cy="425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155850" y="553809"/>
            <a:ext cx="4260300" cy="71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155850" y="1434191"/>
            <a:ext cx="1999800" cy="425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2416200" y="1434191"/>
            <a:ext cx="1999800" cy="425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155850" y="553809"/>
            <a:ext cx="4260300" cy="71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155850" y="691413"/>
            <a:ext cx="1404000" cy="940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155850" y="1729280"/>
            <a:ext cx="1404000" cy="395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245125" y="560187"/>
            <a:ext cx="3183900" cy="509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2286000" y="-156"/>
            <a:ext cx="2286000" cy="6400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132750" y="1534618"/>
            <a:ext cx="2022600" cy="184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132750" y="3488271"/>
            <a:ext cx="2022600" cy="153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2469750" y="901071"/>
            <a:ext cx="1918500" cy="459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155850" y="5264716"/>
            <a:ext cx="2999400" cy="75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55850" y="553809"/>
            <a:ext cx="4260300" cy="7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55850" y="1434191"/>
            <a:ext cx="4260300" cy="425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13"/>
          <p:cNvGrpSpPr/>
          <p:nvPr/>
        </p:nvGrpSpPr>
        <p:grpSpPr>
          <a:xfrm>
            <a:off x="460600" y="232505"/>
            <a:ext cx="3650800" cy="3577499"/>
            <a:chOff x="460600" y="232505"/>
            <a:chExt cx="3650800" cy="3577499"/>
          </a:xfrm>
        </p:grpSpPr>
        <p:pic>
          <p:nvPicPr>
            <p:cNvPr id="55" name="Google Shape;55;p1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60600" y="232505"/>
              <a:ext cx="3650800" cy="357749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56" name="Google Shape;56;p13"/>
            <p:cNvGrpSpPr/>
            <p:nvPr/>
          </p:nvGrpSpPr>
          <p:grpSpPr>
            <a:xfrm>
              <a:off x="1469705" y="382045"/>
              <a:ext cx="2561525" cy="2672365"/>
              <a:chOff x="1469705" y="382045"/>
              <a:chExt cx="2561525" cy="2672365"/>
            </a:xfrm>
          </p:grpSpPr>
          <p:sp>
            <p:nvSpPr>
              <p:cNvPr id="57" name="Google Shape;57;p13"/>
              <p:cNvSpPr txBox="1"/>
              <p:nvPr/>
            </p:nvSpPr>
            <p:spPr>
              <a:xfrm>
                <a:off x="1469705" y="382045"/>
                <a:ext cx="2008500" cy="193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600">
                    <a:solidFill>
                      <a:srgbClr val="5C4539"/>
                    </a:solidFill>
                    <a:latin typeface="Qwitcher Grypen"/>
                    <a:ea typeface="Qwitcher Grypen"/>
                    <a:cs typeface="Qwitcher Grypen"/>
                    <a:sym typeface="Qwitcher Grypen"/>
                  </a:rPr>
                  <a:t>J</a:t>
                </a:r>
                <a:endParaRPr sz="12600">
                  <a:solidFill>
                    <a:srgbClr val="5C4539"/>
                  </a:solidFill>
                  <a:latin typeface="Qwitcher Grypen"/>
                  <a:ea typeface="Qwitcher Grypen"/>
                  <a:cs typeface="Qwitcher Grypen"/>
                  <a:sym typeface="Qwitcher Grypen"/>
                </a:endParaRPr>
              </a:p>
            </p:txBody>
          </p:sp>
          <p:sp>
            <p:nvSpPr>
              <p:cNvPr id="58" name="Google Shape;58;p13"/>
              <p:cNvSpPr txBox="1"/>
              <p:nvPr/>
            </p:nvSpPr>
            <p:spPr>
              <a:xfrm>
                <a:off x="2022729" y="1114910"/>
                <a:ext cx="2008500" cy="193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600">
                    <a:solidFill>
                      <a:srgbClr val="5C4539"/>
                    </a:solidFill>
                    <a:latin typeface="Qwitcher Grypen"/>
                    <a:ea typeface="Qwitcher Grypen"/>
                    <a:cs typeface="Qwitcher Grypen"/>
                    <a:sym typeface="Qwitcher Grypen"/>
                  </a:rPr>
                  <a:t>L</a:t>
                </a:r>
                <a:endParaRPr sz="12600">
                  <a:solidFill>
                    <a:srgbClr val="5C4539"/>
                  </a:solidFill>
                  <a:latin typeface="Qwitcher Grypen"/>
                  <a:ea typeface="Qwitcher Grypen"/>
                  <a:cs typeface="Qwitcher Grypen"/>
                  <a:sym typeface="Qwitcher Grypen"/>
                </a:endParaRPr>
              </a:p>
            </p:txBody>
          </p:sp>
          <p:sp>
            <p:nvSpPr>
              <p:cNvPr id="59" name="Google Shape;59;p13"/>
              <p:cNvSpPr txBox="1"/>
              <p:nvPr/>
            </p:nvSpPr>
            <p:spPr>
              <a:xfrm>
                <a:off x="2110464" y="1283470"/>
                <a:ext cx="450900" cy="1046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6800">
                    <a:solidFill>
                      <a:srgbClr val="AB9C94"/>
                    </a:solidFill>
                    <a:latin typeface="Qwitcher Grypen"/>
                    <a:ea typeface="Qwitcher Grypen"/>
                    <a:cs typeface="Qwitcher Grypen"/>
                    <a:sym typeface="Qwitcher Grypen"/>
                  </a:rPr>
                  <a:t>+</a:t>
                </a:r>
                <a:endParaRPr sz="6800">
                  <a:solidFill>
                    <a:srgbClr val="AB9C94"/>
                  </a:solidFill>
                  <a:latin typeface="Qwitcher Grypen"/>
                  <a:ea typeface="Qwitcher Grypen"/>
                  <a:cs typeface="Qwitcher Grypen"/>
                  <a:sym typeface="Qwitcher Grypen"/>
                </a:endParaRPr>
              </a:p>
            </p:txBody>
          </p:sp>
        </p:grpSp>
      </p:grpSp>
      <p:sp>
        <p:nvSpPr>
          <p:cNvPr id="60" name="Google Shape;60;p13"/>
          <p:cNvSpPr txBox="1"/>
          <p:nvPr/>
        </p:nvSpPr>
        <p:spPr>
          <a:xfrm>
            <a:off x="1257600" y="3995325"/>
            <a:ext cx="20568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rgbClr val="BC9B79"/>
                </a:solidFill>
                <a:latin typeface="Qwitcher Grypen"/>
                <a:ea typeface="Qwitcher Grypen"/>
                <a:cs typeface="Qwitcher Grypen"/>
                <a:sym typeface="Qwitcher Grypen"/>
              </a:rPr>
              <a:t>together with their families</a:t>
            </a:r>
            <a:endParaRPr sz="2100">
              <a:solidFill>
                <a:srgbClr val="BC9B79"/>
              </a:solidFill>
              <a:latin typeface="Qwitcher Grypen"/>
              <a:ea typeface="Qwitcher Grypen"/>
              <a:cs typeface="Qwitcher Grypen"/>
              <a:sym typeface="Qwitcher Grypen"/>
            </a:endParaRPr>
          </a:p>
        </p:txBody>
      </p:sp>
      <p:sp>
        <p:nvSpPr>
          <p:cNvPr id="61" name="Google Shape;61;p13"/>
          <p:cNvSpPr txBox="1"/>
          <p:nvPr/>
        </p:nvSpPr>
        <p:spPr>
          <a:xfrm>
            <a:off x="602550" y="4329585"/>
            <a:ext cx="33669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300">
                <a:solidFill>
                  <a:srgbClr val="5C4539"/>
                </a:solidFill>
                <a:latin typeface="EB Garamond"/>
                <a:ea typeface="EB Garamond"/>
                <a:cs typeface="EB Garamond"/>
                <a:sym typeface="EB Garamond"/>
              </a:rPr>
              <a:t>J E S S I E  &amp;  L A R R Y</a:t>
            </a:r>
            <a:endParaRPr sz="2300">
              <a:solidFill>
                <a:srgbClr val="5C4539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891300" y="4655955"/>
            <a:ext cx="27894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rgbClr val="BC9B79"/>
                </a:solidFill>
                <a:latin typeface="Qwitcher Grypen"/>
                <a:ea typeface="Qwitcher Grypen"/>
                <a:cs typeface="Qwitcher Grypen"/>
                <a:sym typeface="Qwitcher Grypen"/>
              </a:rPr>
              <a:t>invite you to join them at their wedding</a:t>
            </a:r>
            <a:endParaRPr sz="2100">
              <a:solidFill>
                <a:srgbClr val="BC9B79"/>
              </a:solidFill>
              <a:latin typeface="Qwitcher Grypen"/>
              <a:ea typeface="Qwitcher Grypen"/>
              <a:cs typeface="Qwitcher Grypen"/>
              <a:sym typeface="Qwitcher Grypen"/>
            </a:endParaRPr>
          </a:p>
        </p:txBody>
      </p:sp>
      <p:grpSp>
        <p:nvGrpSpPr>
          <p:cNvPr id="63" name="Google Shape;63;p13"/>
          <p:cNvGrpSpPr/>
          <p:nvPr/>
        </p:nvGrpSpPr>
        <p:grpSpPr>
          <a:xfrm>
            <a:off x="501655" y="4999150"/>
            <a:ext cx="3568690" cy="554100"/>
            <a:chOff x="508581" y="4999150"/>
            <a:chExt cx="3568690" cy="554100"/>
          </a:xfrm>
        </p:grpSpPr>
        <p:sp>
          <p:nvSpPr>
            <p:cNvPr id="64" name="Google Shape;64;p13"/>
            <p:cNvSpPr txBox="1"/>
            <p:nvPr/>
          </p:nvSpPr>
          <p:spPr>
            <a:xfrm>
              <a:off x="1990625" y="4999150"/>
              <a:ext cx="5910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3600">
                  <a:solidFill>
                    <a:srgbClr val="5C4539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28</a:t>
              </a:r>
              <a:endParaRPr sz="3600">
                <a:solidFill>
                  <a:srgbClr val="5C4539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grpSp>
          <p:nvGrpSpPr>
            <p:cNvPr id="65" name="Google Shape;65;p13"/>
            <p:cNvGrpSpPr/>
            <p:nvPr/>
          </p:nvGrpSpPr>
          <p:grpSpPr>
            <a:xfrm>
              <a:off x="508581" y="5191598"/>
              <a:ext cx="1480049" cy="169200"/>
              <a:chOff x="508581" y="5191598"/>
              <a:chExt cx="1480049" cy="169200"/>
            </a:xfrm>
          </p:grpSpPr>
          <p:sp>
            <p:nvSpPr>
              <p:cNvPr id="66" name="Google Shape;66;p13"/>
              <p:cNvSpPr txBox="1"/>
              <p:nvPr/>
            </p:nvSpPr>
            <p:spPr>
              <a:xfrm>
                <a:off x="508581" y="5191598"/>
                <a:ext cx="13446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100">
                    <a:solidFill>
                      <a:srgbClr val="5C4539"/>
                    </a:solidFill>
                    <a:latin typeface="EB Garamond"/>
                    <a:ea typeface="EB Garamond"/>
                    <a:cs typeface="EB Garamond"/>
                    <a:sym typeface="EB Garamond"/>
                  </a:rPr>
                  <a:t>N O V E M B E R</a:t>
                </a:r>
                <a:endParaRPr sz="1100">
                  <a:solidFill>
                    <a:srgbClr val="5C4539"/>
                  </a:solidFill>
                  <a:latin typeface="EB Garamond"/>
                  <a:ea typeface="EB Garamond"/>
                  <a:cs typeface="EB Garamond"/>
                  <a:sym typeface="EB Garamond"/>
                </a:endParaRPr>
              </a:p>
            </p:txBody>
          </p:sp>
          <p:sp>
            <p:nvSpPr>
              <p:cNvPr id="67" name="Google Shape;67;p13"/>
              <p:cNvSpPr txBox="1"/>
              <p:nvPr/>
            </p:nvSpPr>
            <p:spPr>
              <a:xfrm>
                <a:off x="1876731" y="5191598"/>
                <a:ext cx="1119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100">
                    <a:solidFill>
                      <a:srgbClr val="5C4539"/>
                    </a:solidFill>
                    <a:latin typeface="EB Garamond"/>
                    <a:ea typeface="EB Garamond"/>
                    <a:cs typeface="EB Garamond"/>
                    <a:sym typeface="EB Garamond"/>
                  </a:rPr>
                  <a:t>•</a:t>
                </a:r>
                <a:endParaRPr sz="1100">
                  <a:solidFill>
                    <a:srgbClr val="5C4539"/>
                  </a:solidFill>
                  <a:latin typeface="EB Garamond"/>
                  <a:ea typeface="EB Garamond"/>
                  <a:cs typeface="EB Garamond"/>
                  <a:sym typeface="EB Garamond"/>
                </a:endParaRPr>
              </a:p>
            </p:txBody>
          </p:sp>
        </p:grpSp>
        <p:grpSp>
          <p:nvGrpSpPr>
            <p:cNvPr id="68" name="Google Shape;68;p13"/>
            <p:cNvGrpSpPr/>
            <p:nvPr/>
          </p:nvGrpSpPr>
          <p:grpSpPr>
            <a:xfrm>
              <a:off x="2577166" y="5191595"/>
              <a:ext cx="1500106" cy="169202"/>
              <a:chOff x="2577166" y="5191595"/>
              <a:chExt cx="1500106" cy="169202"/>
            </a:xfrm>
          </p:grpSpPr>
          <p:sp>
            <p:nvSpPr>
              <p:cNvPr id="69" name="Google Shape;69;p13"/>
              <p:cNvSpPr txBox="1"/>
              <p:nvPr/>
            </p:nvSpPr>
            <p:spPr>
              <a:xfrm>
                <a:off x="2732671" y="5191595"/>
                <a:ext cx="13446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100">
                    <a:solidFill>
                      <a:srgbClr val="5C4539"/>
                    </a:solidFill>
                    <a:latin typeface="EB Garamond"/>
                    <a:ea typeface="EB Garamond"/>
                    <a:cs typeface="EB Garamond"/>
                    <a:sym typeface="EB Garamond"/>
                  </a:rPr>
                  <a:t>A T  4 : 0 0  P M</a:t>
                </a:r>
                <a:endParaRPr sz="1100">
                  <a:solidFill>
                    <a:srgbClr val="5C4539"/>
                  </a:solidFill>
                  <a:latin typeface="EB Garamond"/>
                  <a:ea typeface="EB Garamond"/>
                  <a:cs typeface="EB Garamond"/>
                  <a:sym typeface="EB Garamond"/>
                </a:endParaRPr>
              </a:p>
            </p:txBody>
          </p:sp>
          <p:sp>
            <p:nvSpPr>
              <p:cNvPr id="70" name="Google Shape;70;p13"/>
              <p:cNvSpPr txBox="1"/>
              <p:nvPr/>
            </p:nvSpPr>
            <p:spPr>
              <a:xfrm>
                <a:off x="2577166" y="5191598"/>
                <a:ext cx="1119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100">
                    <a:solidFill>
                      <a:srgbClr val="5C4539"/>
                    </a:solidFill>
                    <a:latin typeface="EB Garamond"/>
                    <a:ea typeface="EB Garamond"/>
                    <a:cs typeface="EB Garamond"/>
                    <a:sym typeface="EB Garamond"/>
                  </a:rPr>
                  <a:t>•</a:t>
                </a:r>
                <a:endParaRPr sz="1100">
                  <a:solidFill>
                    <a:srgbClr val="5C4539"/>
                  </a:solidFill>
                  <a:latin typeface="EB Garamond"/>
                  <a:ea typeface="EB Garamond"/>
                  <a:cs typeface="EB Garamond"/>
                  <a:sym typeface="EB Garamond"/>
                </a:endParaRPr>
              </a:p>
            </p:txBody>
          </p:sp>
        </p:grpSp>
      </p:grpSp>
      <p:sp>
        <p:nvSpPr>
          <p:cNvPr id="71" name="Google Shape;71;p13"/>
          <p:cNvSpPr txBox="1"/>
          <p:nvPr/>
        </p:nvSpPr>
        <p:spPr>
          <a:xfrm>
            <a:off x="1165050" y="5618250"/>
            <a:ext cx="22419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600">
                <a:solidFill>
                  <a:srgbClr val="5C4539"/>
                </a:solidFill>
                <a:latin typeface="EB Garamond"/>
                <a:ea typeface="EB Garamond"/>
                <a:cs typeface="EB Garamond"/>
                <a:sym typeface="EB Garamond"/>
              </a:rPr>
              <a:t>T H E  N E W  R E S I D E N C E  /  3 5  R O S E  S T R E E T ,  N Y</a:t>
            </a:r>
            <a:endParaRPr sz="600">
              <a:solidFill>
                <a:srgbClr val="5C4539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72" name="Google Shape;72;p13"/>
          <p:cNvSpPr txBox="1"/>
          <p:nvPr/>
        </p:nvSpPr>
        <p:spPr>
          <a:xfrm>
            <a:off x="1165050" y="5873135"/>
            <a:ext cx="22419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750">
                <a:solidFill>
                  <a:srgbClr val="BC9B79"/>
                </a:solidFill>
                <a:latin typeface="EB Garamond"/>
                <a:ea typeface="EB Garamond"/>
                <a:cs typeface="EB Garamond"/>
                <a:sym typeface="EB Garamond"/>
              </a:rPr>
              <a:t>P L E A S E  R S V P</a:t>
            </a:r>
            <a:endParaRPr sz="750">
              <a:solidFill>
                <a:srgbClr val="BC9B79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750">
                <a:solidFill>
                  <a:srgbClr val="BC9B79"/>
                </a:solidFill>
                <a:latin typeface="EB Garamond"/>
                <a:ea typeface="EB Garamond"/>
                <a:cs typeface="EB Garamond"/>
                <a:sym typeface="EB Garamond"/>
              </a:rPr>
              <a:t>B Y  3 0 . 0 8</a:t>
            </a:r>
            <a:endParaRPr sz="750">
              <a:solidFill>
                <a:srgbClr val="BC9B79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