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Qwitcher Grypen"/>
      <p:regular r:id="rId7"/>
      <p:bold r:id="rId8"/>
    </p:embeddedFont>
    <p:embeddedFont>
      <p:font typeface="EB Garamond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EBGaramond-italic.fntdata"/><Relationship Id="rId10" Type="http://schemas.openxmlformats.org/officeDocument/2006/relationships/font" Target="fonts/EBGaramond-bold.fntdata"/><Relationship Id="rId12" Type="http://schemas.openxmlformats.org/officeDocument/2006/relationships/font" Target="fonts/EBGaramond-boldItalic.fntdata"/><Relationship Id="rId9" Type="http://schemas.openxmlformats.org/officeDocument/2006/relationships/font" Target="fonts/EBGaramo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QwitcherGrypen-regular.fntdata"/><Relationship Id="rId8" Type="http://schemas.openxmlformats.org/officeDocument/2006/relationships/font" Target="fonts/QwitcherGrype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462899" y="200470"/>
            <a:ext cx="3646201" cy="3577449"/>
            <a:chOff x="462899" y="200470"/>
            <a:chExt cx="3646201" cy="3577449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2899" y="200470"/>
              <a:ext cx="3646201" cy="35774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3"/>
            <p:cNvSpPr txBox="1"/>
            <p:nvPr/>
          </p:nvSpPr>
          <p:spPr>
            <a:xfrm>
              <a:off x="1172250" y="1493900"/>
              <a:ext cx="22275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2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Bridal</a:t>
              </a:r>
              <a:endParaRPr sz="7200">
                <a:solidFill>
                  <a:srgbClr val="5C4539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  <a:p>
              <a:pPr indent="0" lvl="0" marL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2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Shower</a:t>
              </a:r>
              <a:endParaRPr sz="7200">
                <a:solidFill>
                  <a:srgbClr val="5C4539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</p:grpSp>
      <p:sp>
        <p:nvSpPr>
          <p:cNvPr id="57" name="Google Shape;57;p13"/>
          <p:cNvSpPr txBox="1"/>
          <p:nvPr/>
        </p:nvSpPr>
        <p:spPr>
          <a:xfrm>
            <a:off x="780761" y="4028420"/>
            <a:ext cx="3017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rPr>
              <a:t>J E S S I E  C L A R K</a:t>
            </a:r>
            <a:endParaRPr sz="2300">
              <a:solidFill>
                <a:srgbClr val="5C453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80761" y="4410289"/>
            <a:ext cx="3017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BC9B79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Kindly join us for a bridal shower</a:t>
            </a:r>
            <a:endParaRPr sz="2100">
              <a:solidFill>
                <a:srgbClr val="BC9B79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655176" y="4739375"/>
            <a:ext cx="3268270" cy="631200"/>
            <a:chOff x="655176" y="4739375"/>
            <a:chExt cx="3268270" cy="631200"/>
          </a:xfrm>
        </p:grpSpPr>
        <p:grpSp>
          <p:nvGrpSpPr>
            <p:cNvPr id="60" name="Google Shape;60;p13"/>
            <p:cNvGrpSpPr/>
            <p:nvPr/>
          </p:nvGrpSpPr>
          <p:grpSpPr>
            <a:xfrm>
              <a:off x="655176" y="4986600"/>
              <a:ext cx="1254044" cy="184800"/>
              <a:chOff x="655176" y="4986600"/>
              <a:chExt cx="1254044" cy="184800"/>
            </a:xfrm>
          </p:grpSpPr>
          <p:sp>
            <p:nvSpPr>
              <p:cNvPr id="61" name="Google Shape;61;p13"/>
              <p:cNvSpPr txBox="1"/>
              <p:nvPr/>
            </p:nvSpPr>
            <p:spPr>
              <a:xfrm>
                <a:off x="655176" y="4986600"/>
                <a:ext cx="1202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N O V E M B E R</a:t>
                </a:r>
                <a:endParaRPr sz="12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1870520" y="5059650"/>
                <a:ext cx="38700" cy="38700"/>
              </a:xfrm>
              <a:prstGeom prst="ellipse">
                <a:avLst/>
              </a:prstGeom>
              <a:solidFill>
                <a:srgbClr val="5C45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" name="Google Shape;63;p13"/>
            <p:cNvGrpSpPr/>
            <p:nvPr/>
          </p:nvGrpSpPr>
          <p:grpSpPr>
            <a:xfrm>
              <a:off x="2663570" y="4986600"/>
              <a:ext cx="1259876" cy="184800"/>
              <a:chOff x="519345" y="4986600"/>
              <a:chExt cx="1259876" cy="184800"/>
            </a:xfrm>
          </p:grpSpPr>
          <p:sp>
            <p:nvSpPr>
              <p:cNvPr id="64" name="Google Shape;64;p13"/>
              <p:cNvSpPr txBox="1"/>
              <p:nvPr/>
            </p:nvSpPr>
            <p:spPr>
              <a:xfrm>
                <a:off x="576821" y="4986600"/>
                <a:ext cx="1202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5C4539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A T  4 : 0 0  P M</a:t>
                </a:r>
                <a:endParaRPr sz="12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519345" y="5059650"/>
                <a:ext cx="38700" cy="38700"/>
              </a:xfrm>
              <a:prstGeom prst="ellipse">
                <a:avLst/>
              </a:prstGeom>
              <a:solidFill>
                <a:srgbClr val="5C45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6" name="Google Shape;66;p13"/>
            <p:cNvSpPr txBox="1"/>
            <p:nvPr/>
          </p:nvSpPr>
          <p:spPr>
            <a:xfrm>
              <a:off x="1684800" y="4739375"/>
              <a:ext cx="12024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100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28</a:t>
              </a:r>
              <a:endParaRPr sz="41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67" name="Google Shape;67;p13"/>
          <p:cNvSpPr txBox="1"/>
          <p:nvPr/>
        </p:nvSpPr>
        <p:spPr>
          <a:xfrm>
            <a:off x="817511" y="5441300"/>
            <a:ext cx="29436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rPr>
              <a:t>T H E  N E W  R E S I D E N C E  /  3 5  R O S E  S T R E E T ,  N Y</a:t>
            </a:r>
            <a:endParaRPr sz="700">
              <a:solidFill>
                <a:srgbClr val="5C453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817511" y="5733585"/>
            <a:ext cx="2943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50">
                <a:solidFill>
                  <a:srgbClr val="BC9B79"/>
                </a:solidFill>
                <a:latin typeface="EB Garamond"/>
                <a:ea typeface="EB Garamond"/>
                <a:cs typeface="EB Garamond"/>
                <a:sym typeface="EB Garamond"/>
              </a:rPr>
              <a:t>P L E A S E  R S V P</a:t>
            </a:r>
            <a:endParaRPr sz="850">
              <a:solidFill>
                <a:srgbClr val="BC9B79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50">
                <a:solidFill>
                  <a:srgbClr val="BC9B79"/>
                </a:solidFill>
                <a:latin typeface="EB Garamond"/>
                <a:ea typeface="EB Garamond"/>
                <a:cs typeface="EB Garamond"/>
                <a:sym typeface="EB Garamond"/>
              </a:rPr>
              <a:t>B Y  3 0 . 0 8</a:t>
            </a:r>
            <a:endParaRPr sz="850">
              <a:solidFill>
                <a:srgbClr val="BC9B7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