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0692000" cx="7560000"/>
  <p:notesSz cx="6858000" cy="9144000"/>
  <p:embeddedFontLst>
    <p:embeddedFont>
      <p:font typeface="EB Garamond"/>
      <p:regular r:id="rId6"/>
      <p:bold r:id="rId7"/>
      <p:italic r:id="rId8"/>
      <p:boldItalic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EBGaramond-boldItalic.fntdata"/><Relationship Id="rId5" Type="http://schemas.openxmlformats.org/officeDocument/2006/relationships/slide" Target="slides/slide1.xml"/><Relationship Id="rId6" Type="http://schemas.openxmlformats.org/officeDocument/2006/relationships/font" Target="fonts/EBGaramond-regular.fntdata"/><Relationship Id="rId7" Type="http://schemas.openxmlformats.org/officeDocument/2006/relationships/font" Target="fonts/EBGaramond-bold.fntdata"/><Relationship Id="rId8" Type="http://schemas.openxmlformats.org/officeDocument/2006/relationships/font" Target="fonts/EBGaramon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199" l="199" r="199" t="199"/>
          <a:stretch/>
        </p:blipFill>
        <p:spPr>
          <a:xfrm>
            <a:off x="211" y="0"/>
            <a:ext cx="7559577" cy="1069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327" l="317" r="327" t="317"/>
          <a:stretch/>
        </p:blipFill>
        <p:spPr>
          <a:xfrm>
            <a:off x="202" y="875"/>
            <a:ext cx="4348845" cy="106919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876950" y="918702"/>
            <a:ext cx="31431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" sz="23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A retirement party for</a:t>
            </a:r>
            <a:endParaRPr sz="23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465075" y="1796613"/>
            <a:ext cx="35550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7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Eat, drink &amp; celebrate!</a:t>
            </a:r>
            <a:endParaRPr b="1" sz="27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pSp>
        <p:nvGrpSpPr>
          <p:cNvPr id="58" name="Google Shape;58;p13"/>
          <p:cNvGrpSpPr/>
          <p:nvPr/>
        </p:nvGrpSpPr>
        <p:grpSpPr>
          <a:xfrm>
            <a:off x="3183551" y="2918675"/>
            <a:ext cx="3842189" cy="2391150"/>
            <a:chOff x="3183551" y="2918675"/>
            <a:chExt cx="3842189" cy="2391150"/>
          </a:xfrm>
        </p:grpSpPr>
        <p:sp>
          <p:nvSpPr>
            <p:cNvPr id="59" name="Google Shape;59;p13"/>
            <p:cNvSpPr/>
            <p:nvPr/>
          </p:nvSpPr>
          <p:spPr>
            <a:xfrm>
              <a:off x="3183551" y="2918675"/>
              <a:ext cx="3836448" cy="121427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gradFill>
                    <a:gsLst>
                      <a:gs pos="0">
                        <a:srgbClr val="F8E199"/>
                      </a:gs>
                      <a:gs pos="25000">
                        <a:srgbClr val="F4DE9F"/>
                      </a:gs>
                      <a:gs pos="50000">
                        <a:srgbClr val="E7C782"/>
                      </a:gs>
                      <a:gs pos="75000">
                        <a:srgbClr val="CA9F5C"/>
                      </a:gs>
                      <a:gs pos="100000">
                        <a:srgbClr val="A6743C"/>
                      </a:gs>
                    </a:gsLst>
                    <a:lin ang="2700006" scaled="0"/>
                  </a:gradFill>
                  <a:latin typeface="Qwitcher Grypen"/>
                </a:rPr>
                <a:t>Jonathan</a:t>
              </a: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4194438" y="3992026"/>
              <a:ext cx="2831302" cy="1317799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gradFill>
                    <a:gsLst>
                      <a:gs pos="0">
                        <a:srgbClr val="F8E199"/>
                      </a:gs>
                      <a:gs pos="25000">
                        <a:srgbClr val="F4DE9F"/>
                      </a:gs>
                      <a:gs pos="50000">
                        <a:srgbClr val="E7C782"/>
                      </a:gs>
                      <a:gs pos="75000">
                        <a:srgbClr val="CA9F5C"/>
                      </a:gs>
                      <a:gs pos="100000">
                        <a:srgbClr val="A6743C"/>
                      </a:gs>
                    </a:gsLst>
                    <a:lin ang="2700006" scaled="0"/>
                  </a:gradFill>
                  <a:latin typeface="Qwitcher Grypen"/>
                </a:rPr>
                <a:t>Hayes</a:t>
              </a:r>
            </a:p>
          </p:txBody>
        </p:sp>
      </p:grpSp>
      <p:sp>
        <p:nvSpPr>
          <p:cNvPr id="61" name="Google Shape;61;p13"/>
          <p:cNvSpPr txBox="1"/>
          <p:nvPr/>
        </p:nvSpPr>
        <p:spPr>
          <a:xfrm>
            <a:off x="3859736" y="5889614"/>
            <a:ext cx="31431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" sz="23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Celebrating 35 years of dedication</a:t>
            </a:r>
            <a:endParaRPr sz="23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pSp>
        <p:nvGrpSpPr>
          <p:cNvPr id="62" name="Google Shape;62;p13"/>
          <p:cNvGrpSpPr/>
          <p:nvPr/>
        </p:nvGrpSpPr>
        <p:grpSpPr>
          <a:xfrm>
            <a:off x="3177850" y="7279725"/>
            <a:ext cx="3842100" cy="1389063"/>
            <a:chOff x="3177850" y="7279725"/>
            <a:chExt cx="3842100" cy="1389063"/>
          </a:xfrm>
        </p:grpSpPr>
        <p:sp>
          <p:nvSpPr>
            <p:cNvPr id="63" name="Google Shape;63;p13"/>
            <p:cNvSpPr txBox="1"/>
            <p:nvPr/>
          </p:nvSpPr>
          <p:spPr>
            <a:xfrm>
              <a:off x="3177850" y="7279725"/>
              <a:ext cx="3842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3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October 25, 2025</a:t>
              </a:r>
              <a:endParaRPr sz="23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3177850" y="7624746"/>
              <a:ext cx="3842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3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The Golden Oak Restaurant</a:t>
              </a:r>
              <a:endParaRPr sz="23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65" name="Google Shape;65;p13"/>
            <p:cNvSpPr txBox="1"/>
            <p:nvPr/>
          </p:nvSpPr>
          <p:spPr>
            <a:xfrm>
              <a:off x="3177850" y="7969767"/>
              <a:ext cx="3842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3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456 Park Avenue, Sunset City,</a:t>
              </a:r>
              <a:endParaRPr sz="23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66" name="Google Shape;66;p13"/>
            <p:cNvSpPr txBox="1"/>
            <p:nvPr/>
          </p:nvSpPr>
          <p:spPr>
            <a:xfrm>
              <a:off x="3177850" y="8314788"/>
              <a:ext cx="3842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3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NY 56789</a:t>
              </a:r>
              <a:endParaRPr sz="23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67" name="Google Shape;67;p13"/>
          <p:cNvGrpSpPr/>
          <p:nvPr/>
        </p:nvGrpSpPr>
        <p:grpSpPr>
          <a:xfrm>
            <a:off x="4183926" y="9361350"/>
            <a:ext cx="2818800" cy="369600"/>
            <a:chOff x="4183926" y="9361350"/>
            <a:chExt cx="2818800" cy="369600"/>
          </a:xfrm>
        </p:grpSpPr>
        <p:sp>
          <p:nvSpPr>
            <p:cNvPr id="68" name="Google Shape;68;p13"/>
            <p:cNvSpPr txBox="1"/>
            <p:nvPr/>
          </p:nvSpPr>
          <p:spPr>
            <a:xfrm>
              <a:off x="4183926" y="9361350"/>
              <a:ext cx="28188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Kindly RSVP by September 30 to Lisa Carter</a:t>
              </a:r>
              <a:endParaRPr sz="12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69" name="Google Shape;69;p13"/>
            <p:cNvSpPr txBox="1"/>
            <p:nvPr/>
          </p:nvSpPr>
          <p:spPr>
            <a:xfrm>
              <a:off x="4183926" y="9546150"/>
              <a:ext cx="28188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+1 123 456 7890</a:t>
              </a:r>
              <a:endParaRPr sz="12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