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Poppins"/>
      <p:regular r:id="rId6"/>
      <p:bold r:id="rId7"/>
      <p:italic r:id="rId8"/>
      <p:boldItalic r:id="rId9"/>
    </p:embeddedFont>
    <p:embeddedFont>
      <p:font typeface="Poppins Light"/>
      <p:regular r:id="rId10"/>
      <p:bold r:id="rId11"/>
      <p:italic r:id="rId12"/>
      <p:boldItalic r:id="rId13"/>
    </p:embeddedFont>
    <p:embeddedFont>
      <p:font typeface="Poppins Medium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Light-bold.fntdata"/><Relationship Id="rId10" Type="http://schemas.openxmlformats.org/officeDocument/2006/relationships/font" Target="fonts/PoppinsLight-regular.fntdata"/><Relationship Id="rId13" Type="http://schemas.openxmlformats.org/officeDocument/2006/relationships/font" Target="fonts/PoppinsLight-boldItalic.fntdata"/><Relationship Id="rId12" Type="http://schemas.openxmlformats.org/officeDocument/2006/relationships/font" Target="fonts/Poppins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oppins-boldItalic.fntdata"/><Relationship Id="rId15" Type="http://schemas.openxmlformats.org/officeDocument/2006/relationships/font" Target="fonts/PoppinsMedium-bold.fntdata"/><Relationship Id="rId14" Type="http://schemas.openxmlformats.org/officeDocument/2006/relationships/font" Target="fonts/PoppinsMedium-regular.fntdata"/><Relationship Id="rId17" Type="http://schemas.openxmlformats.org/officeDocument/2006/relationships/font" Target="fonts/PoppinsMedium-boldItalic.fntdata"/><Relationship Id="rId16" Type="http://schemas.openxmlformats.org/officeDocument/2006/relationships/font" Target="fonts/PoppinsMedium-italic.fntdata"/><Relationship Id="rId5" Type="http://schemas.openxmlformats.org/officeDocument/2006/relationships/slide" Target="slides/slide1.xml"/><Relationship Id="rId6" Type="http://schemas.openxmlformats.org/officeDocument/2006/relationships/font" Target="fonts/Poppins-regular.fntdata"/><Relationship Id="rId7" Type="http://schemas.openxmlformats.org/officeDocument/2006/relationships/font" Target="fonts/Poppins-bold.fntdata"/><Relationship Id="rId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3027155" y="343036"/>
            <a:ext cx="4255045" cy="2186800"/>
            <a:chOff x="3027155" y="343036"/>
            <a:chExt cx="4255045" cy="2186800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3027155" y="343036"/>
              <a:ext cx="35865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4100">
                  <a:solidFill>
                    <a:srgbClr val="23272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DANIEL</a:t>
              </a:r>
              <a:endParaRPr sz="4100">
                <a:solidFill>
                  <a:srgbClr val="23272A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4100">
                  <a:solidFill>
                    <a:srgbClr val="23272A"/>
                  </a:solidFill>
                  <a:latin typeface="Poppins"/>
                  <a:ea typeface="Poppins"/>
                  <a:cs typeface="Poppins"/>
                  <a:sym typeface="Poppins"/>
                </a:rPr>
                <a:t>EVERETT</a:t>
              </a:r>
              <a:endParaRPr b="1" sz="4100">
                <a:solidFill>
                  <a:srgbClr val="23272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6" name="Google Shape;56;p13"/>
            <p:cNvSpPr txBox="1"/>
            <p:nvPr/>
          </p:nvSpPr>
          <p:spPr>
            <a:xfrm>
              <a:off x="3060005" y="1832111"/>
              <a:ext cx="35865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rgbClr val="23272A"/>
                  </a:solidFill>
                  <a:latin typeface="Poppins"/>
                  <a:ea typeface="Poppins"/>
                  <a:cs typeface="Poppins"/>
                  <a:sym typeface="Poppins"/>
                </a:rPr>
                <a:t>S O F T W A R E  D E V E L O P E R</a:t>
              </a:r>
              <a:endParaRPr sz="700">
                <a:solidFill>
                  <a:srgbClr val="23272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3060000" y="2422136"/>
              <a:ext cx="42222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rgbClr val="23272A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789 ELM STREET, LONDON, ENGLAND   |   +44 1234 567890   |   DANIEL.EVERETT@EXAMPLE.COM</a:t>
              </a:r>
              <a:endParaRPr sz="700">
                <a:solidFill>
                  <a:srgbClr val="23272A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</p:grpSp>
      <p:sp>
        <p:nvSpPr>
          <p:cNvPr id="58" name="Google Shape;58;p13"/>
          <p:cNvSpPr txBox="1"/>
          <p:nvPr/>
        </p:nvSpPr>
        <p:spPr>
          <a:xfrm>
            <a:off x="3060000" y="2976554"/>
            <a:ext cx="4222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3272A"/>
                </a:solidFill>
                <a:latin typeface="Poppins"/>
                <a:ea typeface="Poppins"/>
                <a:cs typeface="Poppins"/>
                <a:sym typeface="Poppins"/>
              </a:rPr>
              <a:t>PROFESSIONAL EXPERIENCE</a:t>
            </a:r>
            <a:endParaRPr b="1" sz="1700">
              <a:solidFill>
                <a:srgbClr val="23272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3060000" y="3462275"/>
            <a:ext cx="4222225" cy="1652803"/>
            <a:chOff x="3060000" y="3462275"/>
            <a:chExt cx="4222225" cy="1652803"/>
          </a:xfrm>
        </p:grpSpPr>
        <p:grpSp>
          <p:nvGrpSpPr>
            <p:cNvPr id="60" name="Google Shape;60;p13"/>
            <p:cNvGrpSpPr/>
            <p:nvPr/>
          </p:nvGrpSpPr>
          <p:grpSpPr>
            <a:xfrm>
              <a:off x="3060000" y="3462275"/>
              <a:ext cx="2538300" cy="314875"/>
              <a:chOff x="3060000" y="3462275"/>
              <a:chExt cx="2538300" cy="314875"/>
            </a:xfrm>
          </p:grpSpPr>
          <p:sp>
            <p:nvSpPr>
              <p:cNvPr id="61" name="Google Shape;61;p13"/>
              <p:cNvSpPr txBox="1"/>
              <p:nvPr/>
            </p:nvSpPr>
            <p:spPr>
              <a:xfrm>
                <a:off x="3060000" y="3462275"/>
                <a:ext cx="2108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800">
                    <a:solidFill>
                      <a:srgbClr val="23272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Software Developer</a:t>
                </a:r>
                <a:endParaRPr b="1" sz="800">
                  <a:solidFill>
                    <a:srgbClr val="23272A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3060000" y="3654150"/>
                <a:ext cx="2538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7A8C9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Tech Innovators Ltd. – May 2023 to Present</a:t>
                </a:r>
                <a:endParaRPr sz="800">
                  <a:solidFill>
                    <a:srgbClr val="7A8C9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63" name="Google Shape;63;p13"/>
            <p:cNvGrpSpPr/>
            <p:nvPr/>
          </p:nvGrpSpPr>
          <p:grpSpPr>
            <a:xfrm>
              <a:off x="3060000" y="4041850"/>
              <a:ext cx="4222225" cy="1073228"/>
              <a:chOff x="3060000" y="4041850"/>
              <a:chExt cx="4222225" cy="1073228"/>
            </a:xfrm>
          </p:grpSpPr>
          <p:grpSp>
            <p:nvGrpSpPr>
              <p:cNvPr id="64" name="Google Shape;64;p13"/>
              <p:cNvGrpSpPr/>
              <p:nvPr/>
            </p:nvGrpSpPr>
            <p:grpSpPr>
              <a:xfrm>
                <a:off x="3060000" y="4041850"/>
                <a:ext cx="4222225" cy="307800"/>
                <a:chOff x="3060000" y="4041850"/>
                <a:chExt cx="4222225" cy="307800"/>
              </a:xfrm>
            </p:grpSpPr>
            <p:sp>
              <p:nvSpPr>
                <p:cNvPr id="65" name="Google Shape;65;p13"/>
                <p:cNvSpPr txBox="1"/>
                <p:nvPr/>
              </p:nvSpPr>
              <p:spPr>
                <a:xfrm>
                  <a:off x="3160525" y="4041850"/>
                  <a:ext cx="41217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800">
                      <a:solidFill>
                        <a:srgbClr val="23272A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Developed and maintained high-performance backend systems for </a:t>
                  </a:r>
                  <a:endParaRPr sz="800">
                    <a:solidFill>
                      <a:srgbClr val="23272A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800">
                      <a:solidFill>
                        <a:srgbClr val="23272A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large-scale applications using Python and Django.</a:t>
                  </a:r>
                  <a:endParaRPr sz="800">
                    <a:solidFill>
                      <a:srgbClr val="23272A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66" name="Google Shape;66;p13"/>
                <p:cNvSpPr/>
                <p:nvPr/>
              </p:nvSpPr>
              <p:spPr>
                <a:xfrm>
                  <a:off x="3060000" y="4085725"/>
                  <a:ext cx="30600" cy="30600"/>
                </a:xfrm>
                <a:prstGeom prst="rect">
                  <a:avLst/>
                </a:prstGeom>
                <a:solidFill>
                  <a:srgbClr val="7A8C9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7" name="Google Shape;67;p13"/>
              <p:cNvGrpSpPr/>
              <p:nvPr/>
            </p:nvGrpSpPr>
            <p:grpSpPr>
              <a:xfrm>
                <a:off x="3060000" y="4424564"/>
                <a:ext cx="4222225" cy="307800"/>
                <a:chOff x="3060000" y="4041850"/>
                <a:chExt cx="4222225" cy="307800"/>
              </a:xfrm>
            </p:grpSpPr>
            <p:sp>
              <p:nvSpPr>
                <p:cNvPr id="68" name="Google Shape;68;p13"/>
                <p:cNvSpPr txBox="1"/>
                <p:nvPr/>
              </p:nvSpPr>
              <p:spPr>
                <a:xfrm>
                  <a:off x="3160525" y="4041850"/>
                  <a:ext cx="41217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800">
                      <a:solidFill>
                        <a:srgbClr val="23272A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Designed and implemented RESTful APIs to support frontend components </a:t>
                  </a:r>
                  <a:endParaRPr sz="800">
                    <a:solidFill>
                      <a:srgbClr val="23272A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800">
                      <a:solidFill>
                        <a:srgbClr val="23272A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and third-party integrations.</a:t>
                  </a:r>
                  <a:endParaRPr sz="800">
                    <a:solidFill>
                      <a:srgbClr val="23272A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69" name="Google Shape;69;p13"/>
                <p:cNvSpPr/>
                <p:nvPr/>
              </p:nvSpPr>
              <p:spPr>
                <a:xfrm>
                  <a:off x="3060000" y="4085725"/>
                  <a:ext cx="30600" cy="30600"/>
                </a:xfrm>
                <a:prstGeom prst="rect">
                  <a:avLst/>
                </a:prstGeom>
                <a:solidFill>
                  <a:srgbClr val="7A8C9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0" name="Google Shape;70;p13"/>
              <p:cNvGrpSpPr/>
              <p:nvPr/>
            </p:nvGrpSpPr>
            <p:grpSpPr>
              <a:xfrm>
                <a:off x="3060000" y="4807278"/>
                <a:ext cx="4222225" cy="307800"/>
                <a:chOff x="3060000" y="4041850"/>
                <a:chExt cx="4222225" cy="307800"/>
              </a:xfrm>
            </p:grpSpPr>
            <p:sp>
              <p:nvSpPr>
                <p:cNvPr id="71" name="Google Shape;71;p13"/>
                <p:cNvSpPr txBox="1"/>
                <p:nvPr/>
              </p:nvSpPr>
              <p:spPr>
                <a:xfrm>
                  <a:off x="3160525" y="4041850"/>
                  <a:ext cx="41217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800">
                      <a:solidFill>
                        <a:srgbClr val="23272A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Worked with cloud services (AWS) to deploy and monitor applications, ensuring high availability and scalability.</a:t>
                  </a:r>
                  <a:endParaRPr sz="800">
                    <a:solidFill>
                      <a:srgbClr val="23272A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72" name="Google Shape;72;p13"/>
                <p:cNvSpPr/>
                <p:nvPr/>
              </p:nvSpPr>
              <p:spPr>
                <a:xfrm>
                  <a:off x="3060000" y="4085725"/>
                  <a:ext cx="30600" cy="30600"/>
                </a:xfrm>
                <a:prstGeom prst="rect">
                  <a:avLst/>
                </a:prstGeom>
                <a:solidFill>
                  <a:srgbClr val="7A8C9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73" name="Google Shape;73;p13"/>
          <p:cNvGrpSpPr/>
          <p:nvPr/>
        </p:nvGrpSpPr>
        <p:grpSpPr>
          <a:xfrm>
            <a:off x="3060000" y="5368082"/>
            <a:ext cx="4222225" cy="1652803"/>
            <a:chOff x="3060000" y="3462275"/>
            <a:chExt cx="4222225" cy="1652803"/>
          </a:xfrm>
        </p:grpSpPr>
        <p:grpSp>
          <p:nvGrpSpPr>
            <p:cNvPr id="74" name="Google Shape;74;p13"/>
            <p:cNvGrpSpPr/>
            <p:nvPr/>
          </p:nvGrpSpPr>
          <p:grpSpPr>
            <a:xfrm>
              <a:off x="3060000" y="3462275"/>
              <a:ext cx="2675700" cy="314868"/>
              <a:chOff x="3060000" y="3462275"/>
              <a:chExt cx="2675700" cy="314868"/>
            </a:xfrm>
          </p:grpSpPr>
          <p:sp>
            <p:nvSpPr>
              <p:cNvPr id="75" name="Google Shape;75;p13"/>
              <p:cNvSpPr txBox="1"/>
              <p:nvPr/>
            </p:nvSpPr>
            <p:spPr>
              <a:xfrm>
                <a:off x="3060000" y="3462275"/>
                <a:ext cx="21084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800">
                    <a:solidFill>
                      <a:srgbClr val="23272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Junior Software Developer</a:t>
                </a:r>
                <a:endParaRPr b="1" sz="800">
                  <a:solidFill>
                    <a:srgbClr val="23272A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76" name="Google Shape;76;p13"/>
              <p:cNvSpPr txBox="1"/>
              <p:nvPr/>
            </p:nvSpPr>
            <p:spPr>
              <a:xfrm>
                <a:off x="3060000" y="3654143"/>
                <a:ext cx="26757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7A8C97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NextGen Solutions – February 2021 to April 2023</a:t>
                </a:r>
                <a:endParaRPr sz="800">
                  <a:solidFill>
                    <a:srgbClr val="7A8C97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77" name="Google Shape;77;p13"/>
            <p:cNvGrpSpPr/>
            <p:nvPr/>
          </p:nvGrpSpPr>
          <p:grpSpPr>
            <a:xfrm>
              <a:off x="3060000" y="4041850"/>
              <a:ext cx="4222225" cy="1073228"/>
              <a:chOff x="3060000" y="4041850"/>
              <a:chExt cx="4222225" cy="1073228"/>
            </a:xfrm>
          </p:grpSpPr>
          <p:grpSp>
            <p:nvGrpSpPr>
              <p:cNvPr id="78" name="Google Shape;78;p13"/>
              <p:cNvGrpSpPr/>
              <p:nvPr/>
            </p:nvGrpSpPr>
            <p:grpSpPr>
              <a:xfrm>
                <a:off x="3060000" y="4041850"/>
                <a:ext cx="4222225" cy="307800"/>
                <a:chOff x="3060000" y="4041850"/>
                <a:chExt cx="4222225" cy="307800"/>
              </a:xfrm>
            </p:grpSpPr>
            <p:sp>
              <p:nvSpPr>
                <p:cNvPr id="79" name="Google Shape;79;p13"/>
                <p:cNvSpPr txBox="1"/>
                <p:nvPr/>
              </p:nvSpPr>
              <p:spPr>
                <a:xfrm>
                  <a:off x="3160525" y="4041850"/>
                  <a:ext cx="41217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800">
                      <a:solidFill>
                        <a:srgbClr val="23272A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Assisted in the development of web applications, focusing on backend logic    </a:t>
                  </a:r>
                  <a:endParaRPr sz="800">
                    <a:solidFill>
                      <a:srgbClr val="23272A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800">
                      <a:solidFill>
                        <a:srgbClr val="23272A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and database management using MySQL and MongoDB.</a:t>
                  </a:r>
                  <a:endParaRPr sz="800">
                    <a:solidFill>
                      <a:srgbClr val="23272A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0" name="Google Shape;80;p13"/>
                <p:cNvSpPr/>
                <p:nvPr/>
              </p:nvSpPr>
              <p:spPr>
                <a:xfrm>
                  <a:off x="3060000" y="4085725"/>
                  <a:ext cx="30600" cy="30600"/>
                </a:xfrm>
                <a:prstGeom prst="rect">
                  <a:avLst/>
                </a:prstGeom>
                <a:solidFill>
                  <a:srgbClr val="7A8C9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1" name="Google Shape;81;p13"/>
              <p:cNvGrpSpPr/>
              <p:nvPr/>
            </p:nvGrpSpPr>
            <p:grpSpPr>
              <a:xfrm>
                <a:off x="3060000" y="4424564"/>
                <a:ext cx="4222225" cy="307800"/>
                <a:chOff x="3060000" y="4041850"/>
                <a:chExt cx="4222225" cy="307800"/>
              </a:xfrm>
            </p:grpSpPr>
            <p:sp>
              <p:nvSpPr>
                <p:cNvPr id="82" name="Google Shape;82;p13"/>
                <p:cNvSpPr txBox="1"/>
                <p:nvPr/>
              </p:nvSpPr>
              <p:spPr>
                <a:xfrm>
                  <a:off x="3160525" y="4041850"/>
                  <a:ext cx="41217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800">
                      <a:solidFill>
                        <a:srgbClr val="23272A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Collaborated with cross-functional teams to develop new features and optimize existing ones, improving overall system efficiency by 15%.</a:t>
                  </a:r>
                  <a:endParaRPr sz="800">
                    <a:solidFill>
                      <a:srgbClr val="23272A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3" name="Google Shape;83;p13"/>
                <p:cNvSpPr/>
                <p:nvPr/>
              </p:nvSpPr>
              <p:spPr>
                <a:xfrm>
                  <a:off x="3060000" y="4085725"/>
                  <a:ext cx="30600" cy="30600"/>
                </a:xfrm>
                <a:prstGeom prst="rect">
                  <a:avLst/>
                </a:prstGeom>
                <a:solidFill>
                  <a:srgbClr val="7A8C9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4" name="Google Shape;84;p13"/>
              <p:cNvGrpSpPr/>
              <p:nvPr/>
            </p:nvGrpSpPr>
            <p:grpSpPr>
              <a:xfrm>
                <a:off x="3060000" y="4807278"/>
                <a:ext cx="4222225" cy="307800"/>
                <a:chOff x="3060000" y="4041850"/>
                <a:chExt cx="4222225" cy="307800"/>
              </a:xfrm>
            </p:grpSpPr>
            <p:sp>
              <p:nvSpPr>
                <p:cNvPr id="85" name="Google Shape;85;p13"/>
                <p:cNvSpPr txBox="1"/>
                <p:nvPr/>
              </p:nvSpPr>
              <p:spPr>
                <a:xfrm>
                  <a:off x="3160525" y="4041850"/>
                  <a:ext cx="41217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800">
                      <a:solidFill>
                        <a:srgbClr val="23272A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Worked with cloud services (AWS) to deploy and monitor applications, ensuring high availability and scalability.</a:t>
                  </a:r>
                  <a:endParaRPr sz="800">
                    <a:solidFill>
                      <a:srgbClr val="23272A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sp>
              <p:nvSpPr>
                <p:cNvPr id="86" name="Google Shape;86;p13"/>
                <p:cNvSpPr/>
                <p:nvPr/>
              </p:nvSpPr>
              <p:spPr>
                <a:xfrm>
                  <a:off x="3060000" y="4085725"/>
                  <a:ext cx="30600" cy="30600"/>
                </a:xfrm>
                <a:prstGeom prst="rect">
                  <a:avLst/>
                </a:prstGeom>
                <a:solidFill>
                  <a:srgbClr val="7A8C9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87" name="Google Shape;87;p13"/>
          <p:cNvGrpSpPr/>
          <p:nvPr/>
        </p:nvGrpSpPr>
        <p:grpSpPr>
          <a:xfrm>
            <a:off x="3060000" y="7381996"/>
            <a:ext cx="4222225" cy="1188296"/>
            <a:chOff x="3060000" y="7381996"/>
            <a:chExt cx="4222225" cy="1188296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3060000" y="7381996"/>
              <a:ext cx="4222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700">
                  <a:solidFill>
                    <a:srgbClr val="23272A"/>
                  </a:solidFill>
                  <a:latin typeface="Poppins"/>
                  <a:ea typeface="Poppins"/>
                  <a:cs typeface="Poppins"/>
                  <a:sym typeface="Poppins"/>
                </a:rPr>
                <a:t>EDUCATION</a:t>
              </a:r>
              <a:endParaRPr b="1" sz="1700">
                <a:solidFill>
                  <a:srgbClr val="23272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89" name="Google Shape;89;p13"/>
            <p:cNvGrpSpPr/>
            <p:nvPr/>
          </p:nvGrpSpPr>
          <p:grpSpPr>
            <a:xfrm>
              <a:off x="3060000" y="7867725"/>
              <a:ext cx="2538300" cy="314867"/>
              <a:chOff x="3060000" y="3462283"/>
              <a:chExt cx="2538300" cy="314867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3060000" y="3462283"/>
                <a:ext cx="2538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800">
                    <a:solidFill>
                      <a:srgbClr val="23272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Bachelor's Degree in Computer Science</a:t>
                </a:r>
                <a:endParaRPr b="1" sz="800">
                  <a:solidFill>
                    <a:srgbClr val="23272A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1" name="Google Shape;91;p13"/>
              <p:cNvSpPr txBox="1"/>
              <p:nvPr/>
            </p:nvSpPr>
            <p:spPr>
              <a:xfrm>
                <a:off x="3060000" y="3654150"/>
                <a:ext cx="25383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23272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Imperial College London – Graduated June 2020</a:t>
                </a:r>
                <a:endParaRPr sz="800">
                  <a:solidFill>
                    <a:srgbClr val="23272A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3060000" y="8447292"/>
              <a:ext cx="4222225" cy="123000"/>
              <a:chOff x="3060000" y="4041850"/>
              <a:chExt cx="4222225" cy="123000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3160525" y="4041850"/>
                <a:ext cx="4121700" cy="12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23272A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Specialized in software development, algorithms, and data structures.</a:t>
                </a:r>
                <a:endParaRPr sz="800">
                  <a:solidFill>
                    <a:srgbClr val="23272A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3060000" y="4085725"/>
                <a:ext cx="30600" cy="30600"/>
              </a:xfrm>
              <a:prstGeom prst="rect">
                <a:avLst/>
              </a:prstGeom>
              <a:solidFill>
                <a:srgbClr val="7A8C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5" name="Google Shape;95;p13"/>
          <p:cNvSpPr txBox="1"/>
          <p:nvPr/>
        </p:nvSpPr>
        <p:spPr>
          <a:xfrm>
            <a:off x="3060000" y="8912276"/>
            <a:ext cx="4222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23272A"/>
                </a:solidFill>
                <a:latin typeface="Poppins"/>
                <a:ea typeface="Poppins"/>
                <a:cs typeface="Poppins"/>
                <a:sym typeface="Poppins"/>
              </a:rPr>
              <a:t>CERTIFICATIONS</a:t>
            </a:r>
            <a:endParaRPr b="1" sz="1700">
              <a:solidFill>
                <a:srgbClr val="23272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6" name="Google Shape;96;p13"/>
          <p:cNvGrpSpPr/>
          <p:nvPr/>
        </p:nvGrpSpPr>
        <p:grpSpPr>
          <a:xfrm>
            <a:off x="3060000" y="9398000"/>
            <a:ext cx="3970800" cy="314872"/>
            <a:chOff x="3060000" y="9398000"/>
            <a:chExt cx="3970800" cy="314872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3060000" y="9398000"/>
              <a:ext cx="3970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800">
                  <a:solidFill>
                    <a:srgbClr val="23272A"/>
                  </a:solidFill>
                  <a:latin typeface="Poppins"/>
                  <a:ea typeface="Poppins"/>
                  <a:cs typeface="Poppins"/>
                  <a:sym typeface="Poppins"/>
                </a:rPr>
                <a:t>AWS Certified Solutions Architect </a:t>
              </a:r>
              <a:r>
                <a:rPr lang="ru" sz="800">
                  <a:solidFill>
                    <a:srgbClr val="23272A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– Amazon Web Services</a:t>
              </a:r>
              <a:endParaRPr sz="800">
                <a:solidFill>
                  <a:srgbClr val="23272A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3060000" y="9589872"/>
              <a:ext cx="25383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23272A"/>
                  </a:solidFill>
                  <a:latin typeface="Poppins"/>
                  <a:ea typeface="Poppins"/>
                  <a:cs typeface="Poppins"/>
                  <a:sym typeface="Poppins"/>
                </a:rPr>
                <a:t>Completed November 2023</a:t>
              </a:r>
              <a:endParaRPr sz="800">
                <a:solidFill>
                  <a:srgbClr val="23272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0" y="-100"/>
            <a:ext cx="2610001" cy="10692000"/>
            <a:chOff x="0" y="-100"/>
            <a:chExt cx="2610001" cy="10692000"/>
          </a:xfrm>
        </p:grpSpPr>
        <p:grpSp>
          <p:nvGrpSpPr>
            <p:cNvPr id="100" name="Google Shape;100;p13"/>
            <p:cNvGrpSpPr/>
            <p:nvPr/>
          </p:nvGrpSpPr>
          <p:grpSpPr>
            <a:xfrm>
              <a:off x="0" y="-100"/>
              <a:ext cx="2610001" cy="10692000"/>
              <a:chOff x="0" y="-100"/>
              <a:chExt cx="2610001" cy="10692000"/>
            </a:xfrm>
          </p:grpSpPr>
          <p:sp>
            <p:nvSpPr>
              <p:cNvPr id="101" name="Google Shape;101;p13"/>
              <p:cNvSpPr/>
              <p:nvPr/>
            </p:nvSpPr>
            <p:spPr>
              <a:xfrm>
                <a:off x="0" y="-100"/>
                <a:ext cx="2610000" cy="10692000"/>
              </a:xfrm>
              <a:prstGeom prst="rect">
                <a:avLst/>
              </a:prstGeom>
              <a:solidFill>
                <a:srgbClr val="2327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02" name="Google Shape;102;p1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0"/>
                <a:ext cx="2610001" cy="265883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3" name="Google Shape;103;p13"/>
            <p:cNvGrpSpPr/>
            <p:nvPr/>
          </p:nvGrpSpPr>
          <p:grpSpPr>
            <a:xfrm>
              <a:off x="353850" y="2976550"/>
              <a:ext cx="2102250" cy="3122125"/>
              <a:chOff x="353850" y="2976550"/>
              <a:chExt cx="2102250" cy="3122125"/>
            </a:xfrm>
          </p:grpSpPr>
          <p:sp>
            <p:nvSpPr>
              <p:cNvPr id="104" name="Google Shape;104;p13"/>
              <p:cNvSpPr txBox="1"/>
              <p:nvPr/>
            </p:nvSpPr>
            <p:spPr>
              <a:xfrm>
                <a:off x="360000" y="2976550"/>
                <a:ext cx="20961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7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PROFILE</a:t>
                </a:r>
                <a:endParaRPr b="1" sz="17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05" name="Google Shape;105;p13"/>
              <p:cNvSpPr txBox="1"/>
              <p:nvPr/>
            </p:nvSpPr>
            <p:spPr>
              <a:xfrm>
                <a:off x="353850" y="3462275"/>
                <a:ext cx="1919700" cy="263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5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800">
                    <a:solidFill>
                      <a:srgbClr val="BFCAD1"/>
                    </a:solidFill>
                    <a:latin typeface="Poppins Medium"/>
                    <a:ea typeface="Poppins Medium"/>
                    <a:cs typeface="Poppins Medium"/>
                    <a:sym typeface="Poppins Medium"/>
                  </a:rPr>
                  <a:t>Highly skilled Software Developer with a focus on creating efficient, scalable applications and software solutions. Proficient in multiple programming languages including Python, Java, and C++, with extensive experience in backend development, database management, and cloud-based architectures. Known for a problem-solving mindset and strong collaboration skills, delivering robust software products tailored to user needs and business objectives.</a:t>
                </a:r>
                <a:endParaRPr sz="800">
                  <a:solidFill>
                    <a:srgbClr val="BFCAD1"/>
                  </a:solidFill>
                  <a:latin typeface="Poppins Medium"/>
                  <a:ea typeface="Poppins Medium"/>
                  <a:cs typeface="Poppins Medium"/>
                  <a:sym typeface="Poppins Medium"/>
                </a:endParaRPr>
              </a:p>
            </p:txBody>
          </p:sp>
        </p:grpSp>
        <p:grpSp>
          <p:nvGrpSpPr>
            <p:cNvPr id="106" name="Google Shape;106;p13"/>
            <p:cNvGrpSpPr/>
            <p:nvPr/>
          </p:nvGrpSpPr>
          <p:grpSpPr>
            <a:xfrm>
              <a:off x="353850" y="6430031"/>
              <a:ext cx="2102250" cy="3666494"/>
              <a:chOff x="353850" y="6430031"/>
              <a:chExt cx="2102250" cy="3666494"/>
            </a:xfrm>
          </p:grpSpPr>
          <p:grpSp>
            <p:nvGrpSpPr>
              <p:cNvPr id="107" name="Google Shape;107;p13"/>
              <p:cNvGrpSpPr/>
              <p:nvPr/>
            </p:nvGrpSpPr>
            <p:grpSpPr>
              <a:xfrm>
                <a:off x="353850" y="6430031"/>
                <a:ext cx="2102250" cy="1909886"/>
                <a:chOff x="353850" y="6430031"/>
                <a:chExt cx="2102250" cy="1909886"/>
              </a:xfrm>
            </p:grpSpPr>
            <p:sp>
              <p:nvSpPr>
                <p:cNvPr id="108" name="Google Shape;108;p13"/>
                <p:cNvSpPr txBox="1"/>
                <p:nvPr/>
              </p:nvSpPr>
              <p:spPr>
                <a:xfrm>
                  <a:off x="360000" y="6430031"/>
                  <a:ext cx="2096100" cy="261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700">
                      <a:solidFill>
                        <a:schemeClr val="lt1"/>
                      </a:solidFill>
                      <a:latin typeface="Poppins"/>
                      <a:ea typeface="Poppins"/>
                      <a:cs typeface="Poppins"/>
                      <a:sym typeface="Poppins"/>
                    </a:rPr>
                    <a:t>SKILLS</a:t>
                  </a:r>
                  <a:endParaRPr b="1" sz="1700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endParaRPr>
                </a:p>
              </p:txBody>
            </p:sp>
            <p:grpSp>
              <p:nvGrpSpPr>
                <p:cNvPr id="109" name="Google Shape;109;p13"/>
                <p:cNvGrpSpPr/>
                <p:nvPr/>
              </p:nvGrpSpPr>
              <p:grpSpPr>
                <a:xfrm>
                  <a:off x="353850" y="6915750"/>
                  <a:ext cx="1823550" cy="269850"/>
                  <a:chOff x="353850" y="6915750"/>
                  <a:chExt cx="1823550" cy="269850"/>
                </a:xfrm>
              </p:grpSpPr>
              <p:sp>
                <p:nvSpPr>
                  <p:cNvPr id="110" name="Google Shape;110;p13"/>
                  <p:cNvSpPr txBox="1"/>
                  <p:nvPr/>
                </p:nvSpPr>
                <p:spPr>
                  <a:xfrm>
                    <a:off x="353850" y="6915750"/>
                    <a:ext cx="9732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5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800">
                        <a:solidFill>
                          <a:srgbClr val="BFCAD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Python</a:t>
                    </a:r>
                    <a:endParaRPr sz="800">
                      <a:solidFill>
                        <a:srgbClr val="BFCAD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grpSp>
                <p:nvGrpSpPr>
                  <p:cNvPr id="111" name="Google Shape;111;p13"/>
                  <p:cNvGrpSpPr/>
                  <p:nvPr/>
                </p:nvGrpSpPr>
                <p:grpSpPr>
                  <a:xfrm>
                    <a:off x="359700" y="7111500"/>
                    <a:ext cx="1817700" cy="74100"/>
                    <a:chOff x="359700" y="7111500"/>
                    <a:chExt cx="1817700" cy="74100"/>
                  </a:xfrm>
                </p:grpSpPr>
                <p:sp>
                  <p:nvSpPr>
                    <p:cNvPr id="112" name="Google Shape;112;p13"/>
                    <p:cNvSpPr/>
                    <p:nvPr/>
                  </p:nvSpPr>
                  <p:spPr>
                    <a:xfrm>
                      <a:off x="359700" y="7111500"/>
                      <a:ext cx="1817700" cy="74100"/>
                    </a:xfrm>
                    <a:prstGeom prst="rect">
                      <a:avLst/>
                    </a:prstGeom>
                    <a:noFill/>
                    <a:ln cap="flat" cmpd="sng" w="9525">
                      <a:solidFill>
                        <a:srgbClr val="BFCAD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3" name="Google Shape;113;p13"/>
                    <p:cNvSpPr/>
                    <p:nvPr/>
                  </p:nvSpPr>
                  <p:spPr>
                    <a:xfrm>
                      <a:off x="359700" y="7111500"/>
                      <a:ext cx="1655700" cy="74100"/>
                    </a:xfrm>
                    <a:prstGeom prst="rect">
                      <a:avLst/>
                    </a:prstGeom>
                    <a:solidFill>
                      <a:srgbClr val="BFCAD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114" name="Google Shape;114;p13"/>
                <p:cNvGrpSpPr/>
                <p:nvPr/>
              </p:nvGrpSpPr>
              <p:grpSpPr>
                <a:xfrm>
                  <a:off x="353850" y="7300522"/>
                  <a:ext cx="1823550" cy="269850"/>
                  <a:chOff x="353850" y="6915750"/>
                  <a:chExt cx="1823550" cy="269850"/>
                </a:xfrm>
              </p:grpSpPr>
              <p:sp>
                <p:nvSpPr>
                  <p:cNvPr id="115" name="Google Shape;115;p13"/>
                  <p:cNvSpPr txBox="1"/>
                  <p:nvPr/>
                </p:nvSpPr>
                <p:spPr>
                  <a:xfrm>
                    <a:off x="353850" y="6915750"/>
                    <a:ext cx="9732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5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800">
                        <a:solidFill>
                          <a:srgbClr val="BFCAD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Java</a:t>
                    </a:r>
                    <a:endParaRPr sz="800">
                      <a:solidFill>
                        <a:srgbClr val="BFCAD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grpSp>
                <p:nvGrpSpPr>
                  <p:cNvPr id="116" name="Google Shape;116;p13"/>
                  <p:cNvGrpSpPr/>
                  <p:nvPr/>
                </p:nvGrpSpPr>
                <p:grpSpPr>
                  <a:xfrm>
                    <a:off x="359700" y="7111500"/>
                    <a:ext cx="1817700" cy="74100"/>
                    <a:chOff x="359700" y="7111500"/>
                    <a:chExt cx="1817700" cy="74100"/>
                  </a:xfrm>
                </p:grpSpPr>
                <p:sp>
                  <p:nvSpPr>
                    <p:cNvPr id="117" name="Google Shape;117;p13"/>
                    <p:cNvSpPr/>
                    <p:nvPr/>
                  </p:nvSpPr>
                  <p:spPr>
                    <a:xfrm>
                      <a:off x="359700" y="7111500"/>
                      <a:ext cx="1817700" cy="74100"/>
                    </a:xfrm>
                    <a:prstGeom prst="rect">
                      <a:avLst/>
                    </a:prstGeom>
                    <a:noFill/>
                    <a:ln cap="flat" cmpd="sng" w="9525">
                      <a:solidFill>
                        <a:srgbClr val="BFCAD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18" name="Google Shape;118;p13"/>
                    <p:cNvSpPr/>
                    <p:nvPr/>
                  </p:nvSpPr>
                  <p:spPr>
                    <a:xfrm>
                      <a:off x="359700" y="7111500"/>
                      <a:ext cx="1410600" cy="74100"/>
                    </a:xfrm>
                    <a:prstGeom prst="rect">
                      <a:avLst/>
                    </a:prstGeom>
                    <a:solidFill>
                      <a:srgbClr val="BFCAD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119" name="Google Shape;119;p13"/>
                <p:cNvGrpSpPr/>
                <p:nvPr/>
              </p:nvGrpSpPr>
              <p:grpSpPr>
                <a:xfrm>
                  <a:off x="353850" y="7685295"/>
                  <a:ext cx="1823550" cy="269850"/>
                  <a:chOff x="353850" y="6915750"/>
                  <a:chExt cx="1823550" cy="269850"/>
                </a:xfrm>
              </p:grpSpPr>
              <p:sp>
                <p:nvSpPr>
                  <p:cNvPr id="120" name="Google Shape;120;p13"/>
                  <p:cNvSpPr txBox="1"/>
                  <p:nvPr/>
                </p:nvSpPr>
                <p:spPr>
                  <a:xfrm>
                    <a:off x="353850" y="6915750"/>
                    <a:ext cx="9732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5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800">
                        <a:solidFill>
                          <a:srgbClr val="BFCAD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C++</a:t>
                    </a:r>
                    <a:endParaRPr sz="800">
                      <a:solidFill>
                        <a:srgbClr val="BFCAD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grpSp>
                <p:nvGrpSpPr>
                  <p:cNvPr id="121" name="Google Shape;121;p13"/>
                  <p:cNvGrpSpPr/>
                  <p:nvPr/>
                </p:nvGrpSpPr>
                <p:grpSpPr>
                  <a:xfrm>
                    <a:off x="359700" y="7111500"/>
                    <a:ext cx="1817700" cy="74100"/>
                    <a:chOff x="359700" y="7111500"/>
                    <a:chExt cx="1817700" cy="74100"/>
                  </a:xfrm>
                </p:grpSpPr>
                <p:sp>
                  <p:nvSpPr>
                    <p:cNvPr id="122" name="Google Shape;122;p13"/>
                    <p:cNvSpPr/>
                    <p:nvPr/>
                  </p:nvSpPr>
                  <p:spPr>
                    <a:xfrm>
                      <a:off x="359700" y="7111500"/>
                      <a:ext cx="1817700" cy="74100"/>
                    </a:xfrm>
                    <a:prstGeom prst="rect">
                      <a:avLst/>
                    </a:prstGeom>
                    <a:noFill/>
                    <a:ln cap="flat" cmpd="sng" w="9525">
                      <a:solidFill>
                        <a:srgbClr val="BFCAD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23" name="Google Shape;123;p13"/>
                    <p:cNvSpPr/>
                    <p:nvPr/>
                  </p:nvSpPr>
                  <p:spPr>
                    <a:xfrm>
                      <a:off x="359700" y="7111500"/>
                      <a:ext cx="1727400" cy="74100"/>
                    </a:xfrm>
                    <a:prstGeom prst="rect">
                      <a:avLst/>
                    </a:prstGeom>
                    <a:solidFill>
                      <a:srgbClr val="BFCAD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  <p:grpSp>
              <p:nvGrpSpPr>
                <p:cNvPr id="124" name="Google Shape;124;p13"/>
                <p:cNvGrpSpPr/>
                <p:nvPr/>
              </p:nvGrpSpPr>
              <p:grpSpPr>
                <a:xfrm>
                  <a:off x="353850" y="8070067"/>
                  <a:ext cx="1823550" cy="269850"/>
                  <a:chOff x="353850" y="6915750"/>
                  <a:chExt cx="1823550" cy="269850"/>
                </a:xfrm>
              </p:grpSpPr>
              <p:sp>
                <p:nvSpPr>
                  <p:cNvPr id="125" name="Google Shape;125;p13"/>
                  <p:cNvSpPr txBox="1"/>
                  <p:nvPr/>
                </p:nvSpPr>
                <p:spPr>
                  <a:xfrm>
                    <a:off x="353850" y="6915750"/>
                    <a:ext cx="9732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5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800">
                        <a:solidFill>
                          <a:srgbClr val="BFCAD1"/>
                        </a:solidFill>
                        <a:latin typeface="Poppins Medium"/>
                        <a:ea typeface="Poppins Medium"/>
                        <a:cs typeface="Poppins Medium"/>
                        <a:sym typeface="Poppins Medium"/>
                      </a:rPr>
                      <a:t>JavaScript</a:t>
                    </a:r>
                    <a:endParaRPr sz="800">
                      <a:solidFill>
                        <a:srgbClr val="BFCAD1"/>
                      </a:solidFill>
                      <a:latin typeface="Poppins Medium"/>
                      <a:ea typeface="Poppins Medium"/>
                      <a:cs typeface="Poppins Medium"/>
                      <a:sym typeface="Poppins Medium"/>
                    </a:endParaRPr>
                  </a:p>
                </p:txBody>
              </p:sp>
              <p:grpSp>
                <p:nvGrpSpPr>
                  <p:cNvPr id="126" name="Google Shape;126;p13"/>
                  <p:cNvGrpSpPr/>
                  <p:nvPr/>
                </p:nvGrpSpPr>
                <p:grpSpPr>
                  <a:xfrm>
                    <a:off x="359700" y="7111500"/>
                    <a:ext cx="1817700" cy="74100"/>
                    <a:chOff x="359700" y="7111500"/>
                    <a:chExt cx="1817700" cy="74100"/>
                  </a:xfrm>
                </p:grpSpPr>
                <p:sp>
                  <p:nvSpPr>
                    <p:cNvPr id="127" name="Google Shape;127;p13"/>
                    <p:cNvSpPr/>
                    <p:nvPr/>
                  </p:nvSpPr>
                  <p:spPr>
                    <a:xfrm>
                      <a:off x="359700" y="7111500"/>
                      <a:ext cx="1817700" cy="74100"/>
                    </a:xfrm>
                    <a:prstGeom prst="rect">
                      <a:avLst/>
                    </a:prstGeom>
                    <a:noFill/>
                    <a:ln cap="flat" cmpd="sng" w="9525">
                      <a:solidFill>
                        <a:srgbClr val="BFCAD1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  <p:sp>
                  <p:nvSpPr>
                    <p:cNvPr id="128" name="Google Shape;128;p13"/>
                    <p:cNvSpPr/>
                    <p:nvPr/>
                  </p:nvSpPr>
                  <p:spPr>
                    <a:xfrm>
                      <a:off x="359700" y="7111500"/>
                      <a:ext cx="987000" cy="74100"/>
                    </a:xfrm>
                    <a:prstGeom prst="rect">
                      <a:avLst/>
                    </a:prstGeom>
                    <a:solidFill>
                      <a:srgbClr val="BFCAD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p:txBody>
                </p:sp>
              </p:grpSp>
            </p:grpSp>
          </p:grpSp>
          <p:grpSp>
            <p:nvGrpSpPr>
              <p:cNvPr id="129" name="Google Shape;129;p13"/>
              <p:cNvGrpSpPr/>
              <p:nvPr/>
            </p:nvGrpSpPr>
            <p:grpSpPr>
              <a:xfrm>
                <a:off x="353850" y="8650600"/>
                <a:ext cx="1919700" cy="1445925"/>
                <a:chOff x="353850" y="8650600"/>
                <a:chExt cx="1919700" cy="1445925"/>
              </a:xfrm>
            </p:grpSpPr>
            <p:grpSp>
              <p:nvGrpSpPr>
                <p:cNvPr id="130" name="Google Shape;130;p13"/>
                <p:cNvGrpSpPr/>
                <p:nvPr/>
              </p:nvGrpSpPr>
              <p:grpSpPr>
                <a:xfrm>
                  <a:off x="353850" y="8650600"/>
                  <a:ext cx="1919700" cy="308200"/>
                  <a:chOff x="353850" y="8650600"/>
                  <a:chExt cx="1919700" cy="308200"/>
                </a:xfrm>
              </p:grpSpPr>
              <p:sp>
                <p:nvSpPr>
                  <p:cNvPr id="131" name="Google Shape;131;p13"/>
                  <p:cNvSpPr txBox="1"/>
                  <p:nvPr/>
                </p:nvSpPr>
                <p:spPr>
                  <a:xfrm>
                    <a:off x="353850" y="8650600"/>
                    <a:ext cx="1919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5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800">
                        <a:solidFill>
                          <a:srgbClr val="BFCAD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Frameworks:</a:t>
                    </a:r>
                    <a:endParaRPr b="1" sz="800">
                      <a:solidFill>
                        <a:srgbClr val="BFCAD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132" name="Google Shape;132;p13"/>
                  <p:cNvSpPr txBox="1"/>
                  <p:nvPr/>
                </p:nvSpPr>
                <p:spPr>
                  <a:xfrm>
                    <a:off x="353850" y="8835800"/>
                    <a:ext cx="1919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5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800">
                        <a:solidFill>
                          <a:srgbClr val="BFCAD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Django, Flask, React, Node.js</a:t>
                    </a:r>
                    <a:endParaRPr sz="800">
                      <a:solidFill>
                        <a:srgbClr val="BFCAD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</p:grpSp>
            <p:grpSp>
              <p:nvGrpSpPr>
                <p:cNvPr id="133" name="Google Shape;133;p13"/>
                <p:cNvGrpSpPr/>
                <p:nvPr/>
              </p:nvGrpSpPr>
              <p:grpSpPr>
                <a:xfrm>
                  <a:off x="353850" y="9029842"/>
                  <a:ext cx="1919700" cy="308200"/>
                  <a:chOff x="353850" y="8650600"/>
                  <a:chExt cx="1919700" cy="308200"/>
                </a:xfrm>
              </p:grpSpPr>
              <p:sp>
                <p:nvSpPr>
                  <p:cNvPr id="134" name="Google Shape;134;p13"/>
                  <p:cNvSpPr txBox="1"/>
                  <p:nvPr/>
                </p:nvSpPr>
                <p:spPr>
                  <a:xfrm>
                    <a:off x="353850" y="8650600"/>
                    <a:ext cx="1919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5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800">
                        <a:solidFill>
                          <a:srgbClr val="BFCAD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Databases:</a:t>
                    </a:r>
                    <a:endParaRPr b="1" sz="800">
                      <a:solidFill>
                        <a:srgbClr val="BFCAD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135" name="Google Shape;135;p13"/>
                  <p:cNvSpPr txBox="1"/>
                  <p:nvPr/>
                </p:nvSpPr>
                <p:spPr>
                  <a:xfrm>
                    <a:off x="353850" y="8835800"/>
                    <a:ext cx="1919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5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800">
                        <a:solidFill>
                          <a:srgbClr val="BFCAD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MySQL, MongoDB, PostgreSQL</a:t>
                    </a:r>
                    <a:endParaRPr sz="800">
                      <a:solidFill>
                        <a:srgbClr val="BFCAD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</p:grpSp>
            <p:grpSp>
              <p:nvGrpSpPr>
                <p:cNvPr id="136" name="Google Shape;136;p13"/>
                <p:cNvGrpSpPr/>
                <p:nvPr/>
              </p:nvGrpSpPr>
              <p:grpSpPr>
                <a:xfrm>
                  <a:off x="353850" y="9409083"/>
                  <a:ext cx="1919700" cy="308200"/>
                  <a:chOff x="353850" y="8650600"/>
                  <a:chExt cx="1919700" cy="308200"/>
                </a:xfrm>
              </p:grpSpPr>
              <p:sp>
                <p:nvSpPr>
                  <p:cNvPr id="137" name="Google Shape;137;p13"/>
                  <p:cNvSpPr txBox="1"/>
                  <p:nvPr/>
                </p:nvSpPr>
                <p:spPr>
                  <a:xfrm>
                    <a:off x="353850" y="8650600"/>
                    <a:ext cx="1919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5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800">
                        <a:solidFill>
                          <a:srgbClr val="BFCAD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Cloud Services:</a:t>
                    </a:r>
                    <a:endParaRPr b="1" sz="800">
                      <a:solidFill>
                        <a:srgbClr val="BFCAD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138" name="Google Shape;138;p13"/>
                  <p:cNvSpPr txBox="1"/>
                  <p:nvPr/>
                </p:nvSpPr>
                <p:spPr>
                  <a:xfrm>
                    <a:off x="353850" y="8835800"/>
                    <a:ext cx="1919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5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800">
                        <a:solidFill>
                          <a:srgbClr val="BFCAD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AWS (EC2, Lambda), Azure</a:t>
                    </a:r>
                    <a:endParaRPr sz="800">
                      <a:solidFill>
                        <a:srgbClr val="BFCAD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</p:grpSp>
            <p:grpSp>
              <p:nvGrpSpPr>
                <p:cNvPr id="139" name="Google Shape;139;p13"/>
                <p:cNvGrpSpPr/>
                <p:nvPr/>
              </p:nvGrpSpPr>
              <p:grpSpPr>
                <a:xfrm>
                  <a:off x="353850" y="9788325"/>
                  <a:ext cx="1919700" cy="308200"/>
                  <a:chOff x="353850" y="8650600"/>
                  <a:chExt cx="1919700" cy="308200"/>
                </a:xfrm>
              </p:grpSpPr>
              <p:sp>
                <p:nvSpPr>
                  <p:cNvPr id="140" name="Google Shape;140;p13"/>
                  <p:cNvSpPr txBox="1"/>
                  <p:nvPr/>
                </p:nvSpPr>
                <p:spPr>
                  <a:xfrm>
                    <a:off x="353850" y="8650600"/>
                    <a:ext cx="1919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5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800">
                        <a:solidFill>
                          <a:srgbClr val="BFCAD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Tools: </a:t>
                    </a:r>
                    <a:endParaRPr b="1" sz="800">
                      <a:solidFill>
                        <a:srgbClr val="BFCAD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  <p:sp>
                <p:nvSpPr>
                  <p:cNvPr id="141" name="Google Shape;141;p13"/>
                  <p:cNvSpPr txBox="1"/>
                  <p:nvPr/>
                </p:nvSpPr>
                <p:spPr>
                  <a:xfrm>
                    <a:off x="353850" y="8835800"/>
                    <a:ext cx="1919700" cy="123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lnSpc>
                        <a:spcPct val="15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800">
                        <a:solidFill>
                          <a:srgbClr val="BFCAD1"/>
                        </a:solidFill>
                        <a:latin typeface="Poppins"/>
                        <a:ea typeface="Poppins"/>
                        <a:cs typeface="Poppins"/>
                        <a:sym typeface="Poppins"/>
                      </a:rPr>
                      <a:t>Git, Docker, Jenkins</a:t>
                    </a:r>
                    <a:endParaRPr sz="800">
                      <a:solidFill>
                        <a:srgbClr val="BFCAD1"/>
                      </a:solidFill>
                      <a:latin typeface="Poppins"/>
                      <a:ea typeface="Poppins"/>
                      <a:cs typeface="Poppins"/>
                      <a:sym typeface="Poppins"/>
                    </a:endParaRPr>
                  </a:p>
                </p:txBody>
              </p:sp>
            </p:grpSp>
          </p:grpSp>
        </p:grpSp>
      </p:grpSp>
      <p:grpSp>
        <p:nvGrpSpPr>
          <p:cNvPr id="142" name="Google Shape;142;p13"/>
          <p:cNvGrpSpPr/>
          <p:nvPr/>
        </p:nvGrpSpPr>
        <p:grpSpPr>
          <a:xfrm>
            <a:off x="3060000" y="9977576"/>
            <a:ext cx="3970800" cy="314872"/>
            <a:chOff x="3060000" y="9398000"/>
            <a:chExt cx="3970800" cy="314872"/>
          </a:xfrm>
        </p:grpSpPr>
        <p:sp>
          <p:nvSpPr>
            <p:cNvPr id="143" name="Google Shape;143;p13"/>
            <p:cNvSpPr txBox="1"/>
            <p:nvPr/>
          </p:nvSpPr>
          <p:spPr>
            <a:xfrm>
              <a:off x="3060000" y="9398000"/>
              <a:ext cx="39708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800">
                  <a:solidFill>
                    <a:srgbClr val="23272A"/>
                  </a:solidFill>
                  <a:latin typeface="Poppins"/>
                  <a:ea typeface="Poppins"/>
                  <a:cs typeface="Poppins"/>
                  <a:sym typeface="Poppins"/>
                </a:rPr>
                <a:t>Python for Data Science</a:t>
              </a:r>
              <a:r>
                <a:rPr lang="ru" sz="800">
                  <a:solidFill>
                    <a:srgbClr val="23272A"/>
                  </a:solidFill>
                  <a:latin typeface="Poppins Medium"/>
                  <a:ea typeface="Poppins Medium"/>
                  <a:cs typeface="Poppins Medium"/>
                  <a:sym typeface="Poppins Medium"/>
                </a:rPr>
                <a:t> –  Coursera</a:t>
              </a:r>
              <a:endParaRPr sz="800">
                <a:solidFill>
                  <a:srgbClr val="23272A"/>
                </a:solidFill>
                <a:latin typeface="Poppins Medium"/>
                <a:ea typeface="Poppins Medium"/>
                <a:cs typeface="Poppins Medium"/>
                <a:sym typeface="Poppins Medium"/>
              </a:endParaRPr>
            </a:p>
          </p:txBody>
        </p:sp>
        <p:sp>
          <p:nvSpPr>
            <p:cNvPr id="144" name="Google Shape;144;p13"/>
            <p:cNvSpPr txBox="1"/>
            <p:nvPr/>
          </p:nvSpPr>
          <p:spPr>
            <a:xfrm>
              <a:off x="3060000" y="9589872"/>
              <a:ext cx="25383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23272A"/>
                  </a:solidFill>
                  <a:latin typeface="Poppins"/>
                  <a:ea typeface="Poppins"/>
                  <a:cs typeface="Poppins"/>
                  <a:sym typeface="Poppins"/>
                </a:rPr>
                <a:t>Completed November 2023</a:t>
              </a:r>
              <a:endParaRPr sz="800">
                <a:solidFill>
                  <a:srgbClr val="23272A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