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0692000" cx="7560000"/>
  <p:notesSz cx="6858000" cy="9144000"/>
  <p:embeddedFontLst>
    <p:embeddedFont>
      <p:font typeface="Lato"/>
      <p:regular r:id="rId8"/>
      <p:bold r:id="rId9"/>
      <p:italic r:id="rId10"/>
      <p:boldItalic r:id="rId11"/>
    </p:embeddedFont>
    <p:embeddedFont>
      <p:font typeface="Lato Light"/>
      <p:regular r:id="rId12"/>
      <p:bold r:id="rId13"/>
      <p:italic r:id="rId14"/>
      <p:boldItalic r:id="rId15"/>
    </p:embeddedFont>
    <p:embeddedFont>
      <p:font typeface="Josefin Sans SemiBold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70">
          <p15:clr>
            <a:srgbClr val="747775"/>
          </p15:clr>
        </p15:guide>
        <p15:guide id="2" orient="horz" pos="170">
          <p15:clr>
            <a:srgbClr val="747775"/>
          </p15:clr>
        </p15:guide>
        <p15:guide id="3" pos="4592">
          <p15:clr>
            <a:srgbClr val="747775"/>
          </p15:clr>
        </p15:guide>
        <p15:guide id="4" orient="horz" pos="6565">
          <p15:clr>
            <a:srgbClr val="747775"/>
          </p15:clr>
        </p15:guide>
        <p15:guide id="5" pos="510">
          <p15:clr>
            <a:srgbClr val="747775"/>
          </p15:clr>
        </p15:guide>
        <p15:guide id="6" pos="4252">
          <p15:clr>
            <a:srgbClr val="747775"/>
          </p15:clr>
        </p15:guide>
        <p15:guide id="7" orient="horz" pos="510">
          <p15:clr>
            <a:srgbClr val="747775"/>
          </p15:clr>
        </p15:guide>
        <p15:guide id="8" orient="horz" pos="6225">
          <p15:clr>
            <a:srgbClr val="747775"/>
          </p15:clr>
        </p15:guide>
        <p15:guide id="9" pos="624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70"/>
        <p:guide pos="170" orient="horz"/>
        <p:guide pos="4592"/>
        <p:guide pos="6565" orient="horz"/>
        <p:guide pos="510"/>
        <p:guide pos="4252"/>
        <p:guide pos="510" orient="horz"/>
        <p:guide pos="6225" orient="horz"/>
        <p:guide pos="62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13" Type="http://schemas.openxmlformats.org/officeDocument/2006/relationships/font" Target="fonts/LatoLight-bold.fntdata"/><Relationship Id="rId12" Type="http://schemas.openxmlformats.org/officeDocument/2006/relationships/font" Target="fonts/LatoLigh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Lato-bold.fntdata"/><Relationship Id="rId15" Type="http://schemas.openxmlformats.org/officeDocument/2006/relationships/font" Target="fonts/LatoLight-boldItalic.fntdata"/><Relationship Id="rId14" Type="http://schemas.openxmlformats.org/officeDocument/2006/relationships/font" Target="fonts/LatoLight-italic.fntdata"/><Relationship Id="rId17" Type="http://schemas.openxmlformats.org/officeDocument/2006/relationships/font" Target="fonts/JosefinSansSemiBold-bold.fntdata"/><Relationship Id="rId16" Type="http://schemas.openxmlformats.org/officeDocument/2006/relationships/font" Target="fonts/JosefinSansSemiBold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JosefinSansSemiBold-boldItalic.fntdata"/><Relationship Id="rId6" Type="http://schemas.openxmlformats.org/officeDocument/2006/relationships/slide" Target="slides/slide1.xml"/><Relationship Id="rId18" Type="http://schemas.openxmlformats.org/officeDocument/2006/relationships/font" Target="fonts/JosefinSansSemiBold-italic.fntdata"/><Relationship Id="rId7" Type="http://schemas.openxmlformats.org/officeDocument/2006/relationships/slide" Target="slides/slide2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abfe6c5b0a_0_78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abfe6c5b0a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0" y="8738400"/>
            <a:ext cx="1953600" cy="1953600"/>
          </a:xfrm>
          <a:prstGeom prst="rtTriangle">
            <a:avLst/>
          </a:prstGeom>
          <a:gradFill>
            <a:gsLst>
              <a:gs pos="0">
                <a:srgbClr val="9A889F"/>
              </a:gs>
              <a:gs pos="100000">
                <a:srgbClr val="72567B"/>
              </a:gs>
            </a:gsLst>
            <a:lin ang="10800025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 rot="10800000">
            <a:off x="5606400" y="-75"/>
            <a:ext cx="1953600" cy="1953600"/>
          </a:xfrm>
          <a:prstGeom prst="rtTriangle">
            <a:avLst/>
          </a:prstGeom>
          <a:gradFill>
            <a:gsLst>
              <a:gs pos="0">
                <a:srgbClr val="9A889F"/>
              </a:gs>
              <a:gs pos="100000">
                <a:srgbClr val="72567B"/>
              </a:gs>
            </a:gsLst>
            <a:lin ang="10800025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270000" y="270000"/>
            <a:ext cx="7020000" cy="1015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769974" y="776375"/>
            <a:ext cx="26880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3200">
                <a:latin typeface="Lato"/>
                <a:ea typeface="Lato"/>
                <a:cs typeface="Lato"/>
                <a:sym typeface="Lato"/>
              </a:rPr>
              <a:t>RESEARCH</a:t>
            </a:r>
            <a:endParaRPr sz="3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2800">
                <a:latin typeface="Lato Light"/>
                <a:ea typeface="Lato Light"/>
                <a:cs typeface="Lato Light"/>
                <a:sym typeface="Lato Light"/>
              </a:rPr>
              <a:t>PROPOSAL</a:t>
            </a:r>
            <a:endParaRPr sz="2800"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793987" y="1827587"/>
            <a:ext cx="2688000" cy="1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latin typeface="Lato"/>
                <a:ea typeface="Lato"/>
                <a:cs typeface="Lato"/>
                <a:sym typeface="Lato"/>
              </a:rPr>
              <a:t>DATE:</a:t>
            </a:r>
            <a:r>
              <a:rPr lang="uk" sz="1100">
                <a:solidFill>
                  <a:srgbClr val="555555"/>
                </a:solidFill>
                <a:latin typeface="Lato"/>
                <a:ea typeface="Lato"/>
                <a:cs typeface="Lato"/>
                <a:sym typeface="Lato"/>
              </a:rPr>
              <a:t> [Date of Submission]</a:t>
            </a:r>
            <a:endParaRPr sz="1100">
              <a:solidFill>
                <a:srgbClr val="555555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grpSp>
        <p:nvGrpSpPr>
          <p:cNvPr id="60" name="Google Shape;60;p13"/>
          <p:cNvGrpSpPr/>
          <p:nvPr/>
        </p:nvGrpSpPr>
        <p:grpSpPr>
          <a:xfrm>
            <a:off x="4960204" y="818904"/>
            <a:ext cx="1784700" cy="402096"/>
            <a:chOff x="4960204" y="810900"/>
            <a:chExt cx="1784700" cy="402096"/>
          </a:xfrm>
        </p:grpSpPr>
        <p:sp>
          <p:nvSpPr>
            <p:cNvPr id="61" name="Google Shape;61;p13"/>
            <p:cNvSpPr txBox="1"/>
            <p:nvPr/>
          </p:nvSpPr>
          <p:spPr>
            <a:xfrm>
              <a:off x="4960204" y="810900"/>
              <a:ext cx="1784700" cy="19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latin typeface="Lato"/>
                  <a:ea typeface="Lato"/>
                  <a:cs typeface="Lato"/>
                  <a:sym typeface="Lato"/>
                </a:rPr>
                <a:t>PREPARED BY</a:t>
              </a:r>
              <a:endParaRPr b="1"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2" name="Google Shape;62;p13"/>
            <p:cNvSpPr txBox="1"/>
            <p:nvPr/>
          </p:nvSpPr>
          <p:spPr>
            <a:xfrm>
              <a:off x="4960204" y="1060596"/>
              <a:ext cx="1784700" cy="152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555555"/>
                  </a:solidFill>
                  <a:latin typeface="Lato"/>
                  <a:ea typeface="Lato"/>
                  <a:cs typeface="Lato"/>
                  <a:sym typeface="Lato"/>
                </a:rPr>
                <a:t>Conor Spinka</a:t>
              </a:r>
              <a:endParaRPr sz="1100">
                <a:solidFill>
                  <a:srgbClr val="555555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63" name="Google Shape;63;p13"/>
          <p:cNvGrpSpPr/>
          <p:nvPr/>
        </p:nvGrpSpPr>
        <p:grpSpPr>
          <a:xfrm>
            <a:off x="4960204" y="1414507"/>
            <a:ext cx="1784700" cy="606880"/>
            <a:chOff x="4960204" y="1414507"/>
            <a:chExt cx="1784700" cy="606880"/>
          </a:xfrm>
        </p:grpSpPr>
        <p:sp>
          <p:nvSpPr>
            <p:cNvPr id="64" name="Google Shape;64;p13"/>
            <p:cNvSpPr txBox="1"/>
            <p:nvPr/>
          </p:nvSpPr>
          <p:spPr>
            <a:xfrm>
              <a:off x="4960204" y="1414507"/>
              <a:ext cx="1784700" cy="19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latin typeface="Lato"/>
                  <a:ea typeface="Lato"/>
                  <a:cs typeface="Lato"/>
                  <a:sym typeface="Lato"/>
                </a:rPr>
                <a:t>SCHULIST LTD</a:t>
              </a:r>
              <a:endParaRPr b="1"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5" name="Google Shape;65;p13"/>
            <p:cNvSpPr txBox="1"/>
            <p:nvPr/>
          </p:nvSpPr>
          <p:spPr>
            <a:xfrm>
              <a:off x="4960204" y="1662447"/>
              <a:ext cx="1784700" cy="152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555555"/>
                  </a:solidFill>
                  <a:latin typeface="Lato"/>
                  <a:ea typeface="Lato"/>
                  <a:cs typeface="Lato"/>
                  <a:sym typeface="Lato"/>
                </a:rPr>
                <a:t>3045 Cottrill Lane,</a:t>
              </a:r>
              <a:endParaRPr sz="1100">
                <a:solidFill>
                  <a:srgbClr val="555555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6" name="Google Shape;66;p13"/>
            <p:cNvSpPr txBox="1"/>
            <p:nvPr/>
          </p:nvSpPr>
          <p:spPr>
            <a:xfrm>
              <a:off x="4960204" y="1868987"/>
              <a:ext cx="1784700" cy="152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555555"/>
                  </a:solidFill>
                  <a:latin typeface="Lato"/>
                  <a:ea typeface="Lato"/>
                  <a:cs typeface="Lato"/>
                  <a:sym typeface="Lato"/>
                </a:rPr>
                <a:t>San Gabriel, California</a:t>
              </a:r>
              <a:endParaRPr sz="1100">
                <a:solidFill>
                  <a:srgbClr val="555555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sp>
        <p:nvSpPr>
          <p:cNvPr id="67" name="Google Shape;67;p13"/>
          <p:cNvSpPr txBox="1"/>
          <p:nvPr/>
        </p:nvSpPr>
        <p:spPr>
          <a:xfrm>
            <a:off x="793979" y="2327700"/>
            <a:ext cx="1671300" cy="2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2100">
                <a:latin typeface="Josefin Sans SemiBold"/>
                <a:ea typeface="Josefin Sans SemiBold"/>
                <a:cs typeface="Josefin Sans SemiBold"/>
                <a:sym typeface="Josefin Sans SemiBold"/>
              </a:rPr>
              <a:t>Introduction</a:t>
            </a:r>
            <a:endParaRPr sz="2100">
              <a:solidFill>
                <a:srgbClr val="555555"/>
              </a:solidFill>
              <a:latin typeface="Josefin Sans SemiBold"/>
              <a:ea typeface="Josefin Sans SemiBold"/>
              <a:cs typeface="Josefin Sans SemiBold"/>
              <a:sym typeface="Josefin Sans SemiBold"/>
            </a:endParaRPr>
          </a:p>
        </p:txBody>
      </p:sp>
      <p:cxnSp>
        <p:nvCxnSpPr>
          <p:cNvPr id="68" name="Google Shape;68;p13"/>
          <p:cNvCxnSpPr/>
          <p:nvPr/>
        </p:nvCxnSpPr>
        <p:spPr>
          <a:xfrm>
            <a:off x="2498075" y="2557446"/>
            <a:ext cx="4259400" cy="0"/>
          </a:xfrm>
          <a:prstGeom prst="straightConnector1">
            <a:avLst/>
          </a:prstGeom>
          <a:noFill/>
          <a:ln cap="flat" cmpd="sng" w="19050">
            <a:solidFill>
              <a:srgbClr val="C2BDD5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9" name="Google Shape;69;p13"/>
          <p:cNvSpPr txBox="1"/>
          <p:nvPr/>
        </p:nvSpPr>
        <p:spPr>
          <a:xfrm>
            <a:off x="801968" y="2836125"/>
            <a:ext cx="5950800" cy="575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555555"/>
                </a:solidFill>
                <a:latin typeface="Lato"/>
                <a:ea typeface="Lato"/>
                <a:cs typeface="Lato"/>
                <a:sym typeface="Lato"/>
              </a:rPr>
              <a:t>The rapid growth of online shopping necessitates a comprehensive understanding of consumer behavior in this domain. This study aims to delve into various factors influencing online purchasing decisions.</a:t>
            </a:r>
            <a:endParaRPr sz="1100">
              <a:solidFill>
                <a:srgbClr val="555555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793979" y="3734158"/>
            <a:ext cx="1671300" cy="2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2100">
                <a:latin typeface="Josefin Sans SemiBold"/>
                <a:ea typeface="Josefin Sans SemiBold"/>
                <a:cs typeface="Josefin Sans SemiBold"/>
                <a:sym typeface="Josefin Sans SemiBold"/>
              </a:rPr>
              <a:t>Objectives</a:t>
            </a:r>
            <a:endParaRPr sz="2100">
              <a:solidFill>
                <a:srgbClr val="555555"/>
              </a:solidFill>
              <a:latin typeface="Josefin Sans SemiBold"/>
              <a:ea typeface="Josefin Sans SemiBold"/>
              <a:cs typeface="Josefin Sans SemiBold"/>
              <a:sym typeface="Josefin Sans SemiBold"/>
            </a:endParaRPr>
          </a:p>
        </p:txBody>
      </p:sp>
      <p:cxnSp>
        <p:nvCxnSpPr>
          <p:cNvPr id="71" name="Google Shape;71;p13"/>
          <p:cNvCxnSpPr/>
          <p:nvPr/>
        </p:nvCxnSpPr>
        <p:spPr>
          <a:xfrm>
            <a:off x="2281200" y="3963900"/>
            <a:ext cx="4476300" cy="0"/>
          </a:xfrm>
          <a:prstGeom prst="straightConnector1">
            <a:avLst/>
          </a:prstGeom>
          <a:noFill/>
          <a:ln cap="flat" cmpd="sng" w="19050">
            <a:solidFill>
              <a:srgbClr val="C2BDD5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2" name="Google Shape;72;p13"/>
          <p:cNvSpPr txBox="1"/>
          <p:nvPr/>
        </p:nvSpPr>
        <p:spPr>
          <a:xfrm>
            <a:off x="801968" y="4242583"/>
            <a:ext cx="5950800" cy="575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29845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100"/>
              <a:buFont typeface="Lato"/>
              <a:buChar char="●"/>
            </a:pPr>
            <a:r>
              <a:rPr lang="uk" sz="1100">
                <a:solidFill>
                  <a:srgbClr val="555555"/>
                </a:solidFill>
                <a:latin typeface="Lato"/>
                <a:ea typeface="Lato"/>
                <a:cs typeface="Lato"/>
                <a:sym typeface="Lato"/>
              </a:rPr>
              <a:t>Identify key factors influencing online purchasing behavior.</a:t>
            </a:r>
            <a:endParaRPr sz="1100">
              <a:solidFill>
                <a:srgbClr val="555555"/>
              </a:solidFill>
              <a:latin typeface="Lato"/>
              <a:ea typeface="Lato"/>
              <a:cs typeface="Lato"/>
              <a:sym typeface="Lato"/>
            </a:endParaRPr>
          </a:p>
          <a:p>
            <a:pPr indent="-29845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100"/>
              <a:buFont typeface="Lato"/>
              <a:buChar char="●"/>
            </a:pPr>
            <a:r>
              <a:rPr lang="uk" sz="1100">
                <a:solidFill>
                  <a:srgbClr val="555555"/>
                </a:solidFill>
                <a:latin typeface="Lato"/>
                <a:ea typeface="Lato"/>
                <a:cs typeface="Lato"/>
                <a:sym typeface="Lato"/>
              </a:rPr>
              <a:t>Analyze the impact of user reviews and ratings on buying choices.</a:t>
            </a:r>
            <a:endParaRPr sz="1100">
              <a:solidFill>
                <a:srgbClr val="555555"/>
              </a:solidFill>
              <a:latin typeface="Lato"/>
              <a:ea typeface="Lato"/>
              <a:cs typeface="Lato"/>
              <a:sym typeface="Lato"/>
            </a:endParaRPr>
          </a:p>
          <a:p>
            <a:pPr indent="-29845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100"/>
              <a:buFont typeface="Lato"/>
              <a:buChar char="●"/>
            </a:pPr>
            <a:r>
              <a:rPr lang="uk" sz="1100">
                <a:solidFill>
                  <a:srgbClr val="555555"/>
                </a:solidFill>
                <a:latin typeface="Lato"/>
                <a:ea typeface="Lato"/>
                <a:cs typeface="Lato"/>
                <a:sym typeface="Lato"/>
              </a:rPr>
              <a:t>Understand the role of discounts and promotions in influencing consumer decisions.ё</a:t>
            </a:r>
            <a:endParaRPr sz="1100">
              <a:solidFill>
                <a:srgbClr val="555555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793973" y="5141125"/>
            <a:ext cx="2247600" cy="2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2100">
                <a:latin typeface="Josefin Sans SemiBold"/>
                <a:ea typeface="Josefin Sans SemiBold"/>
                <a:cs typeface="Josefin Sans SemiBold"/>
                <a:sym typeface="Josefin Sans SemiBold"/>
              </a:rPr>
              <a:t>Literature Review</a:t>
            </a:r>
            <a:endParaRPr sz="2100">
              <a:solidFill>
                <a:srgbClr val="555555"/>
              </a:solidFill>
              <a:latin typeface="Josefin Sans SemiBold"/>
              <a:ea typeface="Josefin Sans SemiBold"/>
              <a:cs typeface="Josefin Sans SemiBold"/>
              <a:sym typeface="Josefin Sans SemiBold"/>
            </a:endParaRPr>
          </a:p>
        </p:txBody>
      </p:sp>
      <p:cxnSp>
        <p:nvCxnSpPr>
          <p:cNvPr id="74" name="Google Shape;74;p13"/>
          <p:cNvCxnSpPr/>
          <p:nvPr/>
        </p:nvCxnSpPr>
        <p:spPr>
          <a:xfrm>
            <a:off x="3058225" y="5370875"/>
            <a:ext cx="3699300" cy="0"/>
          </a:xfrm>
          <a:prstGeom prst="straightConnector1">
            <a:avLst/>
          </a:prstGeom>
          <a:noFill/>
          <a:ln cap="flat" cmpd="sng" w="19050">
            <a:solidFill>
              <a:srgbClr val="C2BDD5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5" name="Google Shape;75;p13"/>
          <p:cNvSpPr txBox="1"/>
          <p:nvPr/>
        </p:nvSpPr>
        <p:spPr>
          <a:xfrm>
            <a:off x="801971" y="5649550"/>
            <a:ext cx="29199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555555"/>
                </a:solidFill>
                <a:latin typeface="Lato"/>
                <a:ea typeface="Lato"/>
                <a:cs typeface="Lato"/>
                <a:sym typeface="Lato"/>
              </a:rPr>
              <a:t>Table: Summary of Existing Research</a:t>
            </a:r>
            <a:endParaRPr sz="1100">
              <a:solidFill>
                <a:srgbClr val="555555"/>
              </a:solidFill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76" name="Google Shape;76;p13"/>
          <p:cNvGrpSpPr/>
          <p:nvPr/>
        </p:nvGrpSpPr>
        <p:grpSpPr>
          <a:xfrm>
            <a:off x="810000" y="6062450"/>
            <a:ext cx="5943050" cy="880875"/>
            <a:chOff x="810000" y="6062450"/>
            <a:chExt cx="5943050" cy="880875"/>
          </a:xfrm>
        </p:grpSpPr>
        <p:sp>
          <p:nvSpPr>
            <p:cNvPr id="77" name="Google Shape;77;p13"/>
            <p:cNvSpPr/>
            <p:nvPr/>
          </p:nvSpPr>
          <p:spPr>
            <a:xfrm>
              <a:off x="810000" y="6062450"/>
              <a:ext cx="5940000" cy="880500"/>
            </a:xfrm>
            <a:prstGeom prst="rect">
              <a:avLst/>
            </a:prstGeom>
            <a:noFill/>
            <a:ln cap="flat" cmpd="sng" w="19050">
              <a:solidFill>
                <a:srgbClr val="E1DEEA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78" name="Google Shape;78;p13"/>
            <p:cNvGrpSpPr/>
            <p:nvPr/>
          </p:nvGrpSpPr>
          <p:grpSpPr>
            <a:xfrm>
              <a:off x="814550" y="6069725"/>
              <a:ext cx="5938500" cy="873600"/>
              <a:chOff x="814550" y="6069725"/>
              <a:chExt cx="5938500" cy="873600"/>
            </a:xfrm>
          </p:grpSpPr>
          <p:cxnSp>
            <p:nvCxnSpPr>
              <p:cNvPr id="79" name="Google Shape;79;p13"/>
              <p:cNvCxnSpPr/>
              <p:nvPr/>
            </p:nvCxnSpPr>
            <p:spPr>
              <a:xfrm>
                <a:off x="2108650" y="6069725"/>
                <a:ext cx="0" cy="8736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1DEEA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0" name="Google Shape;80;p13"/>
              <p:cNvCxnSpPr/>
              <p:nvPr/>
            </p:nvCxnSpPr>
            <p:spPr>
              <a:xfrm>
                <a:off x="3678625" y="6069725"/>
                <a:ext cx="0" cy="8736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1DEEA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1" name="Google Shape;81;p13"/>
              <p:cNvCxnSpPr/>
              <p:nvPr/>
            </p:nvCxnSpPr>
            <p:spPr>
              <a:xfrm>
                <a:off x="814550" y="6356417"/>
                <a:ext cx="5938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1DEEA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2" name="Google Shape;82;p13"/>
              <p:cNvCxnSpPr/>
              <p:nvPr/>
            </p:nvCxnSpPr>
            <p:spPr>
              <a:xfrm>
                <a:off x="814550" y="6649683"/>
                <a:ext cx="5938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1DEEA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3" name="Google Shape;83;p13"/>
            <p:cNvGrpSpPr/>
            <p:nvPr/>
          </p:nvGrpSpPr>
          <p:grpSpPr>
            <a:xfrm>
              <a:off x="988430" y="6122000"/>
              <a:ext cx="1020300" cy="762925"/>
              <a:chOff x="988430" y="6122000"/>
              <a:chExt cx="1020300" cy="762925"/>
            </a:xfrm>
          </p:grpSpPr>
          <p:sp>
            <p:nvSpPr>
              <p:cNvPr id="84" name="Google Shape;84;p13"/>
              <p:cNvSpPr txBox="1"/>
              <p:nvPr/>
            </p:nvSpPr>
            <p:spPr>
              <a:xfrm>
                <a:off x="988430" y="6122000"/>
                <a:ext cx="10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100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Author</a:t>
                </a:r>
                <a:endParaRPr b="1" sz="110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85" name="Google Shape;85;p13"/>
              <p:cNvSpPr txBox="1"/>
              <p:nvPr/>
            </p:nvSpPr>
            <p:spPr>
              <a:xfrm>
                <a:off x="988430" y="6421925"/>
                <a:ext cx="10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555555"/>
                    </a:solidFill>
                    <a:latin typeface="Lato"/>
                    <a:ea typeface="Lato"/>
                    <a:cs typeface="Lato"/>
                    <a:sym typeface="Lato"/>
                  </a:rPr>
                  <a:t>Smith et al.</a:t>
                </a:r>
                <a:endParaRPr sz="1100">
                  <a:solidFill>
                    <a:srgbClr val="555555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86" name="Google Shape;86;p13"/>
              <p:cNvSpPr txBox="1"/>
              <p:nvPr/>
            </p:nvSpPr>
            <p:spPr>
              <a:xfrm>
                <a:off x="988430" y="6715725"/>
                <a:ext cx="10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555555"/>
                    </a:solidFill>
                    <a:latin typeface="Lato"/>
                    <a:ea typeface="Lato"/>
                    <a:cs typeface="Lato"/>
                    <a:sym typeface="Lato"/>
                  </a:rPr>
                  <a:t>Johnson</a:t>
                </a:r>
                <a:endParaRPr sz="1100">
                  <a:solidFill>
                    <a:srgbClr val="555555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</p:grpSp>
        <p:grpSp>
          <p:nvGrpSpPr>
            <p:cNvPr id="87" name="Google Shape;87;p13"/>
            <p:cNvGrpSpPr/>
            <p:nvPr/>
          </p:nvGrpSpPr>
          <p:grpSpPr>
            <a:xfrm>
              <a:off x="2218899" y="6122000"/>
              <a:ext cx="1316901" cy="762925"/>
              <a:chOff x="988430" y="6122000"/>
              <a:chExt cx="1020300" cy="762925"/>
            </a:xfrm>
          </p:grpSpPr>
          <p:sp>
            <p:nvSpPr>
              <p:cNvPr id="88" name="Google Shape;88;p13"/>
              <p:cNvSpPr txBox="1"/>
              <p:nvPr/>
            </p:nvSpPr>
            <p:spPr>
              <a:xfrm>
                <a:off x="988430" y="6122000"/>
                <a:ext cx="10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100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Methodology</a:t>
                </a:r>
                <a:endParaRPr b="1" sz="110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89" name="Google Shape;89;p13"/>
              <p:cNvSpPr txBox="1"/>
              <p:nvPr/>
            </p:nvSpPr>
            <p:spPr>
              <a:xfrm>
                <a:off x="988430" y="6421925"/>
                <a:ext cx="10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555555"/>
                    </a:solidFill>
                    <a:latin typeface="Lato"/>
                    <a:ea typeface="Lato"/>
                    <a:cs typeface="Lato"/>
                    <a:sym typeface="Lato"/>
                  </a:rPr>
                  <a:t>Survey &amp; Interviews</a:t>
                </a:r>
                <a:endParaRPr sz="1100">
                  <a:solidFill>
                    <a:srgbClr val="555555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90" name="Google Shape;90;p13"/>
              <p:cNvSpPr txBox="1"/>
              <p:nvPr/>
            </p:nvSpPr>
            <p:spPr>
              <a:xfrm>
                <a:off x="988430" y="6715725"/>
                <a:ext cx="10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555555"/>
                    </a:solidFill>
                    <a:latin typeface="Lato"/>
                    <a:ea typeface="Lato"/>
                    <a:cs typeface="Lato"/>
                    <a:sym typeface="Lato"/>
                  </a:rPr>
                  <a:t>Data Analysis</a:t>
                </a:r>
                <a:endParaRPr sz="1100">
                  <a:solidFill>
                    <a:srgbClr val="555555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</p:grpSp>
        <p:grpSp>
          <p:nvGrpSpPr>
            <p:cNvPr id="91" name="Google Shape;91;p13"/>
            <p:cNvGrpSpPr/>
            <p:nvPr/>
          </p:nvGrpSpPr>
          <p:grpSpPr>
            <a:xfrm>
              <a:off x="3782887" y="6122000"/>
              <a:ext cx="2754810" cy="762925"/>
              <a:chOff x="988430" y="6122000"/>
              <a:chExt cx="1020300" cy="762925"/>
            </a:xfrm>
          </p:grpSpPr>
          <p:sp>
            <p:nvSpPr>
              <p:cNvPr id="92" name="Google Shape;92;p13"/>
              <p:cNvSpPr txBox="1"/>
              <p:nvPr/>
            </p:nvSpPr>
            <p:spPr>
              <a:xfrm>
                <a:off x="988430" y="6122000"/>
                <a:ext cx="10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100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Key Findings</a:t>
                </a:r>
                <a:endParaRPr b="1" sz="110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93" name="Google Shape;93;p13"/>
              <p:cNvSpPr txBox="1"/>
              <p:nvPr/>
            </p:nvSpPr>
            <p:spPr>
              <a:xfrm>
                <a:off x="988430" y="6421925"/>
                <a:ext cx="10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555555"/>
                    </a:solidFill>
                    <a:latin typeface="Lato"/>
                    <a:ea typeface="Lato"/>
                    <a:cs typeface="Lato"/>
                    <a:sym typeface="Lato"/>
                  </a:rPr>
                  <a:t>Reviews significantly impact purchases.</a:t>
                </a:r>
                <a:endParaRPr sz="1100">
                  <a:solidFill>
                    <a:srgbClr val="555555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94" name="Google Shape;94;p13"/>
              <p:cNvSpPr txBox="1"/>
              <p:nvPr/>
            </p:nvSpPr>
            <p:spPr>
              <a:xfrm>
                <a:off x="988430" y="6715725"/>
                <a:ext cx="10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555555"/>
                    </a:solidFill>
                    <a:latin typeface="Lato"/>
                    <a:ea typeface="Lato"/>
                    <a:cs typeface="Lato"/>
                    <a:sym typeface="Lato"/>
                  </a:rPr>
                  <a:t>Discounts attract but don't ensure loyalty.</a:t>
                </a:r>
                <a:endParaRPr sz="1100">
                  <a:solidFill>
                    <a:srgbClr val="555555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</p:grpSp>
      </p:grpSp>
      <p:sp>
        <p:nvSpPr>
          <p:cNvPr id="95" name="Google Shape;95;p13"/>
          <p:cNvSpPr txBox="1"/>
          <p:nvPr/>
        </p:nvSpPr>
        <p:spPr>
          <a:xfrm>
            <a:off x="793975" y="7292025"/>
            <a:ext cx="1784700" cy="2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2100">
                <a:latin typeface="Josefin Sans SemiBold"/>
                <a:ea typeface="Josefin Sans SemiBold"/>
                <a:cs typeface="Josefin Sans SemiBold"/>
                <a:sym typeface="Josefin Sans SemiBold"/>
              </a:rPr>
              <a:t>Methodology</a:t>
            </a:r>
            <a:endParaRPr sz="2100">
              <a:solidFill>
                <a:srgbClr val="555555"/>
              </a:solidFill>
              <a:latin typeface="Josefin Sans SemiBold"/>
              <a:ea typeface="Josefin Sans SemiBold"/>
              <a:cs typeface="Josefin Sans SemiBold"/>
              <a:sym typeface="Josefin Sans SemiBold"/>
            </a:endParaRPr>
          </a:p>
        </p:txBody>
      </p:sp>
      <p:cxnSp>
        <p:nvCxnSpPr>
          <p:cNvPr id="96" name="Google Shape;96;p13"/>
          <p:cNvCxnSpPr/>
          <p:nvPr/>
        </p:nvCxnSpPr>
        <p:spPr>
          <a:xfrm>
            <a:off x="2595925" y="7521775"/>
            <a:ext cx="4161600" cy="0"/>
          </a:xfrm>
          <a:prstGeom prst="straightConnector1">
            <a:avLst/>
          </a:prstGeom>
          <a:noFill/>
          <a:ln cap="flat" cmpd="sng" w="19050">
            <a:solidFill>
              <a:srgbClr val="C2BDD5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7" name="Google Shape;97;p13"/>
          <p:cNvSpPr txBox="1"/>
          <p:nvPr/>
        </p:nvSpPr>
        <p:spPr>
          <a:xfrm>
            <a:off x="801979" y="7800450"/>
            <a:ext cx="59400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555555"/>
                </a:solidFill>
                <a:latin typeface="Lato"/>
                <a:ea typeface="Lato"/>
                <a:cs typeface="Lato"/>
                <a:sym typeface="Lato"/>
              </a:rPr>
              <a:t>Details on the research approach, data collection methods, tools, and analysis techniques.</a:t>
            </a:r>
            <a:endParaRPr sz="1100">
              <a:solidFill>
                <a:srgbClr val="555555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8" name="Google Shape;98;p13"/>
          <p:cNvSpPr/>
          <p:nvPr/>
        </p:nvSpPr>
        <p:spPr>
          <a:xfrm>
            <a:off x="810000" y="8213358"/>
            <a:ext cx="5940000" cy="1668600"/>
          </a:xfrm>
          <a:prstGeom prst="rect">
            <a:avLst/>
          </a:prstGeom>
          <a:noFill/>
          <a:ln cap="flat" cmpd="sng" w="19050">
            <a:solidFill>
              <a:srgbClr val="E1DE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p14"/>
          <p:cNvGrpSpPr/>
          <p:nvPr/>
        </p:nvGrpSpPr>
        <p:grpSpPr>
          <a:xfrm>
            <a:off x="0" y="-37"/>
            <a:ext cx="7560000" cy="10692075"/>
            <a:chOff x="0" y="-75"/>
            <a:chExt cx="7560000" cy="10692075"/>
          </a:xfrm>
        </p:grpSpPr>
        <p:sp>
          <p:nvSpPr>
            <p:cNvPr id="104" name="Google Shape;104;p14"/>
            <p:cNvSpPr/>
            <p:nvPr/>
          </p:nvSpPr>
          <p:spPr>
            <a:xfrm>
              <a:off x="0" y="0"/>
              <a:ext cx="7560000" cy="10692000"/>
            </a:xfrm>
            <a:prstGeom prst="rect">
              <a:avLst/>
            </a:prstGeom>
            <a:solidFill>
              <a:srgbClr val="F6F6F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4"/>
            <p:cNvSpPr/>
            <p:nvPr/>
          </p:nvSpPr>
          <p:spPr>
            <a:xfrm>
              <a:off x="0" y="8738400"/>
              <a:ext cx="1953600" cy="1953600"/>
            </a:xfrm>
            <a:prstGeom prst="rtTriangle">
              <a:avLst/>
            </a:prstGeom>
            <a:gradFill>
              <a:gsLst>
                <a:gs pos="0">
                  <a:srgbClr val="9A889F"/>
                </a:gs>
                <a:gs pos="100000">
                  <a:srgbClr val="72567B"/>
                </a:gs>
              </a:gsLst>
              <a:lin ang="10800025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4"/>
            <p:cNvSpPr/>
            <p:nvPr/>
          </p:nvSpPr>
          <p:spPr>
            <a:xfrm rot="10800000">
              <a:off x="5606400" y="-75"/>
              <a:ext cx="1953600" cy="1953600"/>
            </a:xfrm>
            <a:prstGeom prst="rtTriangle">
              <a:avLst/>
            </a:prstGeom>
            <a:gradFill>
              <a:gsLst>
                <a:gs pos="0">
                  <a:srgbClr val="9A889F"/>
                </a:gs>
                <a:gs pos="100000">
                  <a:srgbClr val="72567B"/>
                </a:gs>
              </a:gsLst>
              <a:lin ang="10800025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4"/>
            <p:cNvSpPr/>
            <p:nvPr/>
          </p:nvSpPr>
          <p:spPr>
            <a:xfrm>
              <a:off x="270000" y="270000"/>
              <a:ext cx="7020000" cy="101520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8" name="Google Shape;108;p14"/>
          <p:cNvSpPr txBox="1"/>
          <p:nvPr/>
        </p:nvSpPr>
        <p:spPr>
          <a:xfrm>
            <a:off x="793974" y="863375"/>
            <a:ext cx="1214700" cy="2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2100">
                <a:latin typeface="Josefin Sans SemiBold"/>
                <a:ea typeface="Josefin Sans SemiBold"/>
                <a:cs typeface="Josefin Sans SemiBold"/>
                <a:sym typeface="Josefin Sans SemiBold"/>
              </a:rPr>
              <a:t>Timeline</a:t>
            </a:r>
            <a:endParaRPr sz="2100">
              <a:solidFill>
                <a:srgbClr val="555555"/>
              </a:solidFill>
              <a:latin typeface="Josefin Sans SemiBold"/>
              <a:ea typeface="Josefin Sans SemiBold"/>
              <a:cs typeface="Josefin Sans SemiBold"/>
              <a:sym typeface="Josefin Sans SemiBold"/>
            </a:endParaRPr>
          </a:p>
        </p:txBody>
      </p:sp>
      <p:cxnSp>
        <p:nvCxnSpPr>
          <p:cNvPr id="109" name="Google Shape;109;p14"/>
          <p:cNvCxnSpPr/>
          <p:nvPr/>
        </p:nvCxnSpPr>
        <p:spPr>
          <a:xfrm>
            <a:off x="2049575" y="1093125"/>
            <a:ext cx="4707900" cy="0"/>
          </a:xfrm>
          <a:prstGeom prst="straightConnector1">
            <a:avLst/>
          </a:prstGeom>
          <a:noFill/>
          <a:ln cap="flat" cmpd="sng" w="19050">
            <a:solidFill>
              <a:srgbClr val="C2BDD5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0" name="Google Shape;110;p14"/>
          <p:cNvSpPr txBox="1"/>
          <p:nvPr/>
        </p:nvSpPr>
        <p:spPr>
          <a:xfrm>
            <a:off x="801971" y="1371809"/>
            <a:ext cx="29199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555555"/>
                </a:solidFill>
                <a:latin typeface="Lato"/>
                <a:ea typeface="Lato"/>
                <a:cs typeface="Lato"/>
                <a:sym typeface="Lato"/>
              </a:rPr>
              <a:t>Table: Research Timeline</a:t>
            </a:r>
            <a:endParaRPr sz="1100">
              <a:solidFill>
                <a:srgbClr val="555555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1" name="Google Shape;111;p14"/>
          <p:cNvSpPr txBox="1"/>
          <p:nvPr/>
        </p:nvSpPr>
        <p:spPr>
          <a:xfrm>
            <a:off x="793975" y="7129954"/>
            <a:ext cx="2607900" cy="2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2100">
                <a:latin typeface="Josefin Sans SemiBold"/>
                <a:ea typeface="Josefin Sans SemiBold"/>
                <a:cs typeface="Josefin Sans SemiBold"/>
                <a:sym typeface="Josefin Sans SemiBold"/>
              </a:rPr>
              <a:t>Expected Outcomes</a:t>
            </a:r>
            <a:endParaRPr sz="2100">
              <a:solidFill>
                <a:srgbClr val="555555"/>
              </a:solidFill>
              <a:latin typeface="Josefin Sans SemiBold"/>
              <a:ea typeface="Josefin Sans SemiBold"/>
              <a:cs typeface="Josefin Sans SemiBold"/>
              <a:sym typeface="Josefin Sans SemiBold"/>
            </a:endParaRPr>
          </a:p>
        </p:txBody>
      </p:sp>
      <p:cxnSp>
        <p:nvCxnSpPr>
          <p:cNvPr id="112" name="Google Shape;112;p14"/>
          <p:cNvCxnSpPr/>
          <p:nvPr/>
        </p:nvCxnSpPr>
        <p:spPr>
          <a:xfrm>
            <a:off x="3429550" y="7359704"/>
            <a:ext cx="3328200" cy="0"/>
          </a:xfrm>
          <a:prstGeom prst="straightConnector1">
            <a:avLst/>
          </a:prstGeom>
          <a:noFill/>
          <a:ln cap="flat" cmpd="sng" w="19050">
            <a:solidFill>
              <a:srgbClr val="C2BDD5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3" name="Google Shape;113;p14"/>
          <p:cNvSpPr txBox="1"/>
          <p:nvPr/>
        </p:nvSpPr>
        <p:spPr>
          <a:xfrm>
            <a:off x="801979" y="7638373"/>
            <a:ext cx="5940000" cy="3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29845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100"/>
              <a:buFont typeface="Lato"/>
              <a:buChar char="●"/>
            </a:pPr>
            <a:r>
              <a:rPr lang="uk" sz="1100">
                <a:solidFill>
                  <a:srgbClr val="555555"/>
                </a:solidFill>
                <a:latin typeface="Lato"/>
                <a:ea typeface="Lato"/>
                <a:cs typeface="Lato"/>
                <a:sym typeface="Lato"/>
              </a:rPr>
              <a:t>Detailed insights into online consumer behavior.</a:t>
            </a:r>
            <a:endParaRPr sz="1100">
              <a:solidFill>
                <a:srgbClr val="555555"/>
              </a:solidFill>
              <a:latin typeface="Lato"/>
              <a:ea typeface="Lato"/>
              <a:cs typeface="Lato"/>
              <a:sym typeface="Lato"/>
            </a:endParaRPr>
          </a:p>
          <a:p>
            <a:pPr indent="-29845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100"/>
              <a:buFont typeface="Lato"/>
              <a:buChar char="●"/>
            </a:pPr>
            <a:r>
              <a:rPr lang="uk" sz="1100">
                <a:solidFill>
                  <a:srgbClr val="555555"/>
                </a:solidFill>
                <a:latin typeface="Lato"/>
                <a:ea typeface="Lato"/>
                <a:cs typeface="Lato"/>
                <a:sym typeface="Lato"/>
              </a:rPr>
              <a:t>Recommendations for e-commerce businesses to enhance their strategies.</a:t>
            </a:r>
            <a:endParaRPr sz="1100">
              <a:solidFill>
                <a:srgbClr val="555555"/>
              </a:solidFill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114" name="Google Shape;114;p14"/>
          <p:cNvGrpSpPr/>
          <p:nvPr/>
        </p:nvGrpSpPr>
        <p:grpSpPr>
          <a:xfrm>
            <a:off x="810000" y="1784691"/>
            <a:ext cx="5943050" cy="1753293"/>
            <a:chOff x="810000" y="1784691"/>
            <a:chExt cx="5943050" cy="1753293"/>
          </a:xfrm>
        </p:grpSpPr>
        <p:sp>
          <p:nvSpPr>
            <p:cNvPr id="115" name="Google Shape;115;p14"/>
            <p:cNvSpPr/>
            <p:nvPr/>
          </p:nvSpPr>
          <p:spPr>
            <a:xfrm>
              <a:off x="810000" y="1784691"/>
              <a:ext cx="5940000" cy="1744800"/>
            </a:xfrm>
            <a:prstGeom prst="rect">
              <a:avLst/>
            </a:prstGeom>
            <a:noFill/>
            <a:ln cap="flat" cmpd="sng" w="19050">
              <a:solidFill>
                <a:srgbClr val="E1DEEA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4"/>
            <p:cNvSpPr txBox="1"/>
            <p:nvPr/>
          </p:nvSpPr>
          <p:spPr>
            <a:xfrm>
              <a:off x="988430" y="1844259"/>
              <a:ext cx="10203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rPr>
                <a:t>Stage</a:t>
              </a:r>
              <a:endParaRPr b="1" sz="11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17" name="Google Shape;117;p14"/>
            <p:cNvSpPr txBox="1"/>
            <p:nvPr/>
          </p:nvSpPr>
          <p:spPr>
            <a:xfrm>
              <a:off x="988414" y="2137950"/>
              <a:ext cx="34545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555555"/>
                  </a:solidFill>
                  <a:latin typeface="Lato"/>
                  <a:ea typeface="Lato"/>
                  <a:cs typeface="Lato"/>
                  <a:sym typeface="Lato"/>
                </a:rPr>
                <a:t>Literature Review</a:t>
              </a:r>
              <a:endParaRPr sz="1100">
                <a:solidFill>
                  <a:srgbClr val="555555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18" name="Google Shape;118;p14"/>
            <p:cNvSpPr txBox="1"/>
            <p:nvPr/>
          </p:nvSpPr>
          <p:spPr>
            <a:xfrm>
              <a:off x="988414" y="2431641"/>
              <a:ext cx="34545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555555"/>
                  </a:solidFill>
                  <a:latin typeface="Lato"/>
                  <a:ea typeface="Lato"/>
                  <a:cs typeface="Lato"/>
                  <a:sym typeface="Lato"/>
                </a:rPr>
                <a:t>Data Collection</a:t>
              </a:r>
              <a:endParaRPr sz="1100">
                <a:solidFill>
                  <a:srgbClr val="555555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cxnSp>
          <p:nvCxnSpPr>
            <p:cNvPr id="119" name="Google Shape;119;p14"/>
            <p:cNvCxnSpPr/>
            <p:nvPr/>
          </p:nvCxnSpPr>
          <p:spPr>
            <a:xfrm>
              <a:off x="814550" y="2069405"/>
              <a:ext cx="5938500" cy="0"/>
            </a:xfrm>
            <a:prstGeom prst="straightConnector1">
              <a:avLst/>
            </a:prstGeom>
            <a:noFill/>
            <a:ln cap="flat" cmpd="sng" w="19050">
              <a:solidFill>
                <a:srgbClr val="E1DEE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0" name="Google Shape;120;p14"/>
            <p:cNvCxnSpPr/>
            <p:nvPr/>
          </p:nvCxnSpPr>
          <p:spPr>
            <a:xfrm>
              <a:off x="814550" y="2361423"/>
              <a:ext cx="5938500" cy="0"/>
            </a:xfrm>
            <a:prstGeom prst="straightConnector1">
              <a:avLst/>
            </a:prstGeom>
            <a:noFill/>
            <a:ln cap="flat" cmpd="sng" w="19050">
              <a:solidFill>
                <a:srgbClr val="E1DEE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1" name="Google Shape;121;p14"/>
            <p:cNvCxnSpPr/>
            <p:nvPr/>
          </p:nvCxnSpPr>
          <p:spPr>
            <a:xfrm>
              <a:off x="4898125" y="1791984"/>
              <a:ext cx="0" cy="1746000"/>
            </a:xfrm>
            <a:prstGeom prst="straightConnector1">
              <a:avLst/>
            </a:prstGeom>
            <a:noFill/>
            <a:ln cap="flat" cmpd="sng" w="19050">
              <a:solidFill>
                <a:srgbClr val="E1DEE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2" name="Google Shape;122;p14"/>
            <p:cNvCxnSpPr/>
            <p:nvPr/>
          </p:nvCxnSpPr>
          <p:spPr>
            <a:xfrm>
              <a:off x="814550" y="2653440"/>
              <a:ext cx="5938500" cy="0"/>
            </a:xfrm>
            <a:prstGeom prst="straightConnector1">
              <a:avLst/>
            </a:prstGeom>
            <a:noFill/>
            <a:ln cap="flat" cmpd="sng" w="19050">
              <a:solidFill>
                <a:srgbClr val="E1DEE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3" name="Google Shape;123;p14"/>
            <p:cNvCxnSpPr/>
            <p:nvPr/>
          </p:nvCxnSpPr>
          <p:spPr>
            <a:xfrm>
              <a:off x="814550" y="2945458"/>
              <a:ext cx="5938500" cy="0"/>
            </a:xfrm>
            <a:prstGeom prst="straightConnector1">
              <a:avLst/>
            </a:prstGeom>
            <a:noFill/>
            <a:ln cap="flat" cmpd="sng" w="19050">
              <a:solidFill>
                <a:srgbClr val="E1DEE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4" name="Google Shape;124;p14"/>
            <p:cNvCxnSpPr/>
            <p:nvPr/>
          </p:nvCxnSpPr>
          <p:spPr>
            <a:xfrm>
              <a:off x="814550" y="3237475"/>
              <a:ext cx="5938500" cy="0"/>
            </a:xfrm>
            <a:prstGeom prst="straightConnector1">
              <a:avLst/>
            </a:prstGeom>
            <a:noFill/>
            <a:ln cap="flat" cmpd="sng" w="19050">
              <a:solidFill>
                <a:srgbClr val="E1DEE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25" name="Google Shape;125;p14"/>
            <p:cNvSpPr txBox="1"/>
            <p:nvPr/>
          </p:nvSpPr>
          <p:spPr>
            <a:xfrm>
              <a:off x="988414" y="2725332"/>
              <a:ext cx="34545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555555"/>
                  </a:solidFill>
                  <a:latin typeface="Lato"/>
                  <a:ea typeface="Lato"/>
                  <a:cs typeface="Lato"/>
                  <a:sym typeface="Lato"/>
                </a:rPr>
                <a:t>Analysis and Interpretation</a:t>
              </a:r>
              <a:endParaRPr sz="1100">
                <a:solidFill>
                  <a:srgbClr val="555555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26" name="Google Shape;126;p14"/>
            <p:cNvSpPr txBox="1"/>
            <p:nvPr/>
          </p:nvSpPr>
          <p:spPr>
            <a:xfrm>
              <a:off x="988414" y="3019024"/>
              <a:ext cx="34545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555555"/>
                  </a:solidFill>
                  <a:latin typeface="Lato"/>
                  <a:ea typeface="Lato"/>
                  <a:cs typeface="Lato"/>
                  <a:sym typeface="Lato"/>
                </a:rPr>
                <a:t>Report Writing</a:t>
              </a:r>
              <a:endParaRPr sz="1100">
                <a:solidFill>
                  <a:srgbClr val="555555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27" name="Google Shape;127;p14"/>
            <p:cNvSpPr txBox="1"/>
            <p:nvPr/>
          </p:nvSpPr>
          <p:spPr>
            <a:xfrm>
              <a:off x="988414" y="3312715"/>
              <a:ext cx="34545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555555"/>
                  </a:solidFill>
                  <a:latin typeface="Lato"/>
                  <a:ea typeface="Lato"/>
                  <a:cs typeface="Lato"/>
                  <a:sym typeface="Lato"/>
                </a:rPr>
                <a:t>Review &amp; Finalize</a:t>
              </a:r>
              <a:endParaRPr sz="1100">
                <a:solidFill>
                  <a:srgbClr val="555555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28" name="Google Shape;128;p14"/>
            <p:cNvSpPr txBox="1"/>
            <p:nvPr/>
          </p:nvSpPr>
          <p:spPr>
            <a:xfrm>
              <a:off x="5022171" y="1844259"/>
              <a:ext cx="10203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rPr>
                <a:t>Duration</a:t>
              </a:r>
              <a:endParaRPr b="1" sz="11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29" name="Google Shape;129;p14"/>
            <p:cNvSpPr txBox="1"/>
            <p:nvPr/>
          </p:nvSpPr>
          <p:spPr>
            <a:xfrm>
              <a:off x="5022153" y="2137950"/>
              <a:ext cx="15432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555555"/>
                  </a:solidFill>
                  <a:latin typeface="Lato"/>
                  <a:ea typeface="Lato"/>
                  <a:cs typeface="Lato"/>
                  <a:sym typeface="Lato"/>
                </a:rPr>
                <a:t>2 months</a:t>
              </a:r>
              <a:endParaRPr sz="1100">
                <a:solidFill>
                  <a:srgbClr val="555555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30" name="Google Shape;130;p14"/>
            <p:cNvSpPr txBox="1"/>
            <p:nvPr/>
          </p:nvSpPr>
          <p:spPr>
            <a:xfrm>
              <a:off x="5022153" y="2431643"/>
              <a:ext cx="15432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555555"/>
                  </a:solidFill>
                  <a:latin typeface="Lato"/>
                  <a:ea typeface="Lato"/>
                  <a:cs typeface="Lato"/>
                  <a:sym typeface="Lato"/>
                </a:rPr>
                <a:t>3 months</a:t>
              </a:r>
              <a:endParaRPr sz="1100">
                <a:solidFill>
                  <a:srgbClr val="555555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31" name="Google Shape;131;p14"/>
            <p:cNvSpPr txBox="1"/>
            <p:nvPr/>
          </p:nvSpPr>
          <p:spPr>
            <a:xfrm>
              <a:off x="5022153" y="2725337"/>
              <a:ext cx="15432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555555"/>
                  </a:solidFill>
                  <a:latin typeface="Lato"/>
                  <a:ea typeface="Lato"/>
                  <a:cs typeface="Lato"/>
                  <a:sym typeface="Lato"/>
                </a:rPr>
                <a:t>4 months</a:t>
              </a:r>
              <a:endParaRPr sz="1100">
                <a:solidFill>
                  <a:srgbClr val="555555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32" name="Google Shape;132;p14"/>
            <p:cNvSpPr txBox="1"/>
            <p:nvPr/>
          </p:nvSpPr>
          <p:spPr>
            <a:xfrm>
              <a:off x="5022153" y="3019030"/>
              <a:ext cx="15432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555555"/>
                  </a:solidFill>
                  <a:latin typeface="Lato"/>
                  <a:ea typeface="Lato"/>
                  <a:cs typeface="Lato"/>
                  <a:sym typeface="Lato"/>
                </a:rPr>
                <a:t>2 months</a:t>
              </a:r>
              <a:endParaRPr sz="1100">
                <a:solidFill>
                  <a:srgbClr val="555555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33" name="Google Shape;133;p14"/>
            <p:cNvSpPr txBox="1"/>
            <p:nvPr/>
          </p:nvSpPr>
          <p:spPr>
            <a:xfrm>
              <a:off x="5022153" y="3312724"/>
              <a:ext cx="15432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555555"/>
                  </a:solidFill>
                  <a:latin typeface="Lato"/>
                  <a:ea typeface="Lato"/>
                  <a:cs typeface="Lato"/>
                  <a:sym typeface="Lato"/>
                </a:rPr>
                <a:t>1 month</a:t>
              </a:r>
              <a:endParaRPr sz="1100">
                <a:solidFill>
                  <a:srgbClr val="555555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sp>
        <p:nvSpPr>
          <p:cNvPr id="134" name="Google Shape;134;p14"/>
          <p:cNvSpPr txBox="1"/>
          <p:nvPr/>
        </p:nvSpPr>
        <p:spPr>
          <a:xfrm>
            <a:off x="793975" y="8338583"/>
            <a:ext cx="1479300" cy="2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2100">
                <a:latin typeface="Josefin Sans SemiBold"/>
                <a:ea typeface="Josefin Sans SemiBold"/>
                <a:cs typeface="Josefin Sans SemiBold"/>
                <a:sym typeface="Josefin Sans SemiBold"/>
              </a:rPr>
              <a:t>Conclusion</a:t>
            </a:r>
            <a:endParaRPr sz="2100">
              <a:solidFill>
                <a:srgbClr val="555555"/>
              </a:solidFill>
              <a:latin typeface="Josefin Sans SemiBold"/>
              <a:ea typeface="Josefin Sans SemiBold"/>
              <a:cs typeface="Josefin Sans SemiBold"/>
              <a:sym typeface="Josefin Sans SemiBold"/>
            </a:endParaRPr>
          </a:p>
        </p:txBody>
      </p:sp>
      <p:cxnSp>
        <p:nvCxnSpPr>
          <p:cNvPr id="135" name="Google Shape;135;p14"/>
          <p:cNvCxnSpPr/>
          <p:nvPr/>
        </p:nvCxnSpPr>
        <p:spPr>
          <a:xfrm>
            <a:off x="2305200" y="8568333"/>
            <a:ext cx="4452600" cy="0"/>
          </a:xfrm>
          <a:prstGeom prst="straightConnector1">
            <a:avLst/>
          </a:prstGeom>
          <a:noFill/>
          <a:ln cap="flat" cmpd="sng" w="19050">
            <a:solidFill>
              <a:srgbClr val="C2BDD5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6" name="Google Shape;136;p14"/>
          <p:cNvSpPr txBox="1"/>
          <p:nvPr/>
        </p:nvSpPr>
        <p:spPr>
          <a:xfrm>
            <a:off x="801979" y="8847006"/>
            <a:ext cx="5940000" cy="3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555555"/>
                </a:solidFill>
                <a:latin typeface="Lato"/>
                <a:ea typeface="Lato"/>
                <a:cs typeface="Lato"/>
                <a:sym typeface="Lato"/>
              </a:rPr>
              <a:t>This study aims to contribute valuable insights into the dynamics of online shopping behavior, providing actionable recommendations for businesses operating in this space.</a:t>
            </a:r>
            <a:endParaRPr sz="1100">
              <a:solidFill>
                <a:srgbClr val="555555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7" name="Google Shape;137;p14"/>
          <p:cNvSpPr txBox="1"/>
          <p:nvPr/>
        </p:nvSpPr>
        <p:spPr>
          <a:xfrm>
            <a:off x="793974" y="3845121"/>
            <a:ext cx="1214700" cy="2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2100">
                <a:latin typeface="Josefin Sans SemiBold"/>
                <a:ea typeface="Josefin Sans SemiBold"/>
                <a:cs typeface="Josefin Sans SemiBold"/>
                <a:sym typeface="Josefin Sans SemiBold"/>
              </a:rPr>
              <a:t>Budget</a:t>
            </a:r>
            <a:endParaRPr sz="2100">
              <a:solidFill>
                <a:srgbClr val="555555"/>
              </a:solidFill>
              <a:latin typeface="Josefin Sans SemiBold"/>
              <a:ea typeface="Josefin Sans SemiBold"/>
              <a:cs typeface="Josefin Sans SemiBold"/>
              <a:sym typeface="Josefin Sans SemiBold"/>
            </a:endParaRPr>
          </a:p>
        </p:txBody>
      </p:sp>
      <p:cxnSp>
        <p:nvCxnSpPr>
          <p:cNvPr id="138" name="Google Shape;138;p14"/>
          <p:cNvCxnSpPr/>
          <p:nvPr/>
        </p:nvCxnSpPr>
        <p:spPr>
          <a:xfrm>
            <a:off x="2049575" y="4074871"/>
            <a:ext cx="4707900" cy="0"/>
          </a:xfrm>
          <a:prstGeom prst="straightConnector1">
            <a:avLst/>
          </a:prstGeom>
          <a:noFill/>
          <a:ln cap="flat" cmpd="sng" w="19050">
            <a:solidFill>
              <a:srgbClr val="C2BDD5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9" name="Google Shape;139;p14"/>
          <p:cNvSpPr txBox="1"/>
          <p:nvPr/>
        </p:nvSpPr>
        <p:spPr>
          <a:xfrm>
            <a:off x="801971" y="4353555"/>
            <a:ext cx="29199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555555"/>
                </a:solidFill>
                <a:latin typeface="Lato"/>
                <a:ea typeface="Lato"/>
                <a:cs typeface="Lato"/>
                <a:sym typeface="Lato"/>
              </a:rPr>
              <a:t>Table: Estimated Budget</a:t>
            </a:r>
            <a:endParaRPr sz="1100">
              <a:solidFill>
                <a:srgbClr val="555555"/>
              </a:solidFill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140" name="Google Shape;140;p14"/>
          <p:cNvGrpSpPr/>
          <p:nvPr/>
        </p:nvGrpSpPr>
        <p:grpSpPr>
          <a:xfrm>
            <a:off x="810000" y="4766423"/>
            <a:ext cx="5943050" cy="2053007"/>
            <a:chOff x="810000" y="4766423"/>
            <a:chExt cx="5943050" cy="2053007"/>
          </a:xfrm>
        </p:grpSpPr>
        <p:sp>
          <p:nvSpPr>
            <p:cNvPr id="141" name="Google Shape;141;p14"/>
            <p:cNvSpPr/>
            <p:nvPr/>
          </p:nvSpPr>
          <p:spPr>
            <a:xfrm>
              <a:off x="810000" y="4766423"/>
              <a:ext cx="5940000" cy="2043900"/>
            </a:xfrm>
            <a:prstGeom prst="rect">
              <a:avLst/>
            </a:prstGeom>
            <a:noFill/>
            <a:ln cap="flat" cmpd="sng" w="19050">
              <a:solidFill>
                <a:srgbClr val="E1DEEA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14"/>
            <p:cNvSpPr txBox="1"/>
            <p:nvPr/>
          </p:nvSpPr>
          <p:spPr>
            <a:xfrm>
              <a:off x="988430" y="4826005"/>
              <a:ext cx="10203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rPr>
                <a:t>Expense</a:t>
              </a:r>
              <a:endParaRPr b="1" sz="11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3" name="Google Shape;143;p14"/>
            <p:cNvSpPr txBox="1"/>
            <p:nvPr/>
          </p:nvSpPr>
          <p:spPr>
            <a:xfrm>
              <a:off x="988414" y="5119696"/>
              <a:ext cx="34545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555555"/>
                  </a:solidFill>
                  <a:latin typeface="Lato"/>
                  <a:ea typeface="Lato"/>
                  <a:cs typeface="Lato"/>
                  <a:sym typeface="Lato"/>
                </a:rPr>
                <a:t>Survey Software</a:t>
              </a:r>
              <a:endParaRPr sz="1100">
                <a:solidFill>
                  <a:srgbClr val="555555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4" name="Google Shape;144;p14"/>
            <p:cNvSpPr txBox="1"/>
            <p:nvPr/>
          </p:nvSpPr>
          <p:spPr>
            <a:xfrm>
              <a:off x="988414" y="5413387"/>
              <a:ext cx="34545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555555"/>
                  </a:solidFill>
                  <a:latin typeface="Lato"/>
                  <a:ea typeface="Lato"/>
                  <a:cs typeface="Lato"/>
                  <a:sym typeface="Lato"/>
                </a:rPr>
                <a:t>Participant Incentives</a:t>
              </a:r>
              <a:endParaRPr sz="1100">
                <a:solidFill>
                  <a:srgbClr val="555555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cxnSp>
          <p:nvCxnSpPr>
            <p:cNvPr id="145" name="Google Shape;145;p14"/>
            <p:cNvCxnSpPr/>
            <p:nvPr/>
          </p:nvCxnSpPr>
          <p:spPr>
            <a:xfrm>
              <a:off x="814550" y="5051151"/>
              <a:ext cx="5938500" cy="0"/>
            </a:xfrm>
            <a:prstGeom prst="straightConnector1">
              <a:avLst/>
            </a:prstGeom>
            <a:noFill/>
            <a:ln cap="flat" cmpd="sng" w="19050">
              <a:solidFill>
                <a:srgbClr val="E1DEE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6" name="Google Shape;146;p14"/>
            <p:cNvCxnSpPr/>
            <p:nvPr/>
          </p:nvCxnSpPr>
          <p:spPr>
            <a:xfrm>
              <a:off x="814550" y="5343169"/>
              <a:ext cx="5938500" cy="0"/>
            </a:xfrm>
            <a:prstGeom prst="straightConnector1">
              <a:avLst/>
            </a:prstGeom>
            <a:noFill/>
            <a:ln cap="flat" cmpd="sng" w="19050">
              <a:solidFill>
                <a:srgbClr val="E1DEE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7" name="Google Shape;147;p14"/>
            <p:cNvCxnSpPr/>
            <p:nvPr/>
          </p:nvCxnSpPr>
          <p:spPr>
            <a:xfrm>
              <a:off x="4898125" y="4773730"/>
              <a:ext cx="0" cy="2045700"/>
            </a:xfrm>
            <a:prstGeom prst="straightConnector1">
              <a:avLst/>
            </a:prstGeom>
            <a:noFill/>
            <a:ln cap="flat" cmpd="sng" w="19050">
              <a:solidFill>
                <a:srgbClr val="E1DEE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8" name="Google Shape;148;p14"/>
            <p:cNvCxnSpPr/>
            <p:nvPr/>
          </p:nvCxnSpPr>
          <p:spPr>
            <a:xfrm>
              <a:off x="814550" y="5635186"/>
              <a:ext cx="5938500" cy="0"/>
            </a:xfrm>
            <a:prstGeom prst="straightConnector1">
              <a:avLst/>
            </a:prstGeom>
            <a:noFill/>
            <a:ln cap="flat" cmpd="sng" w="19050">
              <a:solidFill>
                <a:srgbClr val="E1DEE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9" name="Google Shape;149;p14"/>
            <p:cNvCxnSpPr/>
            <p:nvPr/>
          </p:nvCxnSpPr>
          <p:spPr>
            <a:xfrm>
              <a:off x="814550" y="5927203"/>
              <a:ext cx="5938500" cy="0"/>
            </a:xfrm>
            <a:prstGeom prst="straightConnector1">
              <a:avLst/>
            </a:prstGeom>
            <a:noFill/>
            <a:ln cap="flat" cmpd="sng" w="19050">
              <a:solidFill>
                <a:srgbClr val="E1DEE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0" name="Google Shape;150;p14"/>
            <p:cNvCxnSpPr/>
            <p:nvPr/>
          </p:nvCxnSpPr>
          <p:spPr>
            <a:xfrm>
              <a:off x="814550" y="6219221"/>
              <a:ext cx="5938500" cy="0"/>
            </a:xfrm>
            <a:prstGeom prst="straightConnector1">
              <a:avLst/>
            </a:prstGeom>
            <a:noFill/>
            <a:ln cap="flat" cmpd="sng" w="19050">
              <a:solidFill>
                <a:srgbClr val="E1DEE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51" name="Google Shape;151;p14"/>
            <p:cNvSpPr txBox="1"/>
            <p:nvPr/>
          </p:nvSpPr>
          <p:spPr>
            <a:xfrm>
              <a:off x="988414" y="5707078"/>
              <a:ext cx="34545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555555"/>
                  </a:solidFill>
                  <a:latin typeface="Lato"/>
                  <a:ea typeface="Lato"/>
                  <a:cs typeface="Lato"/>
                  <a:sym typeface="Lato"/>
                </a:rPr>
                <a:t>Research Assistants</a:t>
              </a:r>
              <a:endParaRPr sz="1100">
                <a:solidFill>
                  <a:srgbClr val="555555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52" name="Google Shape;152;p14"/>
            <p:cNvSpPr txBox="1"/>
            <p:nvPr/>
          </p:nvSpPr>
          <p:spPr>
            <a:xfrm>
              <a:off x="988414" y="6000769"/>
              <a:ext cx="34545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555555"/>
                  </a:solidFill>
                  <a:latin typeface="Lato"/>
                  <a:ea typeface="Lato"/>
                  <a:cs typeface="Lato"/>
                  <a:sym typeface="Lato"/>
                </a:rPr>
                <a:t>Data Analysis Tools</a:t>
              </a:r>
              <a:endParaRPr sz="1100">
                <a:solidFill>
                  <a:srgbClr val="555555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53" name="Google Shape;153;p14"/>
            <p:cNvSpPr txBox="1"/>
            <p:nvPr/>
          </p:nvSpPr>
          <p:spPr>
            <a:xfrm>
              <a:off x="988414" y="6294461"/>
              <a:ext cx="34545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555555"/>
                  </a:solidFill>
                  <a:latin typeface="Lato"/>
                  <a:ea typeface="Lato"/>
                  <a:cs typeface="Lato"/>
                  <a:sym typeface="Lato"/>
                </a:rPr>
                <a:t>Miscellaneous</a:t>
              </a:r>
              <a:endParaRPr sz="1100">
                <a:solidFill>
                  <a:srgbClr val="555555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54" name="Google Shape;154;p14"/>
            <p:cNvSpPr txBox="1"/>
            <p:nvPr/>
          </p:nvSpPr>
          <p:spPr>
            <a:xfrm>
              <a:off x="5022171" y="4826005"/>
              <a:ext cx="10203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rPr>
                <a:t>Amount ($)</a:t>
              </a:r>
              <a:endParaRPr b="1" sz="11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55" name="Google Shape;155;p14"/>
            <p:cNvSpPr txBox="1"/>
            <p:nvPr/>
          </p:nvSpPr>
          <p:spPr>
            <a:xfrm>
              <a:off x="5022153" y="5119696"/>
              <a:ext cx="15432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555555"/>
                  </a:solidFill>
                  <a:latin typeface="Lato"/>
                  <a:ea typeface="Lato"/>
                  <a:cs typeface="Lato"/>
                  <a:sym typeface="Lato"/>
                </a:rPr>
                <a:t>500</a:t>
              </a:r>
              <a:endParaRPr sz="1100">
                <a:solidFill>
                  <a:srgbClr val="555555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56" name="Google Shape;156;p14"/>
            <p:cNvSpPr txBox="1"/>
            <p:nvPr/>
          </p:nvSpPr>
          <p:spPr>
            <a:xfrm>
              <a:off x="5022153" y="5413389"/>
              <a:ext cx="15432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555555"/>
                  </a:solidFill>
                  <a:latin typeface="Lato"/>
                  <a:ea typeface="Lato"/>
                  <a:cs typeface="Lato"/>
                  <a:sym typeface="Lato"/>
                </a:rPr>
                <a:t>2000</a:t>
              </a:r>
              <a:endParaRPr sz="1100">
                <a:solidFill>
                  <a:srgbClr val="555555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57" name="Google Shape;157;p14"/>
            <p:cNvSpPr txBox="1"/>
            <p:nvPr/>
          </p:nvSpPr>
          <p:spPr>
            <a:xfrm>
              <a:off x="5022153" y="5707083"/>
              <a:ext cx="15432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555555"/>
                  </a:solidFill>
                  <a:latin typeface="Lato"/>
                  <a:ea typeface="Lato"/>
                  <a:cs typeface="Lato"/>
                  <a:sym typeface="Lato"/>
                </a:rPr>
                <a:t>6000</a:t>
              </a:r>
              <a:endParaRPr sz="1100">
                <a:solidFill>
                  <a:srgbClr val="555555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58" name="Google Shape;158;p14"/>
            <p:cNvSpPr txBox="1"/>
            <p:nvPr/>
          </p:nvSpPr>
          <p:spPr>
            <a:xfrm>
              <a:off x="5022153" y="6000776"/>
              <a:ext cx="15432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555555"/>
                  </a:solidFill>
                  <a:latin typeface="Lato"/>
                  <a:ea typeface="Lato"/>
                  <a:cs typeface="Lato"/>
                  <a:sym typeface="Lato"/>
                </a:rPr>
                <a:t>800</a:t>
              </a:r>
              <a:endParaRPr sz="1100">
                <a:solidFill>
                  <a:srgbClr val="555555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59" name="Google Shape;159;p14"/>
            <p:cNvSpPr txBox="1"/>
            <p:nvPr/>
          </p:nvSpPr>
          <p:spPr>
            <a:xfrm>
              <a:off x="5022153" y="6294469"/>
              <a:ext cx="15432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555555"/>
                  </a:solidFill>
                  <a:latin typeface="Lato"/>
                  <a:ea typeface="Lato"/>
                  <a:cs typeface="Lato"/>
                  <a:sym typeface="Lato"/>
                </a:rPr>
                <a:t>700</a:t>
              </a:r>
              <a:endParaRPr sz="1100">
                <a:solidFill>
                  <a:srgbClr val="555555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cxnSp>
          <p:nvCxnSpPr>
            <p:cNvPr id="160" name="Google Shape;160;p14"/>
            <p:cNvCxnSpPr/>
            <p:nvPr/>
          </p:nvCxnSpPr>
          <p:spPr>
            <a:xfrm>
              <a:off x="814550" y="6511258"/>
              <a:ext cx="5938500" cy="0"/>
            </a:xfrm>
            <a:prstGeom prst="straightConnector1">
              <a:avLst/>
            </a:prstGeom>
            <a:noFill/>
            <a:ln cap="flat" cmpd="sng" w="19050">
              <a:solidFill>
                <a:srgbClr val="E1DEE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61" name="Google Shape;161;p14"/>
            <p:cNvSpPr txBox="1"/>
            <p:nvPr/>
          </p:nvSpPr>
          <p:spPr>
            <a:xfrm>
              <a:off x="988418" y="6586500"/>
              <a:ext cx="126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rPr>
                <a:t>Total</a:t>
              </a:r>
              <a:endParaRPr b="1" sz="11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62" name="Google Shape;162;p14"/>
            <p:cNvSpPr txBox="1"/>
            <p:nvPr/>
          </p:nvSpPr>
          <p:spPr>
            <a:xfrm>
              <a:off x="5022153" y="6586507"/>
              <a:ext cx="15432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rPr>
                <a:t>$10,000</a:t>
              </a:r>
              <a:endParaRPr b="1" sz="11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