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ato"/>
      <p:regular r:id="rId6"/>
      <p:bold r:id="rId7"/>
      <p:italic r:id="rId8"/>
      <p:boldItalic r:id="rId9"/>
    </p:embeddedFont>
    <p:embeddedFont>
      <p:font typeface="Lato Light"/>
      <p:regular r:id="rId10"/>
      <p:bold r:id="rId11"/>
      <p:italic r:id="rId12"/>
      <p:boldItalic r:id="rId13"/>
    </p:embeddedFont>
    <p:embeddedFont>
      <p:font typeface="Lato Black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Light-bold.fntdata"/><Relationship Id="rId10" Type="http://schemas.openxmlformats.org/officeDocument/2006/relationships/font" Target="fonts/LatoLight-regular.fntdata"/><Relationship Id="rId13" Type="http://schemas.openxmlformats.org/officeDocument/2006/relationships/font" Target="fonts/LatoLight-boldItalic.fntdata"/><Relationship Id="rId12" Type="http://schemas.openxmlformats.org/officeDocument/2006/relationships/font" Target="fonts/Lato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boldItalic.fntdata"/><Relationship Id="rId15" Type="http://schemas.openxmlformats.org/officeDocument/2006/relationships/font" Target="fonts/LatoBlack-boldItalic.fntdata"/><Relationship Id="rId14" Type="http://schemas.openxmlformats.org/officeDocument/2006/relationships/font" Target="fonts/LatoBlack-bold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452625" y="314039"/>
            <a:ext cx="66531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452625" y="1644664"/>
            <a:ext cx="66531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6" name="Google Shape;56;p13"/>
          <p:cNvGrpSpPr/>
          <p:nvPr/>
        </p:nvGrpSpPr>
        <p:grpSpPr>
          <a:xfrm>
            <a:off x="1592550" y="626662"/>
            <a:ext cx="4374900" cy="714276"/>
            <a:chOff x="1592550" y="626662"/>
            <a:chExt cx="4374900" cy="714276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1592550" y="626662"/>
              <a:ext cx="43749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300">
                  <a:solidFill>
                    <a:srgbClr val="262626"/>
                  </a:solidFill>
                  <a:latin typeface="Spartan"/>
                  <a:ea typeface="Spartan"/>
                  <a:cs typeface="Spartan"/>
                  <a:sym typeface="Spartan"/>
                </a:rPr>
                <a:t>ALEXANDER SCOTT</a:t>
              </a:r>
              <a:endParaRPr b="1" sz="23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1592550" y="1140838"/>
              <a:ext cx="4374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62626"/>
                  </a:solidFill>
                  <a:latin typeface="Lato Light"/>
                  <a:ea typeface="Lato Light"/>
                  <a:cs typeface="Lato Light"/>
                  <a:sym typeface="Lato Light"/>
                </a:rPr>
                <a:t>G r a p h i c  D e s i g n e r</a:t>
              </a:r>
              <a:endParaRPr sz="1300">
                <a:solidFill>
                  <a:srgbClr val="262626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452625" y="2127348"/>
            <a:ext cx="1910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rPr>
              <a:t>INFO</a:t>
            </a:r>
            <a:endParaRPr b="1" sz="1200">
              <a:solidFill>
                <a:srgbClr val="26262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896275" y="2127348"/>
            <a:ext cx="1910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rPr>
              <a:t>PROFILE</a:t>
            </a:r>
            <a:endParaRPr b="1" sz="1200">
              <a:solidFill>
                <a:srgbClr val="26262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2542168" y="2135500"/>
            <a:ext cx="0" cy="794070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2" name="Google Shape;62;p13"/>
          <p:cNvGrpSpPr/>
          <p:nvPr/>
        </p:nvGrpSpPr>
        <p:grpSpPr>
          <a:xfrm>
            <a:off x="452625" y="2556498"/>
            <a:ext cx="1910100" cy="342896"/>
            <a:chOff x="452625" y="2556498"/>
            <a:chExt cx="1910100" cy="342896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452625" y="255649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Address: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123 Pine St., Manchester, UK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452625" y="3125201"/>
            <a:ext cx="1910100" cy="342896"/>
            <a:chOff x="452625" y="2556498"/>
            <a:chExt cx="1910100" cy="342896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452625" y="255649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Phone: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+44 782 345 6789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452625" y="3697390"/>
            <a:ext cx="1910100" cy="342896"/>
            <a:chOff x="452625" y="2556498"/>
            <a:chExt cx="1910100" cy="342896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452625" y="255649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Email: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alexanderscott@email.ltd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452625" y="4270673"/>
            <a:ext cx="1910100" cy="342896"/>
            <a:chOff x="452625" y="2556498"/>
            <a:chExt cx="1910100" cy="342896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452625" y="255649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Portfolio: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alexanderscott.ltd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452625" y="4843973"/>
            <a:ext cx="1910100" cy="342896"/>
            <a:chOff x="452625" y="2556498"/>
            <a:chExt cx="1910100" cy="342896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452625" y="255649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Linkedin: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in/alexanderscott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cxnSp>
        <p:nvCxnSpPr>
          <p:cNvPr id="77" name="Google Shape;77;p13"/>
          <p:cNvCxnSpPr/>
          <p:nvPr/>
        </p:nvCxnSpPr>
        <p:spPr>
          <a:xfrm>
            <a:off x="452625" y="5487514"/>
            <a:ext cx="17238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 txBox="1"/>
          <p:nvPr/>
        </p:nvSpPr>
        <p:spPr>
          <a:xfrm>
            <a:off x="452625" y="5825673"/>
            <a:ext cx="1910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rPr>
              <a:t>SKILLS</a:t>
            </a:r>
            <a:endParaRPr b="1" sz="1200">
              <a:solidFill>
                <a:srgbClr val="26262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79" name="Google Shape;79;p13"/>
          <p:cNvGrpSpPr/>
          <p:nvPr/>
        </p:nvGrpSpPr>
        <p:grpSpPr>
          <a:xfrm>
            <a:off x="450000" y="6290478"/>
            <a:ext cx="1912725" cy="384872"/>
            <a:chOff x="450000" y="6290478"/>
            <a:chExt cx="1912725" cy="384872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452625" y="6290478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InDesign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450000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632190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814381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996571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1178761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1360951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543142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1725332" y="6588650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1907522" y="6588650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2089713" y="6588650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450000" y="6872790"/>
            <a:ext cx="1912725" cy="369591"/>
            <a:chOff x="450000" y="6872790"/>
            <a:chExt cx="1912725" cy="369591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452625" y="6872790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Adobe Photoshop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450000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32190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814381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996571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1178761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1360951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1543142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1725332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1907522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089713" y="7155681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450000" y="7439820"/>
            <a:ext cx="1912725" cy="369591"/>
            <a:chOff x="450000" y="7439820"/>
            <a:chExt cx="1912725" cy="369591"/>
          </a:xfrm>
        </p:grpSpPr>
        <p:sp>
          <p:nvSpPr>
            <p:cNvPr id="104" name="Google Shape;104;p13"/>
            <p:cNvSpPr txBox="1"/>
            <p:nvPr/>
          </p:nvSpPr>
          <p:spPr>
            <a:xfrm>
              <a:off x="452625" y="7439820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Adobe Illustrator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50000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32190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814381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996571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1178761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1360951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1543142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1725332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1907522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2089713" y="7722712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450000" y="8006851"/>
            <a:ext cx="1912725" cy="369591"/>
            <a:chOff x="450000" y="8006851"/>
            <a:chExt cx="1912725" cy="369591"/>
          </a:xfrm>
        </p:grpSpPr>
        <p:sp>
          <p:nvSpPr>
            <p:cNvPr id="116" name="Google Shape;116;p13"/>
            <p:cNvSpPr txBox="1"/>
            <p:nvPr/>
          </p:nvSpPr>
          <p:spPr>
            <a:xfrm>
              <a:off x="452625" y="8006851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UI/UX Design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450000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632190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814381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996571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1178761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1360951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1543142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1725332" y="828974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1907522" y="828974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2089713" y="828974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450000" y="8573882"/>
            <a:ext cx="1912725" cy="369591"/>
            <a:chOff x="450000" y="8573882"/>
            <a:chExt cx="1912725" cy="369591"/>
          </a:xfrm>
        </p:grpSpPr>
        <p:sp>
          <p:nvSpPr>
            <p:cNvPr id="128" name="Google Shape;128;p13"/>
            <p:cNvSpPr txBox="1"/>
            <p:nvPr/>
          </p:nvSpPr>
          <p:spPr>
            <a:xfrm>
              <a:off x="452625" y="8573882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Premiere Pro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450000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632190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814381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996571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1178761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1360951" y="8856773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1543142" y="885677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1725332" y="885677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1907522" y="885677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089713" y="8856773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9" name="Google Shape;139;p13"/>
          <p:cNvGrpSpPr/>
          <p:nvPr/>
        </p:nvGrpSpPr>
        <p:grpSpPr>
          <a:xfrm>
            <a:off x="450000" y="9140913"/>
            <a:ext cx="1912725" cy="369591"/>
            <a:chOff x="450000" y="9140913"/>
            <a:chExt cx="1912725" cy="369591"/>
          </a:xfrm>
        </p:grpSpPr>
        <p:sp>
          <p:nvSpPr>
            <p:cNvPr id="140" name="Google Shape;140;p13"/>
            <p:cNvSpPr txBox="1"/>
            <p:nvPr/>
          </p:nvSpPr>
          <p:spPr>
            <a:xfrm>
              <a:off x="452625" y="9140913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Motion Graphics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450000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632190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814381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996571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1178761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1360951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1543142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1725332" y="9423804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1907522" y="9423804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2089713" y="9423804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1" name="Google Shape;151;p13"/>
          <p:cNvGrpSpPr/>
          <p:nvPr/>
        </p:nvGrpSpPr>
        <p:grpSpPr>
          <a:xfrm>
            <a:off x="450000" y="9707944"/>
            <a:ext cx="1912725" cy="369591"/>
            <a:chOff x="450000" y="9707944"/>
            <a:chExt cx="1912725" cy="369591"/>
          </a:xfrm>
        </p:grpSpPr>
        <p:sp>
          <p:nvSpPr>
            <p:cNvPr id="152" name="Google Shape;152;p13"/>
            <p:cNvSpPr txBox="1"/>
            <p:nvPr/>
          </p:nvSpPr>
          <p:spPr>
            <a:xfrm>
              <a:off x="452625" y="970794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Photography 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450000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632190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814381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996571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1178761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360951" y="9990835"/>
              <a:ext cx="86700" cy="867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543142" y="9990835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725332" y="9990835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907522" y="9990835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2089713" y="9990835"/>
              <a:ext cx="86700" cy="86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3" name="Google Shape;163;p13"/>
          <p:cNvSpPr txBox="1"/>
          <p:nvPr/>
        </p:nvSpPr>
        <p:spPr>
          <a:xfrm>
            <a:off x="2896275" y="2556500"/>
            <a:ext cx="4209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Creative and detail-oriented Graphic Designer with 4+ years of experience in web design, branding, and digital media, specializing in innovative and user-friendly solutions.</a:t>
            </a:r>
            <a:endParaRPr sz="10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64" name="Google Shape;164;p13"/>
          <p:cNvCxnSpPr/>
          <p:nvPr/>
        </p:nvCxnSpPr>
        <p:spPr>
          <a:xfrm>
            <a:off x="2899000" y="3468100"/>
            <a:ext cx="42066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5" name="Google Shape;165;p13"/>
          <p:cNvSpPr txBox="1"/>
          <p:nvPr/>
        </p:nvSpPr>
        <p:spPr>
          <a:xfrm>
            <a:off x="2896275" y="3840898"/>
            <a:ext cx="1910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rPr>
              <a:t>EMPLOYMENT</a:t>
            </a:r>
            <a:endParaRPr b="1" sz="1200">
              <a:solidFill>
                <a:srgbClr val="26262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166" name="Google Shape;166;p13"/>
          <p:cNvGrpSpPr/>
          <p:nvPr/>
        </p:nvGrpSpPr>
        <p:grpSpPr>
          <a:xfrm>
            <a:off x="2896275" y="4270050"/>
            <a:ext cx="4209525" cy="1282906"/>
            <a:chOff x="2896275" y="4270050"/>
            <a:chExt cx="4209525" cy="1282906"/>
          </a:xfrm>
        </p:grpSpPr>
        <p:grpSp>
          <p:nvGrpSpPr>
            <p:cNvPr id="167" name="Google Shape;167;p13"/>
            <p:cNvGrpSpPr/>
            <p:nvPr/>
          </p:nvGrpSpPr>
          <p:grpSpPr>
            <a:xfrm>
              <a:off x="2896275" y="4270050"/>
              <a:ext cx="2696700" cy="342894"/>
              <a:chOff x="452625" y="2556500"/>
              <a:chExt cx="2696700" cy="342894"/>
            </a:xfrm>
          </p:grpSpPr>
          <p:sp>
            <p:nvSpPr>
              <p:cNvPr id="168" name="Google Shape;168;p13"/>
              <p:cNvSpPr txBox="1"/>
              <p:nvPr/>
            </p:nvSpPr>
            <p:spPr>
              <a:xfrm>
                <a:off x="452625" y="2556500"/>
                <a:ext cx="269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 Black"/>
                    <a:ea typeface="Lato Black"/>
                    <a:cs typeface="Lato Black"/>
                    <a:sym typeface="Lato Black"/>
                  </a:rPr>
                  <a:t>UI/UX Designer at Digital Edge Studios   </a:t>
                </a:r>
                <a:endParaRPr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452625" y="2745494"/>
                <a:ext cx="1910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Manchester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70" name="Google Shape;170;p13"/>
            <p:cNvSpPr txBox="1"/>
            <p:nvPr/>
          </p:nvSpPr>
          <p:spPr>
            <a:xfrm>
              <a:off x="5773200" y="4270050"/>
              <a:ext cx="1332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Jan 2020 – Dec 2023</a:t>
              </a:r>
              <a:endParaRPr i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71" name="Google Shape;171;p13"/>
            <p:cNvGrpSpPr/>
            <p:nvPr/>
          </p:nvGrpSpPr>
          <p:grpSpPr>
            <a:xfrm>
              <a:off x="2903350" y="4846028"/>
              <a:ext cx="4202275" cy="346200"/>
              <a:chOff x="2903350" y="4846028"/>
              <a:chExt cx="4202275" cy="346200"/>
            </a:xfrm>
          </p:grpSpPr>
          <p:sp>
            <p:nvSpPr>
              <p:cNvPr id="172" name="Google Shape;172;p13"/>
              <p:cNvSpPr txBox="1"/>
              <p:nvPr/>
            </p:nvSpPr>
            <p:spPr>
              <a:xfrm>
                <a:off x="3092225" y="4846028"/>
                <a:ext cx="40134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Developed user-centric web interfaces and mobile applications for various industries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3"/>
            <p:cNvGrpSpPr/>
            <p:nvPr/>
          </p:nvGrpSpPr>
          <p:grpSpPr>
            <a:xfrm>
              <a:off x="2903350" y="5218692"/>
              <a:ext cx="4202275" cy="153900"/>
              <a:chOff x="2903350" y="4846028"/>
              <a:chExt cx="4202275" cy="153900"/>
            </a:xfrm>
          </p:grpSpPr>
          <p:sp>
            <p:nvSpPr>
              <p:cNvPr id="175" name="Google Shape;175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Created visuals for marketing campaigns, ensuring brand consistency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7" name="Google Shape;177;p13"/>
            <p:cNvGrpSpPr/>
            <p:nvPr/>
          </p:nvGrpSpPr>
          <p:grpSpPr>
            <a:xfrm>
              <a:off x="2903350" y="5399056"/>
              <a:ext cx="4202275" cy="153900"/>
              <a:chOff x="2903350" y="4846028"/>
              <a:chExt cx="4202275" cy="153900"/>
            </a:xfrm>
          </p:grpSpPr>
          <p:sp>
            <p:nvSpPr>
              <p:cNvPr id="178" name="Google Shape;178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Conducted usability testing and refined designs based on user feedback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80" name="Google Shape;180;p13"/>
          <p:cNvGrpSpPr/>
          <p:nvPr/>
        </p:nvGrpSpPr>
        <p:grpSpPr>
          <a:xfrm>
            <a:off x="2896275" y="5797300"/>
            <a:ext cx="4209525" cy="1282906"/>
            <a:chOff x="2896275" y="4270050"/>
            <a:chExt cx="4209525" cy="1282906"/>
          </a:xfrm>
        </p:grpSpPr>
        <p:grpSp>
          <p:nvGrpSpPr>
            <p:cNvPr id="181" name="Google Shape;181;p13"/>
            <p:cNvGrpSpPr/>
            <p:nvPr/>
          </p:nvGrpSpPr>
          <p:grpSpPr>
            <a:xfrm>
              <a:off x="2896275" y="4270050"/>
              <a:ext cx="2696700" cy="342894"/>
              <a:chOff x="452625" y="2556500"/>
              <a:chExt cx="2696700" cy="342894"/>
            </a:xfrm>
          </p:grpSpPr>
          <p:sp>
            <p:nvSpPr>
              <p:cNvPr id="182" name="Google Shape;182;p13"/>
              <p:cNvSpPr txBox="1"/>
              <p:nvPr/>
            </p:nvSpPr>
            <p:spPr>
              <a:xfrm>
                <a:off x="452625" y="2556500"/>
                <a:ext cx="269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 Black"/>
                    <a:ea typeface="Lato Black"/>
                    <a:cs typeface="Lato Black"/>
                    <a:sym typeface="Lato Black"/>
                  </a:rPr>
                  <a:t>Graphic Designer at Creative Hive  </a:t>
                </a:r>
                <a:endParaRPr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452625" y="2745494"/>
                <a:ext cx="1910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London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84" name="Google Shape;184;p13"/>
            <p:cNvSpPr txBox="1"/>
            <p:nvPr/>
          </p:nvSpPr>
          <p:spPr>
            <a:xfrm>
              <a:off x="5773200" y="4270050"/>
              <a:ext cx="1332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Feb 2023 – Apr 2024</a:t>
              </a:r>
              <a:endParaRPr i="1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85" name="Google Shape;185;p13"/>
            <p:cNvGrpSpPr/>
            <p:nvPr/>
          </p:nvGrpSpPr>
          <p:grpSpPr>
            <a:xfrm>
              <a:off x="2903350" y="4846028"/>
              <a:ext cx="4202275" cy="346200"/>
              <a:chOff x="2903350" y="4846028"/>
              <a:chExt cx="4202275" cy="346200"/>
            </a:xfrm>
          </p:grpSpPr>
          <p:sp>
            <p:nvSpPr>
              <p:cNvPr id="186" name="Google Shape;186;p13"/>
              <p:cNvSpPr txBox="1"/>
              <p:nvPr/>
            </p:nvSpPr>
            <p:spPr>
              <a:xfrm>
                <a:off x="3092225" y="4846028"/>
                <a:ext cx="40134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Designed marketing materials including brochures, banners, and promotional videos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8" name="Google Shape;188;p13"/>
            <p:cNvGrpSpPr/>
            <p:nvPr/>
          </p:nvGrpSpPr>
          <p:grpSpPr>
            <a:xfrm>
              <a:off x="2903350" y="5218692"/>
              <a:ext cx="4202275" cy="153900"/>
              <a:chOff x="2903350" y="4846028"/>
              <a:chExt cx="4202275" cy="153900"/>
            </a:xfrm>
          </p:grpSpPr>
          <p:sp>
            <p:nvSpPr>
              <p:cNvPr id="189" name="Google Shape;189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Collaborated with cross-functional teams to launch product strategies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1" name="Google Shape;191;p13"/>
            <p:cNvGrpSpPr/>
            <p:nvPr/>
          </p:nvGrpSpPr>
          <p:grpSpPr>
            <a:xfrm>
              <a:off x="2903350" y="5399056"/>
              <a:ext cx="4202275" cy="153900"/>
              <a:chOff x="2903350" y="4846028"/>
              <a:chExt cx="4202275" cy="153900"/>
            </a:xfrm>
          </p:grpSpPr>
          <p:sp>
            <p:nvSpPr>
              <p:cNvPr id="192" name="Google Shape;192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Managed projects from conception to delivery, meeting tight deadlines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94" name="Google Shape;194;p13"/>
          <p:cNvGrpSpPr/>
          <p:nvPr/>
        </p:nvGrpSpPr>
        <p:grpSpPr>
          <a:xfrm>
            <a:off x="2896275" y="7311321"/>
            <a:ext cx="2696700" cy="342894"/>
            <a:chOff x="452625" y="2556500"/>
            <a:chExt cx="2696700" cy="342894"/>
          </a:xfrm>
        </p:grpSpPr>
        <p:sp>
          <p:nvSpPr>
            <p:cNvPr id="195" name="Google Shape;195;p13"/>
            <p:cNvSpPr txBox="1"/>
            <p:nvPr/>
          </p:nvSpPr>
          <p:spPr>
            <a:xfrm>
              <a:off x="452625" y="2556500"/>
              <a:ext cx="269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Senior Graphic Designer at Urban Media  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196" name="Google Shape;196;p13"/>
            <p:cNvSpPr txBox="1"/>
            <p:nvPr/>
          </p:nvSpPr>
          <p:spPr>
            <a:xfrm>
              <a:off x="452625" y="2745494"/>
              <a:ext cx="1910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Liverpool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97" name="Google Shape;197;p13"/>
          <p:cNvSpPr txBox="1"/>
          <p:nvPr/>
        </p:nvSpPr>
        <p:spPr>
          <a:xfrm>
            <a:off x="5773200" y="7311321"/>
            <a:ext cx="13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 May 2024 – Present</a:t>
            </a:r>
            <a:endParaRPr i="1" sz="1000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98" name="Google Shape;198;p13"/>
          <p:cNvGrpSpPr/>
          <p:nvPr/>
        </p:nvGrpSpPr>
        <p:grpSpPr>
          <a:xfrm>
            <a:off x="2903350" y="7887299"/>
            <a:ext cx="4202275" cy="530353"/>
            <a:chOff x="2903350" y="7887299"/>
            <a:chExt cx="4202275" cy="530353"/>
          </a:xfrm>
        </p:grpSpPr>
        <p:grpSp>
          <p:nvGrpSpPr>
            <p:cNvPr id="199" name="Google Shape;199;p13"/>
            <p:cNvGrpSpPr/>
            <p:nvPr/>
          </p:nvGrpSpPr>
          <p:grpSpPr>
            <a:xfrm>
              <a:off x="2903350" y="7887299"/>
              <a:ext cx="4202275" cy="153900"/>
              <a:chOff x="2903350" y="4846028"/>
              <a:chExt cx="4202275" cy="153900"/>
            </a:xfrm>
          </p:grpSpPr>
          <p:sp>
            <p:nvSpPr>
              <p:cNvPr id="200" name="Google Shape;200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Spearheaded branding projects for corporate clients and startups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2" name="Google Shape;202;p13"/>
            <p:cNvGrpSpPr/>
            <p:nvPr/>
          </p:nvGrpSpPr>
          <p:grpSpPr>
            <a:xfrm>
              <a:off x="2903350" y="8075525"/>
              <a:ext cx="4202275" cy="153900"/>
              <a:chOff x="2903350" y="4846028"/>
              <a:chExt cx="4202275" cy="153900"/>
            </a:xfrm>
          </p:grpSpPr>
          <p:sp>
            <p:nvSpPr>
              <p:cNvPr id="203" name="Google Shape;203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Designed responsive websites and interactive digital presentations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04" name="Google Shape;204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5" name="Google Shape;205;p13"/>
            <p:cNvGrpSpPr/>
            <p:nvPr/>
          </p:nvGrpSpPr>
          <p:grpSpPr>
            <a:xfrm>
              <a:off x="2903350" y="8263751"/>
              <a:ext cx="4202275" cy="153900"/>
              <a:chOff x="2903350" y="4846028"/>
              <a:chExt cx="4202275" cy="153900"/>
            </a:xfrm>
          </p:grpSpPr>
          <p:sp>
            <p:nvSpPr>
              <p:cNvPr id="206" name="Google Shape;206;p13"/>
              <p:cNvSpPr txBox="1"/>
              <p:nvPr/>
            </p:nvSpPr>
            <p:spPr>
              <a:xfrm>
                <a:off x="3092225" y="4846028"/>
                <a:ext cx="4013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Lato"/>
                    <a:ea typeface="Lato"/>
                    <a:cs typeface="Lato"/>
                    <a:sym typeface="Lato"/>
                  </a:rPr>
                  <a:t>Trained junior designers and conducted workshops on design software</a:t>
                </a:r>
                <a:endParaRPr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07" name="Google Shape;207;p13"/>
              <p:cNvSpPr/>
              <p:nvPr/>
            </p:nvSpPr>
            <p:spPr>
              <a:xfrm>
                <a:off x="2903350" y="4870253"/>
                <a:ext cx="88500" cy="88500"/>
              </a:xfrm>
              <a:prstGeom prst="ellipse">
                <a:avLst/>
              </a:prstGeom>
              <a:noFill/>
              <a:ln cap="flat" cmpd="sng" w="9525">
                <a:solidFill>
                  <a:srgbClr val="26262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cxnSp>
        <p:nvCxnSpPr>
          <p:cNvPr id="208" name="Google Shape;208;p13"/>
          <p:cNvCxnSpPr/>
          <p:nvPr/>
        </p:nvCxnSpPr>
        <p:spPr>
          <a:xfrm>
            <a:off x="2899000" y="8726700"/>
            <a:ext cx="42066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9" name="Google Shape;209;p13"/>
          <p:cNvSpPr txBox="1"/>
          <p:nvPr/>
        </p:nvSpPr>
        <p:spPr>
          <a:xfrm>
            <a:off x="2896275" y="9138146"/>
            <a:ext cx="1910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62626"/>
                </a:solidFill>
                <a:latin typeface="Spartan"/>
                <a:ea typeface="Spartan"/>
                <a:cs typeface="Spartan"/>
                <a:sym typeface="Spartan"/>
              </a:rPr>
              <a:t>EDUCATION</a:t>
            </a:r>
            <a:endParaRPr b="1" sz="1200">
              <a:solidFill>
                <a:srgbClr val="26262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210" name="Google Shape;210;p13"/>
          <p:cNvGrpSpPr/>
          <p:nvPr/>
        </p:nvGrpSpPr>
        <p:grpSpPr>
          <a:xfrm>
            <a:off x="2896275" y="9567298"/>
            <a:ext cx="2696700" cy="537122"/>
            <a:chOff x="2896275" y="9567298"/>
            <a:chExt cx="2696700" cy="537122"/>
          </a:xfrm>
        </p:grpSpPr>
        <p:sp>
          <p:nvSpPr>
            <p:cNvPr id="211" name="Google Shape;211;p13"/>
            <p:cNvSpPr txBox="1"/>
            <p:nvPr/>
          </p:nvSpPr>
          <p:spPr>
            <a:xfrm>
              <a:off x="2896275" y="9567298"/>
              <a:ext cx="269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Bachelor of Arts in Graphic Design</a:t>
              </a:r>
              <a:endParaRPr sz="1000">
                <a:solidFill>
                  <a:srgbClr val="262626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2896275" y="9758900"/>
              <a:ext cx="269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Sep 2016 – Jun 2020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13" name="Google Shape;213;p13"/>
            <p:cNvSpPr txBox="1"/>
            <p:nvPr/>
          </p:nvSpPr>
          <p:spPr>
            <a:xfrm>
              <a:off x="2896275" y="9950520"/>
              <a:ext cx="269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Lato"/>
                  <a:ea typeface="Lato"/>
                  <a:cs typeface="Lato"/>
                  <a:sym typeface="Lato"/>
                </a:rPr>
                <a:t>University of Leeds, UK</a:t>
              </a:r>
              <a:endParaRPr sz="1000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