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Josefin Sans Medium"/>
      <p:regular r:id="rId7"/>
      <p:bold r:id="rId8"/>
      <p:italic r:id="rId9"/>
      <p:boldItalic r:id="rId10"/>
    </p:embeddedFont>
    <p:embeddedFont>
      <p:font typeface="Josefi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5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5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osefinSans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JosefinSansMedium-regular.fntdata"/><Relationship Id="rId8" Type="http://schemas.openxmlformats.org/officeDocument/2006/relationships/font" Target="fonts/JosefinSansMedium-bold.fntdata"/><Relationship Id="rId11" Type="http://schemas.openxmlformats.org/officeDocument/2006/relationships/font" Target="fonts/JosefinSans-regular.fntdata"/><Relationship Id="rId10" Type="http://schemas.openxmlformats.org/officeDocument/2006/relationships/font" Target="fonts/JosefinSansMedium-boldItalic.fntdata"/><Relationship Id="rId13" Type="http://schemas.openxmlformats.org/officeDocument/2006/relationships/font" Target="fonts/JosefinSans-italic.fntdata"/><Relationship Id="rId12" Type="http://schemas.openxmlformats.org/officeDocument/2006/relationships/font" Target="fonts/JosefinSans-bold.fntdata"/><Relationship Id="rId14" Type="http://schemas.openxmlformats.org/officeDocument/2006/relationships/font" Target="fonts/Josefin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.png"/><Relationship Id="rId22" Type="http://schemas.openxmlformats.org/officeDocument/2006/relationships/image" Target="../media/image16.png"/><Relationship Id="rId21" Type="http://schemas.openxmlformats.org/officeDocument/2006/relationships/image" Target="../media/image4.png"/><Relationship Id="rId24" Type="http://schemas.openxmlformats.org/officeDocument/2006/relationships/image" Target="../media/image25.png"/><Relationship Id="rId23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26" Type="http://schemas.openxmlformats.org/officeDocument/2006/relationships/image" Target="../media/image26.png"/><Relationship Id="rId25" Type="http://schemas.openxmlformats.org/officeDocument/2006/relationships/image" Target="../media/image19.png"/><Relationship Id="rId28" Type="http://schemas.openxmlformats.org/officeDocument/2006/relationships/image" Target="../media/image24.png"/><Relationship Id="rId27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29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Relationship Id="rId11" Type="http://schemas.openxmlformats.org/officeDocument/2006/relationships/image" Target="../media/image8.png"/><Relationship Id="rId10" Type="http://schemas.openxmlformats.org/officeDocument/2006/relationships/image" Target="../media/image9.png"/><Relationship Id="rId13" Type="http://schemas.openxmlformats.org/officeDocument/2006/relationships/image" Target="../media/image17.png"/><Relationship Id="rId12" Type="http://schemas.openxmlformats.org/officeDocument/2006/relationships/image" Target="../media/image2.png"/><Relationship Id="rId15" Type="http://schemas.openxmlformats.org/officeDocument/2006/relationships/image" Target="../media/image11.png"/><Relationship Id="rId14" Type="http://schemas.openxmlformats.org/officeDocument/2006/relationships/image" Target="../media/image5.png"/><Relationship Id="rId17" Type="http://schemas.openxmlformats.org/officeDocument/2006/relationships/image" Target="../media/image21.png"/><Relationship Id="rId16" Type="http://schemas.openxmlformats.org/officeDocument/2006/relationships/image" Target="../media/image6.png"/><Relationship Id="rId19" Type="http://schemas.openxmlformats.org/officeDocument/2006/relationships/image" Target="../media/image10.png"/><Relationship Id="rId1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backgrou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96499" cy="571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29725" y="322600"/>
            <a:ext cx="3406100" cy="2934854"/>
            <a:chOff x="229725" y="322600"/>
            <a:chExt cx="3406100" cy="2934854"/>
          </a:xfrm>
        </p:grpSpPr>
        <p:pic>
          <p:nvPicPr>
            <p:cNvPr id="56" name="Google Shape;56;p13" title="corner left bottom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9725" y="2596053"/>
              <a:ext cx="661400" cy="66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 title="corner left top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9725" y="322600"/>
              <a:ext cx="661400" cy="66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 title="corner right top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974425" y="322600"/>
              <a:ext cx="661400" cy="66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 title="corner right bottom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974425" y="2596053"/>
              <a:ext cx="661400" cy="661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Google Shape;60;p13"/>
          <p:cNvGrpSpPr/>
          <p:nvPr/>
        </p:nvGrpSpPr>
        <p:grpSpPr>
          <a:xfrm>
            <a:off x="1741609" y="2224790"/>
            <a:ext cx="2221415" cy="1826901"/>
            <a:chOff x="1741609" y="2224790"/>
            <a:chExt cx="2221415" cy="1826901"/>
          </a:xfrm>
        </p:grpSpPr>
        <p:pic>
          <p:nvPicPr>
            <p:cNvPr id="61" name="Google Shape;61;p13" title="4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41609" y="2224790"/>
              <a:ext cx="976500" cy="1826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 title="5.png"/>
            <p:cNvPicPr preferRelativeResize="0"/>
            <p:nvPr/>
          </p:nvPicPr>
          <p:blipFill>
            <a:blip r:embed="rId9">
              <a:alphaModFix amt="85000"/>
            </a:blip>
            <a:stretch>
              <a:fillRect/>
            </a:stretch>
          </p:blipFill>
          <p:spPr>
            <a:xfrm>
              <a:off x="2483775" y="2440255"/>
              <a:ext cx="1479250" cy="15757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Google Shape;63;p13" title="mistletoe left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721" y="1113316"/>
            <a:ext cx="1106550" cy="12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title="berry12.png"/>
          <p:cNvPicPr preferRelativeResize="0"/>
          <p:nvPr/>
        </p:nvPicPr>
        <p:blipFill rotWithShape="1">
          <a:blip r:embed="rId11">
            <a:alphaModFix/>
          </a:blip>
          <a:srcRect b="0" l="0" r="8240" t="0"/>
          <a:stretch/>
        </p:blipFill>
        <p:spPr>
          <a:xfrm>
            <a:off x="2974424" y="802200"/>
            <a:ext cx="911775" cy="11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title="berry11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9221" y="2108626"/>
            <a:ext cx="1479251" cy="12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 title="xmas1q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4996" y="601700"/>
            <a:ext cx="3208550" cy="15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title="pine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0214" y="1714299"/>
            <a:ext cx="1702314" cy="14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 title="3.png"/>
          <p:cNvPicPr preferRelativeResize="0"/>
          <p:nvPr/>
        </p:nvPicPr>
        <p:blipFill rotWithShape="1">
          <a:blip r:embed="rId15">
            <a:alphaModFix/>
          </a:blip>
          <a:srcRect b="21864" l="10493" r="10493" t="21870"/>
          <a:stretch/>
        </p:blipFill>
        <p:spPr>
          <a:xfrm>
            <a:off x="1884050" y="1710050"/>
            <a:ext cx="1112500" cy="3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 title="Party1w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54397" y="1466550"/>
            <a:ext cx="3297691" cy="12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 title="serpentine right.png"/>
          <p:cNvPicPr preferRelativeResize="0"/>
          <p:nvPr/>
        </p:nvPicPr>
        <p:blipFill rotWithShape="1">
          <a:blip r:embed="rId17">
            <a:alphaModFix/>
          </a:blip>
          <a:srcRect b="6498" l="0" r="10770" t="0"/>
          <a:stretch/>
        </p:blipFill>
        <p:spPr>
          <a:xfrm>
            <a:off x="2918800" y="3813975"/>
            <a:ext cx="967400" cy="190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 title="serpentine left.png"/>
          <p:cNvPicPr preferRelativeResize="0"/>
          <p:nvPr/>
        </p:nvPicPr>
        <p:blipFill rotWithShape="1">
          <a:blip r:embed="rId18">
            <a:alphaModFix/>
          </a:blip>
          <a:srcRect b="0" l="8858" r="0" t="0"/>
          <a:stretch/>
        </p:blipFill>
        <p:spPr>
          <a:xfrm>
            <a:off x="0" y="2806450"/>
            <a:ext cx="1042225" cy="15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 title="6.png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675" y="4042563"/>
            <a:ext cx="1042225" cy="97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 title="berry.png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058825" y="4030385"/>
            <a:ext cx="345912" cy="39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 title="thuja.png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14389" y="1997240"/>
            <a:ext cx="676775" cy="5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 title="1251.png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583050" y="1213135"/>
            <a:ext cx="587525" cy="65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 title="5151.png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548211" y="1936141"/>
            <a:ext cx="587525" cy="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title="8.png"/>
          <p:cNvPicPr preferRelativeResize="0"/>
          <p:nvPr/>
        </p:nvPicPr>
        <p:blipFill rotWithShape="1">
          <a:blip r:embed="rId24">
            <a:alphaModFix amt="60000"/>
          </a:blip>
          <a:srcRect b="0" l="0" r="2085" t="0"/>
          <a:stretch/>
        </p:blipFill>
        <p:spPr>
          <a:xfrm>
            <a:off x="283625" y="3432700"/>
            <a:ext cx="3602575" cy="174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 title="1.png"/>
          <p:cNvPicPr preferRelativeResize="0"/>
          <p:nvPr/>
        </p:nvPicPr>
        <p:blipFill>
          <a:blip r:embed="rId25">
            <a:alphaModFix amt="70000"/>
          </a:blip>
          <a:stretch>
            <a:fillRect/>
          </a:stretch>
        </p:blipFill>
        <p:spPr>
          <a:xfrm>
            <a:off x="1089600" y="875325"/>
            <a:ext cx="574000" cy="5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 title="Where to go_.png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580700" y="4769889"/>
            <a:ext cx="724800" cy="2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 title="Dine &amp; Dance Celebration.png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240750" y="3907400"/>
            <a:ext cx="1404700" cy="2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784050" y="4187425"/>
            <a:ext cx="2318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">
                <a:solidFill>
                  <a:srgbClr val="EBC16E"/>
                </a:solidFill>
                <a:latin typeface="Josefin Sans"/>
                <a:ea typeface="Josefin Sans"/>
                <a:cs typeface="Josefin Sans"/>
                <a:sym typeface="Josefin Sans"/>
              </a:rPr>
              <a:t>D O O R S  O P E N  A T  7 . 0 0  P M </a:t>
            </a:r>
            <a:endParaRPr b="1" sz="750">
              <a:solidFill>
                <a:srgbClr val="EBC16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">
                <a:solidFill>
                  <a:srgbClr val="EBC16E"/>
                </a:solidFill>
                <a:latin typeface="Josefin Sans"/>
                <a:ea typeface="Josefin Sans"/>
                <a:cs typeface="Josefin Sans"/>
                <a:sym typeface="Josefin Sans"/>
              </a:rPr>
              <a:t>T I C K E T S  $ 2 5</a:t>
            </a:r>
            <a:endParaRPr b="1" sz="750">
              <a:solidFill>
                <a:srgbClr val="EBC16E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429600" y="5018150"/>
            <a:ext cx="30270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C16E"/>
                </a:solidFill>
                <a:latin typeface="Josefin Sans Medium"/>
                <a:ea typeface="Josefin Sans Medium"/>
                <a:cs typeface="Josefin Sans Medium"/>
                <a:sym typeface="Josefin Sans Medium"/>
              </a:rPr>
              <a:t>JINGLE BELLS HOTEL &amp; BAR</a:t>
            </a:r>
            <a:endParaRPr sz="900">
              <a:solidFill>
                <a:srgbClr val="EBC16E"/>
              </a:solidFill>
              <a:latin typeface="Josefin Sans Medium"/>
              <a:ea typeface="Josefin Sans Medium"/>
              <a:cs typeface="Josefin Sans Medium"/>
              <a:sym typeface="Josefin San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BC16E"/>
                </a:solidFill>
                <a:latin typeface="Josefin Sans Medium"/>
                <a:ea typeface="Josefin Sans Medium"/>
                <a:cs typeface="Josefin Sans Medium"/>
                <a:sym typeface="Josefin Sans Medium"/>
              </a:rPr>
              <a:t>333 WRIGLEY DRIVE, LAKE GENEVA, WI 53147</a:t>
            </a:r>
            <a:endParaRPr sz="700">
              <a:solidFill>
                <a:srgbClr val="EBC16E"/>
              </a:solidFill>
              <a:latin typeface="Josefin Sans Medium"/>
              <a:ea typeface="Josefin Sans Medium"/>
              <a:cs typeface="Josefin Sans Medium"/>
              <a:sym typeface="Josefin Sans Medium"/>
            </a:endParaRPr>
          </a:p>
        </p:txBody>
      </p:sp>
      <p:grpSp>
        <p:nvGrpSpPr>
          <p:cNvPr id="83" name="Google Shape;83;p13"/>
          <p:cNvGrpSpPr/>
          <p:nvPr/>
        </p:nvGrpSpPr>
        <p:grpSpPr>
          <a:xfrm>
            <a:off x="1663600" y="218750"/>
            <a:ext cx="965050" cy="800150"/>
            <a:chOff x="1663600" y="218750"/>
            <a:chExt cx="965050" cy="800150"/>
          </a:xfrm>
        </p:grpSpPr>
        <p:pic>
          <p:nvPicPr>
            <p:cNvPr id="84" name="Google Shape;84;p13" title="Join us on.png"/>
            <p:cNvPicPr preferRelativeResize="0"/>
            <p:nvPr/>
          </p:nvPicPr>
          <p:blipFill>
            <a:blip r:embed="rId28">
              <a:alphaModFix/>
            </a:blip>
            <a:stretch>
              <a:fillRect/>
            </a:stretch>
          </p:blipFill>
          <p:spPr>
            <a:xfrm>
              <a:off x="1663600" y="473676"/>
              <a:ext cx="559000" cy="22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3" title="1.png"/>
            <p:cNvPicPr preferRelativeResize="0"/>
            <p:nvPr/>
          </p:nvPicPr>
          <p:blipFill>
            <a:blip r:embed="rId29">
              <a:alphaModFix amt="43000"/>
            </a:blip>
            <a:stretch>
              <a:fillRect/>
            </a:stretch>
          </p:blipFill>
          <p:spPr>
            <a:xfrm>
              <a:off x="1831050" y="218750"/>
              <a:ext cx="797600" cy="800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13"/>
          <p:cNvSpPr/>
          <p:nvPr/>
        </p:nvSpPr>
        <p:spPr>
          <a:xfrm>
            <a:off x="1420012" y="767029"/>
            <a:ext cx="1046176" cy="2267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EFEFEF"/>
                    </a:gs>
                  </a:gsLst>
                  <a:lin ang="5400012" scaled="0"/>
                </a:gradFill>
                <a:latin typeface="DM Sans"/>
              </a:rPr>
              <a:t>DEC 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