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10692000" cx="7560000"/>
  <p:notesSz cx="6858000" cy="9144000"/>
  <p:embeddedFontLst>
    <p:embeddedFont>
      <p:font typeface="Ubuntu"/>
      <p:regular r:id="rId6"/>
      <p:bold r:id="rId7"/>
      <p:italic r:id="rId8"/>
      <p:boldItalic r:id="rId9"/>
    </p:embeddedFont>
    <p:embeddedFont>
      <p:font typeface="Lato"/>
      <p:regular r:id="rId10"/>
      <p:bold r:id="rId11"/>
      <p:italic r:id="rId12"/>
      <p:boldItalic r:id="rId13"/>
    </p:embeddedFont>
    <p:embeddedFont>
      <p:font typeface="Lato Light"/>
      <p:regular r:id="rId14"/>
      <p:bold r:id="rId15"/>
      <p:italic r:id="rId16"/>
      <p:boldItalic r:id="rId17"/>
    </p:embeddedFont>
    <p:embeddedFont>
      <p:font typeface="Lato Black"/>
      <p:bold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Lato-bold.fntdata"/><Relationship Id="rId10" Type="http://schemas.openxmlformats.org/officeDocument/2006/relationships/font" Target="fonts/Lato-regular.fntdata"/><Relationship Id="rId13" Type="http://schemas.openxmlformats.org/officeDocument/2006/relationships/font" Target="fonts/Lato-boldItalic.fntdata"/><Relationship Id="rId12" Type="http://schemas.openxmlformats.org/officeDocument/2006/relationships/font" Target="fonts/Lato-italic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Ubuntu-boldItalic.fntdata"/><Relationship Id="rId15" Type="http://schemas.openxmlformats.org/officeDocument/2006/relationships/font" Target="fonts/LatoLight-bold.fntdata"/><Relationship Id="rId14" Type="http://schemas.openxmlformats.org/officeDocument/2006/relationships/font" Target="fonts/LatoLight-regular.fntdata"/><Relationship Id="rId17" Type="http://schemas.openxmlformats.org/officeDocument/2006/relationships/font" Target="fonts/LatoLight-boldItalic.fntdata"/><Relationship Id="rId16" Type="http://schemas.openxmlformats.org/officeDocument/2006/relationships/font" Target="fonts/LatoLight-italic.fntdata"/><Relationship Id="rId5" Type="http://schemas.openxmlformats.org/officeDocument/2006/relationships/slide" Target="slides/slide1.xml"/><Relationship Id="rId19" Type="http://schemas.openxmlformats.org/officeDocument/2006/relationships/font" Target="fonts/LatoBlack-boldItalic.fntdata"/><Relationship Id="rId6" Type="http://schemas.openxmlformats.org/officeDocument/2006/relationships/font" Target="fonts/Ubuntu-regular.fntdata"/><Relationship Id="rId18" Type="http://schemas.openxmlformats.org/officeDocument/2006/relationships/font" Target="fonts/LatoBlack-bold.fntdata"/><Relationship Id="rId7" Type="http://schemas.openxmlformats.org/officeDocument/2006/relationships/font" Target="fonts/Ubuntu-bold.fntdata"/><Relationship Id="rId8" Type="http://schemas.openxmlformats.org/officeDocument/2006/relationships/font" Target="fonts/Ubuntu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113750" lIns="113750" spcFirstLastPara="1" rIns="113750" wrap="square" tIns="1137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1pPr>
            <a:lvl2pPr lvl="1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2pPr>
            <a:lvl3pPr lvl="2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3pPr>
            <a:lvl4pPr lvl="3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4pPr>
            <a:lvl5pPr lvl="4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5pPr>
            <a:lvl6pPr lvl="5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6pPr>
            <a:lvl7pPr lvl="6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7pPr>
            <a:lvl8pPr lvl="7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8pPr>
            <a:lvl9pPr lvl="8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113750" lIns="113750" spcFirstLastPara="1" rIns="113750" wrap="square" tIns="1137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3750" lIns="113750" spcFirstLastPara="1" rIns="113750" wrap="square" tIns="113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800"/>
          </a:xfrm>
          <a:prstGeom prst="rect">
            <a:avLst/>
          </a:prstGeom>
        </p:spPr>
        <p:txBody>
          <a:bodyPr anchorCtr="0" anchor="b" bIns="113750" lIns="113750" spcFirstLastPara="1" rIns="113750" wrap="square" tIns="1137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113750" lIns="113750" spcFirstLastPara="1" rIns="113750" wrap="square" tIns="113750">
            <a:normAutofit/>
          </a:bodyPr>
          <a:lstStyle>
            <a:lvl1pPr indent="-368300" lvl="0" marL="4572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ctr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ctr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3750" lIns="113750" spcFirstLastPara="1" rIns="113750" wrap="square" tIns="113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3750" lIns="113750" spcFirstLastPara="1" rIns="113750" wrap="square" tIns="113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113750" lIns="113750" spcFirstLastPara="1" rIns="113750" wrap="square" tIns="1137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3750" lIns="113750" spcFirstLastPara="1" rIns="113750" wrap="square" tIns="113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700"/>
          </a:xfrm>
          <a:prstGeom prst="rect">
            <a:avLst/>
          </a:prstGeom>
        </p:spPr>
        <p:txBody>
          <a:bodyPr anchorCtr="0" anchor="t" bIns="113750" lIns="113750" spcFirstLastPara="1" rIns="113750" wrap="square" tIns="1137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113750" lIns="113750" spcFirstLastPara="1" rIns="113750" wrap="square" tIns="113750">
            <a:norm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3750" lIns="113750" spcFirstLastPara="1" rIns="113750" wrap="square" tIns="113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700"/>
          </a:xfrm>
          <a:prstGeom prst="rect">
            <a:avLst/>
          </a:prstGeom>
        </p:spPr>
        <p:txBody>
          <a:bodyPr anchorCtr="0" anchor="t" bIns="113750" lIns="113750" spcFirstLastPara="1" rIns="113750" wrap="square" tIns="1137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113750" lIns="113750" spcFirstLastPara="1" rIns="113750" wrap="square" tIns="113750">
            <a:normAutofit/>
          </a:bodyPr>
          <a:lstStyle>
            <a:lvl1pPr indent="-336550" lvl="0" marL="4572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113750" lIns="113750" spcFirstLastPara="1" rIns="113750" wrap="square" tIns="113750">
            <a:normAutofit/>
          </a:bodyPr>
          <a:lstStyle>
            <a:lvl1pPr indent="-336550" lvl="0" marL="4572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3750" lIns="113750" spcFirstLastPara="1" rIns="113750" wrap="square" tIns="113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700"/>
          </a:xfrm>
          <a:prstGeom prst="rect">
            <a:avLst/>
          </a:prstGeom>
        </p:spPr>
        <p:txBody>
          <a:bodyPr anchorCtr="0" anchor="t" bIns="113750" lIns="113750" spcFirstLastPara="1" rIns="113750" wrap="square" tIns="1137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3750" lIns="113750" spcFirstLastPara="1" rIns="113750" wrap="square" tIns="113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113750" lIns="113750" spcFirstLastPara="1" rIns="113750" wrap="square" tIns="1137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113750" lIns="113750" spcFirstLastPara="1" rIns="113750" wrap="square" tIns="113750">
            <a:norm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3750" lIns="113750" spcFirstLastPara="1" rIns="113750" wrap="square" tIns="113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113750" lIns="113750" spcFirstLastPara="1" rIns="113750" wrap="square" tIns="1137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3750" lIns="113750" spcFirstLastPara="1" rIns="113750" wrap="square" tIns="113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3750" lIns="113750" spcFirstLastPara="1" rIns="113750" wrap="square" tIns="1137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113750" lIns="113750" spcFirstLastPara="1" rIns="113750" wrap="square" tIns="1137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113750" lIns="113750" spcFirstLastPara="1" rIns="113750" wrap="square" tIns="1137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113750" lIns="113750" spcFirstLastPara="1" rIns="113750" wrap="square" tIns="113750">
            <a:norm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3750" lIns="113750" spcFirstLastPara="1" rIns="113750" wrap="square" tIns="113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113750" lIns="113750" spcFirstLastPara="1" rIns="113750" wrap="square" tIns="11375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3750" lIns="113750" spcFirstLastPara="1" rIns="113750" wrap="square" tIns="113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750" lIns="113750" spcFirstLastPara="1" rIns="113750" wrap="square" tIns="1137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750" lIns="113750" spcFirstLastPara="1" rIns="113750" wrap="square" tIns="113750">
            <a:normAutofit/>
          </a:bodyPr>
          <a:lstStyle>
            <a:lvl1pPr indent="-3683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1pPr>
            <a:lvl2pPr indent="-3365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2pPr>
            <a:lvl3pPr indent="-3365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3pPr>
            <a:lvl4pPr indent="-3365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4pPr>
            <a:lvl5pPr indent="-3365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5pPr>
            <a:lvl6pPr indent="-3365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6pPr>
            <a:lvl7pPr indent="-3365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7pPr>
            <a:lvl8pPr indent="-3365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8pPr>
            <a:lvl9pPr indent="-3365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750" lIns="113750" spcFirstLastPara="1" rIns="113750" wrap="square" tIns="113750">
            <a:norm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4.png"/><Relationship Id="rId6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 title="Photo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71625" y="449400"/>
            <a:ext cx="1353600" cy="1353600"/>
          </a:xfrm>
          <a:prstGeom prst="ellipse">
            <a:avLst/>
          </a:prstGeom>
          <a:noFill/>
          <a:ln>
            <a:noFill/>
          </a:ln>
        </p:spPr>
      </p:pic>
      <p:cxnSp>
        <p:nvCxnSpPr>
          <p:cNvPr id="55" name="Google Shape;55;p13"/>
          <p:cNvCxnSpPr/>
          <p:nvPr/>
        </p:nvCxnSpPr>
        <p:spPr>
          <a:xfrm>
            <a:off x="3060000" y="3663554"/>
            <a:ext cx="3894000" cy="0"/>
          </a:xfrm>
          <a:prstGeom prst="straightConnector1">
            <a:avLst/>
          </a:prstGeom>
          <a:noFill/>
          <a:ln cap="flat" cmpd="sng" w="9525">
            <a:solidFill>
              <a:srgbClr val="50505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56" name="Google Shape;56;p13"/>
          <p:cNvSpPr txBox="1"/>
          <p:nvPr/>
        </p:nvSpPr>
        <p:spPr>
          <a:xfrm>
            <a:off x="602350" y="2306277"/>
            <a:ext cx="18603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500">
                <a:solidFill>
                  <a:srgbClr val="505050"/>
                </a:solidFill>
                <a:latin typeface="Lato Black"/>
                <a:ea typeface="Lato Black"/>
                <a:cs typeface="Lato Black"/>
                <a:sym typeface="Lato Black"/>
              </a:rPr>
              <a:t>CONTACT</a:t>
            </a:r>
            <a:endParaRPr sz="1500">
              <a:solidFill>
                <a:srgbClr val="505050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3052969" y="2306277"/>
            <a:ext cx="18603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500">
                <a:solidFill>
                  <a:srgbClr val="505050"/>
                </a:solidFill>
                <a:latin typeface="Lato Black"/>
                <a:ea typeface="Lato Black"/>
                <a:cs typeface="Lato Black"/>
                <a:sym typeface="Lato Black"/>
              </a:rPr>
              <a:t>OBJECTIVE</a:t>
            </a:r>
            <a:endParaRPr sz="1500">
              <a:solidFill>
                <a:srgbClr val="505050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grpSp>
        <p:nvGrpSpPr>
          <p:cNvPr id="58" name="Google Shape;58;p13"/>
          <p:cNvGrpSpPr/>
          <p:nvPr/>
        </p:nvGrpSpPr>
        <p:grpSpPr>
          <a:xfrm>
            <a:off x="581441" y="558644"/>
            <a:ext cx="4394334" cy="717461"/>
            <a:chOff x="595188" y="558644"/>
            <a:chExt cx="4394334" cy="717461"/>
          </a:xfrm>
        </p:grpSpPr>
        <p:sp>
          <p:nvSpPr>
            <p:cNvPr id="59" name="Google Shape;59;p13"/>
            <p:cNvSpPr txBox="1"/>
            <p:nvPr/>
          </p:nvSpPr>
          <p:spPr>
            <a:xfrm>
              <a:off x="595188" y="1060704"/>
              <a:ext cx="43911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>
                  <a:solidFill>
                    <a:srgbClr val="505050"/>
                  </a:solidFill>
                  <a:latin typeface="Lato Light"/>
                  <a:ea typeface="Lato Light"/>
                  <a:cs typeface="Lato Light"/>
                  <a:sym typeface="Lato Light"/>
                </a:rPr>
                <a:t>Recent College Graduate Resume</a:t>
              </a:r>
              <a:endParaRPr>
                <a:solidFill>
                  <a:srgbClr val="505050"/>
                </a:solidFill>
                <a:latin typeface="Lato Light"/>
                <a:ea typeface="Lato Light"/>
                <a:cs typeface="Lato Light"/>
                <a:sym typeface="Lato Light"/>
              </a:endParaRPr>
            </a:p>
          </p:txBody>
        </p:sp>
        <p:sp>
          <p:nvSpPr>
            <p:cNvPr id="60" name="Google Shape;60;p13"/>
            <p:cNvSpPr txBox="1"/>
            <p:nvPr/>
          </p:nvSpPr>
          <p:spPr>
            <a:xfrm>
              <a:off x="598422" y="558644"/>
              <a:ext cx="4391100" cy="461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3000">
                  <a:solidFill>
                    <a:srgbClr val="505050"/>
                  </a:solidFill>
                  <a:latin typeface="Lato Light"/>
                  <a:ea typeface="Lato Light"/>
                  <a:cs typeface="Lato Light"/>
                  <a:sym typeface="Lato Light"/>
                </a:rPr>
                <a:t>SAMUEL </a:t>
              </a:r>
              <a:r>
                <a:rPr b="1" lang="uk" sz="3000">
                  <a:solidFill>
                    <a:srgbClr val="505050"/>
                  </a:solidFill>
                  <a:latin typeface="Lato"/>
                  <a:ea typeface="Lato"/>
                  <a:cs typeface="Lato"/>
                  <a:sym typeface="Lato"/>
                </a:rPr>
                <a:t>THOMPSON</a:t>
              </a:r>
              <a:endParaRPr b="1" sz="3000">
                <a:solidFill>
                  <a:srgbClr val="505050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</p:grpSp>
      <p:sp>
        <p:nvSpPr>
          <p:cNvPr id="61" name="Google Shape;61;p13"/>
          <p:cNvSpPr txBox="1"/>
          <p:nvPr/>
        </p:nvSpPr>
        <p:spPr>
          <a:xfrm>
            <a:off x="815318" y="2723842"/>
            <a:ext cx="1649100" cy="1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505050"/>
                </a:solidFill>
                <a:latin typeface="Lato"/>
                <a:ea typeface="Lato"/>
                <a:cs typeface="Lato"/>
                <a:sym typeface="Lato"/>
              </a:rPr>
              <a:t>+1 (123) 456-7890</a:t>
            </a:r>
            <a:endParaRPr sz="800">
              <a:solidFill>
                <a:srgbClr val="505050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62" name="Google Shape;62;p13" title="1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06899" y="2710079"/>
            <a:ext cx="124889" cy="15052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63" name="Google Shape;63;p13"/>
          <p:cNvGrpSpPr/>
          <p:nvPr/>
        </p:nvGrpSpPr>
        <p:grpSpPr>
          <a:xfrm>
            <a:off x="600493" y="3368783"/>
            <a:ext cx="1863925" cy="144821"/>
            <a:chOff x="641025" y="3368783"/>
            <a:chExt cx="1863925" cy="144821"/>
          </a:xfrm>
        </p:grpSpPr>
        <p:sp>
          <p:nvSpPr>
            <p:cNvPr id="64" name="Google Shape;64;p13"/>
            <p:cNvSpPr txBox="1"/>
            <p:nvPr/>
          </p:nvSpPr>
          <p:spPr>
            <a:xfrm>
              <a:off x="855850" y="3390603"/>
              <a:ext cx="16491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505050"/>
                  </a:solidFill>
                  <a:latin typeface="Lato"/>
                  <a:ea typeface="Lato"/>
                  <a:cs typeface="Lato"/>
                  <a:sym typeface="Lato"/>
                </a:rPr>
                <a:t>linkedin.com/in/yourname</a:t>
              </a:r>
              <a:endParaRPr sz="800">
                <a:solidFill>
                  <a:srgbClr val="505050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pic>
          <p:nvPicPr>
            <p:cNvPr id="65" name="Google Shape;65;p13" title="2.png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641025" y="3368783"/>
              <a:ext cx="124900" cy="116215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66" name="Google Shape;66;p13"/>
          <p:cNvGrpSpPr/>
          <p:nvPr/>
        </p:nvGrpSpPr>
        <p:grpSpPr>
          <a:xfrm>
            <a:off x="598893" y="3057218"/>
            <a:ext cx="1865525" cy="123000"/>
            <a:chOff x="639425" y="3057218"/>
            <a:chExt cx="1865525" cy="123000"/>
          </a:xfrm>
        </p:grpSpPr>
        <p:sp>
          <p:nvSpPr>
            <p:cNvPr id="67" name="Google Shape;67;p13"/>
            <p:cNvSpPr txBox="1"/>
            <p:nvPr/>
          </p:nvSpPr>
          <p:spPr>
            <a:xfrm>
              <a:off x="855850" y="3057218"/>
              <a:ext cx="16491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505050"/>
                  </a:solidFill>
                  <a:latin typeface="Lato"/>
                  <a:ea typeface="Lato"/>
                  <a:cs typeface="Lato"/>
                  <a:sym typeface="Lato"/>
                </a:rPr>
                <a:t>samuel.thompson@mail.ltd</a:t>
              </a:r>
              <a:endParaRPr sz="800">
                <a:solidFill>
                  <a:srgbClr val="505050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pic>
          <p:nvPicPr>
            <p:cNvPr id="68" name="Google Shape;68;p13" title="3.png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639425" y="3069077"/>
              <a:ext cx="140900" cy="99282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9" name="Google Shape;69;p13"/>
          <p:cNvSpPr txBox="1"/>
          <p:nvPr/>
        </p:nvSpPr>
        <p:spPr>
          <a:xfrm>
            <a:off x="3060000" y="2723850"/>
            <a:ext cx="3897600" cy="621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505050"/>
                </a:solidFill>
                <a:latin typeface="Lato"/>
                <a:ea typeface="Lato"/>
                <a:cs typeface="Lato"/>
                <a:sym typeface="Lato"/>
              </a:rPr>
              <a:t>Enthusiastic graduate from the University of Washington with a Bachelor of Arts in Public Policy. Conducted extensive research on environmental legislation and presented findings at a national student conference. Aiming to leverage a 3.8 GPA and strong analytical skills to secure a policy research assistant position at Green Horizon Institute.</a:t>
            </a:r>
            <a:endParaRPr sz="800">
              <a:solidFill>
                <a:srgbClr val="50505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70" name="Google Shape;70;p13"/>
          <p:cNvSpPr txBox="1"/>
          <p:nvPr/>
        </p:nvSpPr>
        <p:spPr>
          <a:xfrm>
            <a:off x="602354" y="3959552"/>
            <a:ext cx="18603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500">
                <a:solidFill>
                  <a:srgbClr val="505050"/>
                </a:solidFill>
                <a:latin typeface="Lato Black"/>
                <a:ea typeface="Lato Black"/>
                <a:cs typeface="Lato Black"/>
                <a:sym typeface="Lato Black"/>
              </a:rPr>
              <a:t>EDUCATION</a:t>
            </a:r>
            <a:endParaRPr sz="1500">
              <a:solidFill>
                <a:srgbClr val="505050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grpSp>
        <p:nvGrpSpPr>
          <p:cNvPr id="71" name="Google Shape;71;p13"/>
          <p:cNvGrpSpPr/>
          <p:nvPr/>
        </p:nvGrpSpPr>
        <p:grpSpPr>
          <a:xfrm>
            <a:off x="602347" y="4377110"/>
            <a:ext cx="1649100" cy="756400"/>
            <a:chOff x="602347" y="4377110"/>
            <a:chExt cx="1649100" cy="756400"/>
          </a:xfrm>
        </p:grpSpPr>
        <p:sp>
          <p:nvSpPr>
            <p:cNvPr id="72" name="Google Shape;72;p13"/>
            <p:cNvSpPr txBox="1"/>
            <p:nvPr/>
          </p:nvSpPr>
          <p:spPr>
            <a:xfrm>
              <a:off x="602347" y="4377110"/>
              <a:ext cx="16491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505050"/>
                  </a:solidFill>
                  <a:latin typeface="Lato"/>
                  <a:ea typeface="Lato"/>
                  <a:cs typeface="Lato"/>
                  <a:sym typeface="Lato"/>
                </a:rPr>
                <a:t>May 20XX</a:t>
              </a:r>
              <a:endParaRPr sz="800">
                <a:solidFill>
                  <a:srgbClr val="505050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73" name="Google Shape;73;p13"/>
            <p:cNvSpPr txBox="1"/>
            <p:nvPr/>
          </p:nvSpPr>
          <p:spPr>
            <a:xfrm>
              <a:off x="602347" y="4541044"/>
              <a:ext cx="16491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505050"/>
                  </a:solidFill>
                  <a:latin typeface="Lato Black"/>
                  <a:ea typeface="Lato Black"/>
                  <a:cs typeface="Lato Black"/>
                  <a:sym typeface="Lato Black"/>
                </a:rPr>
                <a:t>University of Washington</a:t>
              </a:r>
              <a:endParaRPr sz="800">
                <a:solidFill>
                  <a:srgbClr val="505050"/>
                </a:solidFill>
                <a:latin typeface="Lato Black"/>
                <a:ea typeface="Lato Black"/>
                <a:cs typeface="Lato Black"/>
                <a:sym typeface="Lato Black"/>
              </a:endParaRPr>
            </a:p>
          </p:txBody>
        </p:sp>
        <p:sp>
          <p:nvSpPr>
            <p:cNvPr id="74" name="Google Shape;74;p13"/>
            <p:cNvSpPr txBox="1"/>
            <p:nvPr/>
          </p:nvSpPr>
          <p:spPr>
            <a:xfrm>
              <a:off x="602347" y="4704977"/>
              <a:ext cx="16491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505050"/>
                  </a:solidFill>
                  <a:latin typeface="Lato"/>
                  <a:ea typeface="Lato"/>
                  <a:cs typeface="Lato"/>
                  <a:sym typeface="Lato"/>
                </a:rPr>
                <a:t>Bachelor of Arts in Public Policy</a:t>
              </a:r>
              <a:endParaRPr sz="800">
                <a:solidFill>
                  <a:srgbClr val="505050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75" name="Google Shape;75;p13"/>
            <p:cNvSpPr txBox="1"/>
            <p:nvPr/>
          </p:nvSpPr>
          <p:spPr>
            <a:xfrm>
              <a:off x="602347" y="4868910"/>
              <a:ext cx="1649100" cy="26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lnSpc>
                  <a:spcPct val="13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505050"/>
                  </a:solidFill>
                  <a:latin typeface="Lato"/>
                  <a:ea typeface="Lato"/>
                  <a:cs typeface="Lato"/>
                  <a:sym typeface="Lato"/>
                </a:rPr>
                <a:t>Honors: magna cum laude </a:t>
              </a:r>
              <a:endParaRPr sz="800">
                <a:solidFill>
                  <a:srgbClr val="505050"/>
                </a:solidFill>
                <a:latin typeface="Lato"/>
                <a:ea typeface="Lato"/>
                <a:cs typeface="Lato"/>
                <a:sym typeface="Lato"/>
              </a:endParaRPr>
            </a:p>
            <a:p>
              <a:pPr indent="0" lvl="0" marL="0" rtl="0" algn="l">
                <a:lnSpc>
                  <a:spcPct val="13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505050"/>
                  </a:solidFill>
                  <a:latin typeface="Lato"/>
                  <a:ea typeface="Lato"/>
                  <a:cs typeface="Lato"/>
                  <a:sym typeface="Lato"/>
                </a:rPr>
                <a:t>(GPA: 3.8/4.0)</a:t>
              </a:r>
              <a:endParaRPr sz="800">
                <a:solidFill>
                  <a:srgbClr val="505050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</p:grpSp>
      <p:grpSp>
        <p:nvGrpSpPr>
          <p:cNvPr id="76" name="Google Shape;76;p13"/>
          <p:cNvGrpSpPr/>
          <p:nvPr/>
        </p:nvGrpSpPr>
        <p:grpSpPr>
          <a:xfrm>
            <a:off x="602347" y="5533710"/>
            <a:ext cx="1649100" cy="789750"/>
            <a:chOff x="602347" y="5533710"/>
            <a:chExt cx="1649100" cy="789750"/>
          </a:xfrm>
        </p:grpSpPr>
        <p:sp>
          <p:nvSpPr>
            <p:cNvPr id="77" name="Google Shape;77;p13"/>
            <p:cNvSpPr txBox="1"/>
            <p:nvPr/>
          </p:nvSpPr>
          <p:spPr>
            <a:xfrm>
              <a:off x="602347" y="5533710"/>
              <a:ext cx="16491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505050"/>
                  </a:solidFill>
                  <a:latin typeface="Lato Black"/>
                  <a:ea typeface="Lato Black"/>
                  <a:cs typeface="Lato Black"/>
                  <a:sym typeface="Lato Black"/>
                </a:rPr>
                <a:t>Relevant Coursework:</a:t>
              </a:r>
              <a:endParaRPr sz="800">
                <a:solidFill>
                  <a:srgbClr val="505050"/>
                </a:solidFill>
                <a:latin typeface="Lato Black"/>
                <a:ea typeface="Lato Black"/>
                <a:cs typeface="Lato Black"/>
                <a:sym typeface="Lato Black"/>
              </a:endParaRPr>
            </a:p>
          </p:txBody>
        </p:sp>
        <p:sp>
          <p:nvSpPr>
            <p:cNvPr id="78" name="Google Shape;78;p13"/>
            <p:cNvSpPr txBox="1"/>
            <p:nvPr/>
          </p:nvSpPr>
          <p:spPr>
            <a:xfrm>
              <a:off x="602347" y="5700398"/>
              <a:ext cx="16491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505050"/>
                  </a:solidFill>
                  <a:latin typeface="Lato"/>
                  <a:ea typeface="Lato"/>
                  <a:cs typeface="Lato"/>
                  <a:sym typeface="Lato"/>
                </a:rPr>
                <a:t>Environmental Policy Analysis</a:t>
              </a:r>
              <a:endParaRPr sz="800">
                <a:solidFill>
                  <a:srgbClr val="505050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79" name="Google Shape;79;p13"/>
            <p:cNvSpPr txBox="1"/>
            <p:nvPr/>
          </p:nvSpPr>
          <p:spPr>
            <a:xfrm>
              <a:off x="602347" y="5867085"/>
              <a:ext cx="16491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505050"/>
                  </a:solidFill>
                  <a:latin typeface="Lato"/>
                  <a:ea typeface="Lato"/>
                  <a:cs typeface="Lato"/>
                  <a:sym typeface="Lato"/>
                </a:rPr>
                <a:t>Legislative Processes</a:t>
              </a:r>
              <a:endParaRPr sz="800">
                <a:solidFill>
                  <a:srgbClr val="505050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80" name="Google Shape;80;p13"/>
            <p:cNvSpPr txBox="1"/>
            <p:nvPr/>
          </p:nvSpPr>
          <p:spPr>
            <a:xfrm>
              <a:off x="602347" y="6033773"/>
              <a:ext cx="16491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505050"/>
                  </a:solidFill>
                  <a:latin typeface="Lato"/>
                  <a:ea typeface="Lato"/>
                  <a:cs typeface="Lato"/>
                  <a:sym typeface="Lato"/>
                </a:rPr>
                <a:t>Public Administratio</a:t>
              </a:r>
              <a:r>
                <a:rPr lang="uk" sz="800">
                  <a:solidFill>
                    <a:srgbClr val="505050"/>
                  </a:solidFill>
                  <a:latin typeface="Lato"/>
                  <a:ea typeface="Lato"/>
                  <a:cs typeface="Lato"/>
                  <a:sym typeface="Lato"/>
                </a:rPr>
                <a:t>n</a:t>
              </a:r>
              <a:endParaRPr sz="800">
                <a:solidFill>
                  <a:srgbClr val="505050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81" name="Google Shape;81;p13"/>
            <p:cNvSpPr txBox="1"/>
            <p:nvPr/>
          </p:nvSpPr>
          <p:spPr>
            <a:xfrm>
              <a:off x="602347" y="6200460"/>
              <a:ext cx="16491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505050"/>
                  </a:solidFill>
                  <a:latin typeface="Lato"/>
                  <a:ea typeface="Lato"/>
                  <a:cs typeface="Lato"/>
                  <a:sym typeface="Lato"/>
                </a:rPr>
                <a:t>Research Methods and Statistics</a:t>
              </a:r>
              <a:endParaRPr sz="800">
                <a:solidFill>
                  <a:srgbClr val="505050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</p:grpSp>
      <p:sp>
        <p:nvSpPr>
          <p:cNvPr id="82" name="Google Shape;82;p13"/>
          <p:cNvSpPr txBox="1"/>
          <p:nvPr/>
        </p:nvSpPr>
        <p:spPr>
          <a:xfrm>
            <a:off x="3052969" y="3959550"/>
            <a:ext cx="3531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500">
                <a:solidFill>
                  <a:srgbClr val="505050"/>
                </a:solidFill>
                <a:latin typeface="Lato Black"/>
                <a:ea typeface="Lato Black"/>
                <a:cs typeface="Lato Black"/>
                <a:sym typeface="Lato Black"/>
              </a:rPr>
              <a:t>RELEVANT EXPERIENCE</a:t>
            </a:r>
            <a:endParaRPr sz="1500">
              <a:solidFill>
                <a:srgbClr val="505050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83" name="Google Shape;83;p13"/>
          <p:cNvSpPr txBox="1"/>
          <p:nvPr/>
        </p:nvSpPr>
        <p:spPr>
          <a:xfrm>
            <a:off x="3060001" y="4377100"/>
            <a:ext cx="2193300" cy="1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505050"/>
                </a:solidFill>
                <a:latin typeface="Lato Black"/>
                <a:ea typeface="Lato Black"/>
                <a:cs typeface="Lato Black"/>
                <a:sym typeface="Lato Black"/>
              </a:rPr>
              <a:t>Undergraduate Research Assistant </a:t>
            </a:r>
            <a:endParaRPr sz="800">
              <a:solidFill>
                <a:srgbClr val="505050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84" name="Google Shape;84;p13"/>
          <p:cNvSpPr txBox="1"/>
          <p:nvPr/>
        </p:nvSpPr>
        <p:spPr>
          <a:xfrm>
            <a:off x="3060001" y="4535525"/>
            <a:ext cx="2165700" cy="1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505050"/>
                </a:solidFill>
                <a:latin typeface="Lato Light"/>
                <a:ea typeface="Lato Light"/>
                <a:cs typeface="Lato Light"/>
                <a:sym typeface="Lato Light"/>
              </a:rPr>
              <a:t>University of Washington, Seattle, WA</a:t>
            </a:r>
            <a:endParaRPr sz="800">
              <a:solidFill>
                <a:srgbClr val="505050"/>
              </a:solidFill>
              <a:latin typeface="Lato Light"/>
              <a:ea typeface="Lato Light"/>
              <a:cs typeface="Lato Light"/>
              <a:sym typeface="Lato Light"/>
            </a:endParaRPr>
          </a:p>
        </p:txBody>
      </p:sp>
      <p:sp>
        <p:nvSpPr>
          <p:cNvPr id="85" name="Google Shape;85;p13"/>
          <p:cNvSpPr txBox="1"/>
          <p:nvPr/>
        </p:nvSpPr>
        <p:spPr>
          <a:xfrm>
            <a:off x="3060000" y="4868900"/>
            <a:ext cx="3894000" cy="908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173200" lvl="0" marL="172800" rtl="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rgbClr val="505050"/>
              </a:buClr>
              <a:buSzPts val="800"/>
              <a:buFont typeface="Lato"/>
              <a:buChar char="●"/>
            </a:pPr>
            <a:r>
              <a:rPr lang="uk" sz="800">
                <a:solidFill>
                  <a:srgbClr val="505050"/>
                </a:solidFill>
                <a:latin typeface="Lato"/>
                <a:ea typeface="Lato"/>
                <a:cs typeface="Lato"/>
                <a:sym typeface="Lato"/>
              </a:rPr>
              <a:t>Assisted professors in evaluating policy outcomes related to renewable energy incentives</a:t>
            </a:r>
            <a:endParaRPr sz="800">
              <a:solidFill>
                <a:srgbClr val="505050"/>
              </a:solidFill>
              <a:latin typeface="Lato"/>
              <a:ea typeface="Lato"/>
              <a:cs typeface="Lato"/>
              <a:sym typeface="Lato"/>
            </a:endParaRPr>
          </a:p>
          <a:p>
            <a:pPr indent="-173200" lvl="0" marL="172800" rtl="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rgbClr val="505050"/>
              </a:buClr>
              <a:buSzPts val="800"/>
              <a:buFont typeface="Lato"/>
              <a:buChar char="●"/>
            </a:pPr>
            <a:r>
              <a:rPr lang="uk" sz="800">
                <a:solidFill>
                  <a:srgbClr val="505050"/>
                </a:solidFill>
                <a:latin typeface="Lato"/>
                <a:ea typeface="Lato"/>
                <a:cs typeface="Lato"/>
                <a:sym typeface="Lato"/>
              </a:rPr>
              <a:t>Analyzed data sets using SPSS to identify trends in carbon reduction strategies</a:t>
            </a:r>
            <a:endParaRPr sz="800">
              <a:solidFill>
                <a:srgbClr val="505050"/>
              </a:solidFill>
              <a:latin typeface="Lato"/>
              <a:ea typeface="Lato"/>
              <a:cs typeface="Lato"/>
              <a:sym typeface="Lato"/>
            </a:endParaRPr>
          </a:p>
          <a:p>
            <a:pPr indent="-173200" lvl="0" marL="172800" rtl="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rgbClr val="505050"/>
              </a:buClr>
              <a:buSzPts val="800"/>
              <a:buFont typeface="Lato"/>
              <a:buChar char="●"/>
            </a:pPr>
            <a:r>
              <a:rPr lang="uk" sz="800">
                <a:solidFill>
                  <a:srgbClr val="505050"/>
                </a:solidFill>
                <a:latin typeface="Lato"/>
                <a:ea typeface="Lato"/>
                <a:cs typeface="Lato"/>
                <a:sym typeface="Lato"/>
              </a:rPr>
              <a:t>Collaborated with a faculty mentor to publish a departmental research brief on municipal sustainability programs</a:t>
            </a:r>
            <a:endParaRPr sz="800">
              <a:solidFill>
                <a:srgbClr val="50505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86" name="Google Shape;86;p13"/>
          <p:cNvSpPr txBox="1"/>
          <p:nvPr/>
        </p:nvSpPr>
        <p:spPr>
          <a:xfrm>
            <a:off x="5488775" y="4377100"/>
            <a:ext cx="1465200" cy="1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505050"/>
                </a:solidFill>
                <a:latin typeface="Lato"/>
                <a:ea typeface="Lato"/>
                <a:cs typeface="Lato"/>
                <a:sym typeface="Lato"/>
              </a:rPr>
              <a:t> (September 20XX – May 20XX)</a:t>
            </a:r>
            <a:endParaRPr sz="800">
              <a:solidFill>
                <a:srgbClr val="50505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87" name="Google Shape;87;p13"/>
          <p:cNvSpPr txBox="1"/>
          <p:nvPr/>
        </p:nvSpPr>
        <p:spPr>
          <a:xfrm>
            <a:off x="3061801" y="6034535"/>
            <a:ext cx="2193300" cy="1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505050"/>
                </a:solidFill>
                <a:latin typeface="Lato Black"/>
                <a:ea typeface="Lato Black"/>
                <a:cs typeface="Lato Black"/>
                <a:sym typeface="Lato Black"/>
              </a:rPr>
              <a:t>Community Outreach Volunteer</a:t>
            </a:r>
            <a:endParaRPr sz="800">
              <a:solidFill>
                <a:srgbClr val="505050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88" name="Google Shape;88;p13"/>
          <p:cNvSpPr txBox="1"/>
          <p:nvPr/>
        </p:nvSpPr>
        <p:spPr>
          <a:xfrm>
            <a:off x="3061801" y="6192960"/>
            <a:ext cx="2165700" cy="1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505050"/>
                </a:solidFill>
                <a:latin typeface="Lato Light"/>
                <a:ea typeface="Lato Light"/>
                <a:cs typeface="Lato Light"/>
                <a:sym typeface="Lato Light"/>
              </a:rPr>
              <a:t>Emily Robinson for City Council, Seattle, WA</a:t>
            </a:r>
            <a:endParaRPr sz="800">
              <a:solidFill>
                <a:srgbClr val="505050"/>
              </a:solidFill>
              <a:latin typeface="Lato Light"/>
              <a:ea typeface="Lato Light"/>
              <a:cs typeface="Lato Light"/>
              <a:sym typeface="Lato Light"/>
            </a:endParaRPr>
          </a:p>
        </p:txBody>
      </p:sp>
      <p:sp>
        <p:nvSpPr>
          <p:cNvPr id="89" name="Google Shape;89;p13"/>
          <p:cNvSpPr txBox="1"/>
          <p:nvPr/>
        </p:nvSpPr>
        <p:spPr>
          <a:xfrm>
            <a:off x="3061800" y="6526335"/>
            <a:ext cx="3894000" cy="908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162399" lvl="0" marL="161999" rtl="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rgbClr val="505050"/>
              </a:buClr>
              <a:buSzPts val="800"/>
              <a:buFont typeface="Lato"/>
              <a:buChar char="●"/>
            </a:pPr>
            <a:r>
              <a:rPr lang="uk" sz="800">
                <a:solidFill>
                  <a:srgbClr val="505050"/>
                </a:solidFill>
                <a:latin typeface="Lato"/>
                <a:ea typeface="Lato"/>
                <a:cs typeface="Lato"/>
                <a:sym typeface="Lato"/>
              </a:rPr>
              <a:t>Helped coordinate door-to-door voter engagement, distributing campaign materials  </a:t>
            </a:r>
            <a:endParaRPr sz="800">
              <a:solidFill>
                <a:srgbClr val="50505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161999" rtl="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505050"/>
                </a:solidFill>
                <a:latin typeface="Lato"/>
                <a:ea typeface="Lato"/>
                <a:cs typeface="Lato"/>
                <a:sym typeface="Lato"/>
              </a:rPr>
              <a:t>and registering 150 new voters</a:t>
            </a:r>
            <a:endParaRPr sz="800">
              <a:solidFill>
                <a:srgbClr val="505050"/>
              </a:solidFill>
              <a:latin typeface="Lato"/>
              <a:ea typeface="Lato"/>
              <a:cs typeface="Lato"/>
              <a:sym typeface="Lato"/>
            </a:endParaRPr>
          </a:p>
          <a:p>
            <a:pPr indent="-162399" lvl="0" marL="161999" rtl="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rgbClr val="505050"/>
              </a:buClr>
              <a:buSzPts val="800"/>
              <a:buFont typeface="Lato"/>
              <a:buChar char="●"/>
            </a:pPr>
            <a:r>
              <a:rPr lang="uk" sz="800">
                <a:solidFill>
                  <a:srgbClr val="505050"/>
                </a:solidFill>
                <a:latin typeface="Lato"/>
                <a:ea typeface="Lato"/>
                <a:cs typeface="Lato"/>
                <a:sym typeface="Lato"/>
              </a:rPr>
              <a:t>Organized volunteer shifts, phone banks, and fundraising events, leading to a 20%  </a:t>
            </a:r>
            <a:endParaRPr sz="800">
              <a:solidFill>
                <a:srgbClr val="50505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161999" rtl="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505050"/>
                </a:solidFill>
                <a:latin typeface="Lato"/>
                <a:ea typeface="Lato"/>
                <a:cs typeface="Lato"/>
                <a:sym typeface="Lato"/>
              </a:rPr>
              <a:t>increase in community participation</a:t>
            </a:r>
            <a:endParaRPr sz="800">
              <a:solidFill>
                <a:srgbClr val="505050"/>
              </a:solidFill>
              <a:latin typeface="Lato"/>
              <a:ea typeface="Lato"/>
              <a:cs typeface="Lato"/>
              <a:sym typeface="Lato"/>
            </a:endParaRPr>
          </a:p>
          <a:p>
            <a:pPr indent="-162399" lvl="0" marL="161999" rtl="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rgbClr val="505050"/>
              </a:buClr>
              <a:buSzPts val="800"/>
              <a:buFont typeface="Lato"/>
              <a:buChar char="●"/>
            </a:pPr>
            <a:r>
              <a:rPr lang="uk" sz="800">
                <a:solidFill>
                  <a:srgbClr val="505050"/>
                </a:solidFill>
                <a:latin typeface="Lato"/>
                <a:ea typeface="Lato"/>
                <a:cs typeface="Lato"/>
                <a:sym typeface="Lato"/>
              </a:rPr>
              <a:t>Contributed to the design of targeted messaging for social media campaigns</a:t>
            </a:r>
            <a:endParaRPr sz="800">
              <a:solidFill>
                <a:srgbClr val="50505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90" name="Google Shape;90;p13"/>
          <p:cNvSpPr txBox="1"/>
          <p:nvPr/>
        </p:nvSpPr>
        <p:spPr>
          <a:xfrm>
            <a:off x="5490575" y="6034535"/>
            <a:ext cx="1465200" cy="1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505050"/>
                </a:solidFill>
                <a:latin typeface="Lato"/>
                <a:ea typeface="Lato"/>
                <a:cs typeface="Lato"/>
                <a:sym typeface="Lato"/>
              </a:rPr>
              <a:t> (September 20XX – May 20XX)</a:t>
            </a:r>
            <a:endParaRPr sz="800">
              <a:solidFill>
                <a:srgbClr val="505050"/>
              </a:solidFill>
              <a:latin typeface="Lato"/>
              <a:ea typeface="Lato"/>
              <a:cs typeface="Lato"/>
              <a:sym typeface="Lato"/>
            </a:endParaRPr>
          </a:p>
        </p:txBody>
      </p:sp>
      <p:cxnSp>
        <p:nvCxnSpPr>
          <p:cNvPr id="91" name="Google Shape;91;p13"/>
          <p:cNvCxnSpPr/>
          <p:nvPr/>
        </p:nvCxnSpPr>
        <p:spPr>
          <a:xfrm>
            <a:off x="3060000" y="7553914"/>
            <a:ext cx="3894000" cy="0"/>
          </a:xfrm>
          <a:prstGeom prst="straightConnector1">
            <a:avLst/>
          </a:prstGeom>
          <a:noFill/>
          <a:ln cap="flat" cmpd="sng" w="9525">
            <a:solidFill>
              <a:srgbClr val="50505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92" name="Google Shape;92;p13"/>
          <p:cNvSpPr txBox="1"/>
          <p:nvPr/>
        </p:nvSpPr>
        <p:spPr>
          <a:xfrm>
            <a:off x="602354" y="6763920"/>
            <a:ext cx="18603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500">
                <a:solidFill>
                  <a:srgbClr val="505050"/>
                </a:solidFill>
                <a:latin typeface="Lato Black"/>
                <a:ea typeface="Lato Black"/>
                <a:cs typeface="Lato Black"/>
                <a:sym typeface="Lato Black"/>
              </a:rPr>
              <a:t>SKILLS</a:t>
            </a:r>
            <a:endParaRPr sz="1500">
              <a:solidFill>
                <a:srgbClr val="505050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grpSp>
        <p:nvGrpSpPr>
          <p:cNvPr id="93" name="Google Shape;93;p13"/>
          <p:cNvGrpSpPr/>
          <p:nvPr/>
        </p:nvGrpSpPr>
        <p:grpSpPr>
          <a:xfrm>
            <a:off x="602347" y="7181478"/>
            <a:ext cx="1649100" cy="619633"/>
            <a:chOff x="602347" y="4377110"/>
            <a:chExt cx="1649100" cy="619633"/>
          </a:xfrm>
        </p:grpSpPr>
        <p:sp>
          <p:nvSpPr>
            <p:cNvPr id="94" name="Google Shape;94;p13"/>
            <p:cNvSpPr txBox="1"/>
            <p:nvPr/>
          </p:nvSpPr>
          <p:spPr>
            <a:xfrm>
              <a:off x="602347" y="4377110"/>
              <a:ext cx="16491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505050"/>
                  </a:solidFill>
                  <a:latin typeface="Lato Black"/>
                  <a:ea typeface="Lato Black"/>
                  <a:cs typeface="Lato Black"/>
                  <a:sym typeface="Lato Black"/>
                </a:rPr>
                <a:t>Data Analysis:</a:t>
              </a:r>
              <a:endParaRPr sz="800">
                <a:solidFill>
                  <a:srgbClr val="505050"/>
                </a:solidFill>
                <a:latin typeface="Lato Black"/>
                <a:ea typeface="Lato Black"/>
                <a:cs typeface="Lato Black"/>
                <a:sym typeface="Lato Black"/>
              </a:endParaRPr>
            </a:p>
          </p:txBody>
        </p:sp>
        <p:sp>
          <p:nvSpPr>
            <p:cNvPr id="95" name="Google Shape;95;p13"/>
            <p:cNvSpPr txBox="1"/>
            <p:nvPr/>
          </p:nvSpPr>
          <p:spPr>
            <a:xfrm>
              <a:off x="602347" y="4541044"/>
              <a:ext cx="1649100" cy="455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505050"/>
                  </a:solidFill>
                  <a:latin typeface="Lato"/>
                  <a:ea typeface="Lato"/>
                  <a:cs typeface="Lato"/>
                  <a:sym typeface="Lato"/>
                </a:rPr>
                <a:t>Proficient in SPSS, Excel, and Tableau for interpreting and visualizing complex data</a:t>
              </a:r>
              <a:endParaRPr sz="800">
                <a:solidFill>
                  <a:srgbClr val="505050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</p:grpSp>
      <p:grpSp>
        <p:nvGrpSpPr>
          <p:cNvPr id="96" name="Google Shape;96;p13"/>
          <p:cNvGrpSpPr/>
          <p:nvPr/>
        </p:nvGrpSpPr>
        <p:grpSpPr>
          <a:xfrm>
            <a:off x="602347" y="8002772"/>
            <a:ext cx="1649100" cy="619633"/>
            <a:chOff x="602347" y="4377110"/>
            <a:chExt cx="1649100" cy="619633"/>
          </a:xfrm>
        </p:grpSpPr>
        <p:sp>
          <p:nvSpPr>
            <p:cNvPr id="97" name="Google Shape;97;p13"/>
            <p:cNvSpPr txBox="1"/>
            <p:nvPr/>
          </p:nvSpPr>
          <p:spPr>
            <a:xfrm>
              <a:off x="602347" y="4377110"/>
              <a:ext cx="16491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505050"/>
                  </a:solidFill>
                  <a:latin typeface="Lato Black"/>
                  <a:ea typeface="Lato Black"/>
                  <a:cs typeface="Lato Black"/>
                  <a:sym typeface="Lato Black"/>
                </a:rPr>
                <a:t>Project Coordination:</a:t>
              </a:r>
              <a:endParaRPr sz="800">
                <a:solidFill>
                  <a:srgbClr val="505050"/>
                </a:solidFill>
                <a:latin typeface="Lato Black"/>
                <a:ea typeface="Lato Black"/>
                <a:cs typeface="Lato Black"/>
                <a:sym typeface="Lato Black"/>
              </a:endParaRPr>
            </a:p>
          </p:txBody>
        </p:sp>
        <p:sp>
          <p:nvSpPr>
            <p:cNvPr id="98" name="Google Shape;98;p13"/>
            <p:cNvSpPr txBox="1"/>
            <p:nvPr/>
          </p:nvSpPr>
          <p:spPr>
            <a:xfrm>
              <a:off x="602347" y="4541044"/>
              <a:ext cx="1649100" cy="455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505050"/>
                  </a:solidFill>
                  <a:latin typeface="Lato"/>
                  <a:ea typeface="Lato"/>
                  <a:cs typeface="Lato"/>
                  <a:sym typeface="Lato"/>
                </a:rPr>
                <a:t>Experienced in organizing multi-phase projects under tight deadlines</a:t>
              </a:r>
              <a:endParaRPr sz="800">
                <a:solidFill>
                  <a:srgbClr val="505050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</p:grpSp>
      <p:grpSp>
        <p:nvGrpSpPr>
          <p:cNvPr id="99" name="Google Shape;99;p13"/>
          <p:cNvGrpSpPr/>
          <p:nvPr/>
        </p:nvGrpSpPr>
        <p:grpSpPr>
          <a:xfrm>
            <a:off x="602347" y="8824072"/>
            <a:ext cx="1649100" cy="453433"/>
            <a:chOff x="602347" y="4377110"/>
            <a:chExt cx="1649100" cy="453433"/>
          </a:xfrm>
        </p:grpSpPr>
        <p:sp>
          <p:nvSpPr>
            <p:cNvPr id="100" name="Google Shape;100;p13"/>
            <p:cNvSpPr txBox="1"/>
            <p:nvPr/>
          </p:nvSpPr>
          <p:spPr>
            <a:xfrm>
              <a:off x="602347" y="4377110"/>
              <a:ext cx="16491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505050"/>
                  </a:solidFill>
                  <a:latin typeface="Lato Black"/>
                  <a:ea typeface="Lato Black"/>
                  <a:cs typeface="Lato Black"/>
                  <a:sym typeface="Lato Black"/>
                </a:rPr>
                <a:t>Research &amp; Writing:</a:t>
              </a:r>
              <a:endParaRPr sz="800">
                <a:solidFill>
                  <a:srgbClr val="505050"/>
                </a:solidFill>
                <a:latin typeface="Lato Black"/>
                <a:ea typeface="Lato Black"/>
                <a:cs typeface="Lato Black"/>
                <a:sym typeface="Lato Black"/>
              </a:endParaRPr>
            </a:p>
          </p:txBody>
        </p:sp>
        <p:sp>
          <p:nvSpPr>
            <p:cNvPr id="101" name="Google Shape;101;p13"/>
            <p:cNvSpPr txBox="1"/>
            <p:nvPr/>
          </p:nvSpPr>
          <p:spPr>
            <a:xfrm>
              <a:off x="602347" y="4541044"/>
              <a:ext cx="1649100" cy="28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505050"/>
                  </a:solidFill>
                  <a:latin typeface="Lato"/>
                  <a:ea typeface="Lato"/>
                  <a:cs typeface="Lato"/>
                  <a:sym typeface="Lato"/>
                </a:rPr>
                <a:t>Skilled in academic writing, policy briefs, and public presentations</a:t>
              </a:r>
              <a:endParaRPr sz="800">
                <a:solidFill>
                  <a:srgbClr val="505050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</p:grpSp>
      <p:grpSp>
        <p:nvGrpSpPr>
          <p:cNvPr id="102" name="Google Shape;102;p13"/>
          <p:cNvGrpSpPr/>
          <p:nvPr/>
        </p:nvGrpSpPr>
        <p:grpSpPr>
          <a:xfrm>
            <a:off x="602347" y="9479172"/>
            <a:ext cx="1649100" cy="619633"/>
            <a:chOff x="602347" y="4377110"/>
            <a:chExt cx="1649100" cy="619633"/>
          </a:xfrm>
        </p:grpSpPr>
        <p:sp>
          <p:nvSpPr>
            <p:cNvPr id="103" name="Google Shape;103;p13"/>
            <p:cNvSpPr txBox="1"/>
            <p:nvPr/>
          </p:nvSpPr>
          <p:spPr>
            <a:xfrm>
              <a:off x="602347" y="4377110"/>
              <a:ext cx="16491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505050"/>
                  </a:solidFill>
                  <a:latin typeface="Lato Black"/>
                  <a:ea typeface="Lato Black"/>
                  <a:cs typeface="Lato Black"/>
                  <a:sym typeface="Lato Black"/>
                </a:rPr>
                <a:t>Communication:</a:t>
              </a:r>
              <a:endParaRPr sz="800">
                <a:solidFill>
                  <a:srgbClr val="505050"/>
                </a:solidFill>
                <a:latin typeface="Lato Black"/>
                <a:ea typeface="Lato Black"/>
                <a:cs typeface="Lato Black"/>
                <a:sym typeface="Lato Black"/>
              </a:endParaRPr>
            </a:p>
          </p:txBody>
        </p:sp>
        <p:sp>
          <p:nvSpPr>
            <p:cNvPr id="104" name="Google Shape;104;p13"/>
            <p:cNvSpPr txBox="1"/>
            <p:nvPr/>
          </p:nvSpPr>
          <p:spPr>
            <a:xfrm>
              <a:off x="602347" y="4541044"/>
              <a:ext cx="1649100" cy="455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505050"/>
                  </a:solidFill>
                  <a:latin typeface="Lato"/>
                  <a:ea typeface="Lato"/>
                  <a:cs typeface="Lato"/>
                  <a:sym typeface="Lato"/>
                </a:rPr>
                <a:t>Adept at public speaking and collaborative problem-solving in group settings</a:t>
              </a:r>
              <a:endParaRPr sz="800">
                <a:solidFill>
                  <a:srgbClr val="505050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</p:grpSp>
      <p:sp>
        <p:nvSpPr>
          <p:cNvPr id="105" name="Google Shape;105;p13"/>
          <p:cNvSpPr txBox="1"/>
          <p:nvPr/>
        </p:nvSpPr>
        <p:spPr>
          <a:xfrm>
            <a:off x="3055035" y="7760123"/>
            <a:ext cx="3531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500">
                <a:solidFill>
                  <a:srgbClr val="505050"/>
                </a:solidFill>
                <a:latin typeface="Lato Black"/>
                <a:ea typeface="Lato Black"/>
                <a:cs typeface="Lato Black"/>
                <a:sym typeface="Lato Black"/>
              </a:rPr>
              <a:t>LANGUAGES</a:t>
            </a:r>
            <a:endParaRPr sz="1500">
              <a:solidFill>
                <a:srgbClr val="505050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106" name="Google Shape;106;p13"/>
          <p:cNvSpPr txBox="1"/>
          <p:nvPr/>
        </p:nvSpPr>
        <p:spPr>
          <a:xfrm>
            <a:off x="3060000" y="8166800"/>
            <a:ext cx="1307100" cy="1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800">
                <a:solidFill>
                  <a:srgbClr val="505050"/>
                </a:solidFill>
                <a:latin typeface="Lato"/>
                <a:ea typeface="Lato"/>
                <a:cs typeface="Lato"/>
                <a:sym typeface="Lato"/>
              </a:rPr>
              <a:t>English: </a:t>
            </a:r>
            <a:r>
              <a:rPr lang="uk" sz="800">
                <a:solidFill>
                  <a:srgbClr val="505050"/>
                </a:solidFill>
                <a:latin typeface="Ubuntu"/>
                <a:ea typeface="Ubuntu"/>
                <a:cs typeface="Ubuntu"/>
                <a:sym typeface="Ubuntu"/>
              </a:rPr>
              <a:t>Native</a:t>
            </a:r>
            <a:endParaRPr sz="800">
              <a:solidFill>
                <a:srgbClr val="50505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107" name="Google Shape;107;p13"/>
          <p:cNvSpPr txBox="1"/>
          <p:nvPr/>
        </p:nvSpPr>
        <p:spPr>
          <a:xfrm>
            <a:off x="3060000" y="8329771"/>
            <a:ext cx="1307100" cy="1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800">
                <a:solidFill>
                  <a:srgbClr val="505050"/>
                </a:solidFill>
                <a:latin typeface="Lato"/>
                <a:ea typeface="Lato"/>
                <a:cs typeface="Lato"/>
                <a:sym typeface="Lato"/>
              </a:rPr>
              <a:t>Spanish: </a:t>
            </a:r>
            <a:r>
              <a:rPr lang="uk" sz="800">
                <a:solidFill>
                  <a:srgbClr val="505050"/>
                </a:solidFill>
                <a:latin typeface="Lato"/>
                <a:ea typeface="Lato"/>
                <a:cs typeface="Lato"/>
                <a:sym typeface="Lato"/>
              </a:rPr>
              <a:t>Intermediate</a:t>
            </a:r>
            <a:r>
              <a:rPr b="1" lang="uk" sz="800">
                <a:solidFill>
                  <a:srgbClr val="505050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endParaRPr b="1" sz="800">
              <a:solidFill>
                <a:srgbClr val="50505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8" name="Google Shape;108;p13"/>
          <p:cNvSpPr txBox="1"/>
          <p:nvPr/>
        </p:nvSpPr>
        <p:spPr>
          <a:xfrm>
            <a:off x="4562025" y="8166800"/>
            <a:ext cx="1244400" cy="1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800">
                <a:solidFill>
                  <a:srgbClr val="505050"/>
                </a:solidFill>
                <a:latin typeface="Lato"/>
                <a:ea typeface="Lato"/>
                <a:cs typeface="Lato"/>
                <a:sym typeface="Lato"/>
              </a:rPr>
              <a:t>Portuguese</a:t>
            </a:r>
            <a:r>
              <a:rPr b="1" lang="uk" sz="800">
                <a:solidFill>
                  <a:srgbClr val="505050"/>
                </a:solidFill>
                <a:latin typeface="Lato"/>
                <a:ea typeface="Lato"/>
                <a:cs typeface="Lato"/>
                <a:sym typeface="Lato"/>
              </a:rPr>
              <a:t>: </a:t>
            </a:r>
            <a:r>
              <a:rPr lang="uk" sz="800">
                <a:solidFill>
                  <a:srgbClr val="505050"/>
                </a:solidFill>
                <a:latin typeface="Lato"/>
                <a:ea typeface="Lato"/>
                <a:cs typeface="Lato"/>
                <a:sym typeface="Lato"/>
              </a:rPr>
              <a:t>Intermediate</a:t>
            </a:r>
            <a:endParaRPr sz="800">
              <a:solidFill>
                <a:srgbClr val="50505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9" name="Google Shape;109;p13"/>
          <p:cNvSpPr txBox="1"/>
          <p:nvPr/>
        </p:nvSpPr>
        <p:spPr>
          <a:xfrm>
            <a:off x="4562025" y="8329773"/>
            <a:ext cx="1244400" cy="1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800">
                <a:solidFill>
                  <a:srgbClr val="505050"/>
                </a:solidFill>
                <a:latin typeface="Lato"/>
                <a:ea typeface="Lato"/>
                <a:cs typeface="Lato"/>
                <a:sym typeface="Lato"/>
              </a:rPr>
              <a:t>Japanese</a:t>
            </a:r>
            <a:r>
              <a:rPr b="1" lang="uk" sz="800">
                <a:solidFill>
                  <a:srgbClr val="505050"/>
                </a:solidFill>
                <a:latin typeface="Lato"/>
                <a:ea typeface="Lato"/>
                <a:cs typeface="Lato"/>
                <a:sym typeface="Lato"/>
              </a:rPr>
              <a:t>: </a:t>
            </a:r>
            <a:r>
              <a:rPr lang="uk" sz="800">
                <a:solidFill>
                  <a:srgbClr val="505050"/>
                </a:solidFill>
                <a:latin typeface="Lato"/>
                <a:ea typeface="Lato"/>
                <a:cs typeface="Lato"/>
                <a:sym typeface="Lato"/>
              </a:rPr>
              <a:t>Basic</a:t>
            </a:r>
            <a:endParaRPr sz="800">
              <a:solidFill>
                <a:srgbClr val="50505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10" name="Google Shape;110;p13"/>
          <p:cNvSpPr txBox="1"/>
          <p:nvPr/>
        </p:nvSpPr>
        <p:spPr>
          <a:xfrm>
            <a:off x="6268149" y="8166800"/>
            <a:ext cx="822600" cy="1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800">
                <a:solidFill>
                  <a:srgbClr val="505050"/>
                </a:solidFill>
                <a:latin typeface="Lato"/>
                <a:ea typeface="Lato"/>
                <a:cs typeface="Lato"/>
                <a:sym typeface="Lato"/>
              </a:rPr>
              <a:t>German</a:t>
            </a:r>
            <a:r>
              <a:rPr b="1" lang="uk" sz="800">
                <a:solidFill>
                  <a:srgbClr val="505050"/>
                </a:solidFill>
                <a:latin typeface="Lato"/>
                <a:ea typeface="Lato"/>
                <a:cs typeface="Lato"/>
                <a:sym typeface="Lato"/>
              </a:rPr>
              <a:t>: </a:t>
            </a:r>
            <a:r>
              <a:rPr lang="uk" sz="800">
                <a:solidFill>
                  <a:srgbClr val="505050"/>
                </a:solidFill>
                <a:latin typeface="Lato"/>
                <a:ea typeface="Lato"/>
                <a:cs typeface="Lato"/>
                <a:sym typeface="Lato"/>
              </a:rPr>
              <a:t>Native</a:t>
            </a:r>
            <a:endParaRPr sz="800">
              <a:solidFill>
                <a:srgbClr val="50505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11" name="Google Shape;111;p13"/>
          <p:cNvSpPr txBox="1"/>
          <p:nvPr/>
        </p:nvSpPr>
        <p:spPr>
          <a:xfrm>
            <a:off x="6268149" y="8329774"/>
            <a:ext cx="822600" cy="1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800">
                <a:solidFill>
                  <a:srgbClr val="505050"/>
                </a:solidFill>
                <a:latin typeface="Lato"/>
                <a:ea typeface="Lato"/>
                <a:cs typeface="Lato"/>
                <a:sym typeface="Lato"/>
              </a:rPr>
              <a:t>French: </a:t>
            </a:r>
            <a:r>
              <a:rPr lang="uk" sz="800">
                <a:solidFill>
                  <a:srgbClr val="505050"/>
                </a:solidFill>
                <a:latin typeface="Lato"/>
                <a:ea typeface="Lato"/>
                <a:cs typeface="Lato"/>
                <a:sym typeface="Lato"/>
              </a:rPr>
              <a:t>Basic</a:t>
            </a:r>
            <a:endParaRPr sz="800">
              <a:solidFill>
                <a:srgbClr val="505050"/>
              </a:solidFill>
              <a:latin typeface="Lato"/>
              <a:ea typeface="Lato"/>
              <a:cs typeface="Lato"/>
              <a:sym typeface="Lato"/>
            </a:endParaRPr>
          </a:p>
        </p:txBody>
      </p:sp>
      <p:cxnSp>
        <p:nvCxnSpPr>
          <p:cNvPr id="112" name="Google Shape;112;p13"/>
          <p:cNvCxnSpPr/>
          <p:nvPr/>
        </p:nvCxnSpPr>
        <p:spPr>
          <a:xfrm>
            <a:off x="3060000" y="8714589"/>
            <a:ext cx="3894000" cy="0"/>
          </a:xfrm>
          <a:prstGeom prst="straightConnector1">
            <a:avLst/>
          </a:prstGeom>
          <a:noFill/>
          <a:ln cap="flat" cmpd="sng" w="9525">
            <a:solidFill>
              <a:srgbClr val="50505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13" name="Google Shape;113;p13"/>
          <p:cNvSpPr txBox="1"/>
          <p:nvPr/>
        </p:nvSpPr>
        <p:spPr>
          <a:xfrm>
            <a:off x="3055035" y="8925838"/>
            <a:ext cx="3531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500">
                <a:solidFill>
                  <a:srgbClr val="505050"/>
                </a:solidFill>
                <a:latin typeface="Lato Black"/>
                <a:ea typeface="Lato Black"/>
                <a:cs typeface="Lato Black"/>
                <a:sym typeface="Lato Black"/>
              </a:rPr>
              <a:t>AWARDS</a:t>
            </a:r>
            <a:endParaRPr sz="1500">
              <a:solidFill>
                <a:srgbClr val="505050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114" name="Google Shape;114;p13"/>
          <p:cNvSpPr txBox="1"/>
          <p:nvPr/>
        </p:nvSpPr>
        <p:spPr>
          <a:xfrm>
            <a:off x="3059999" y="9332525"/>
            <a:ext cx="3894000" cy="1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505050"/>
                </a:solidFill>
                <a:latin typeface="Lato Black"/>
                <a:ea typeface="Lato Black"/>
                <a:cs typeface="Lato Black"/>
                <a:sym typeface="Lato Black"/>
              </a:rPr>
              <a:t>Policy Research Fellowship</a:t>
            </a:r>
            <a:r>
              <a:rPr b="1" lang="uk" sz="800">
                <a:solidFill>
                  <a:srgbClr val="505050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lang="uk" sz="800">
                <a:solidFill>
                  <a:srgbClr val="505050"/>
                </a:solidFill>
                <a:latin typeface="Lato"/>
                <a:ea typeface="Lato"/>
                <a:cs typeface="Lato"/>
                <a:sym typeface="Lato"/>
              </a:rPr>
              <a:t>20XX (Awarded for research in environmental legislation)</a:t>
            </a:r>
            <a:endParaRPr sz="800">
              <a:solidFill>
                <a:srgbClr val="50505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15" name="Google Shape;115;p13"/>
          <p:cNvSpPr txBox="1"/>
          <p:nvPr/>
        </p:nvSpPr>
        <p:spPr>
          <a:xfrm>
            <a:off x="3059999" y="9487663"/>
            <a:ext cx="3894000" cy="289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505050"/>
                </a:solidFill>
                <a:latin typeface="Lato Black"/>
                <a:ea typeface="Lato Black"/>
                <a:cs typeface="Lato Black"/>
                <a:sym typeface="Lato Black"/>
              </a:rPr>
              <a:t>Mary Gates Research Scholarship</a:t>
            </a:r>
            <a:r>
              <a:rPr b="1" lang="uk" sz="800">
                <a:solidFill>
                  <a:srgbClr val="505050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lang="uk" sz="800">
                <a:solidFill>
                  <a:srgbClr val="505050"/>
                </a:solidFill>
                <a:latin typeface="Lato"/>
                <a:ea typeface="Lato"/>
                <a:cs typeface="Lato"/>
                <a:sym typeface="Lato"/>
              </a:rPr>
              <a:t>20XX (Recognized for innovative work on community-based climate initiatives)</a:t>
            </a:r>
            <a:endParaRPr sz="800">
              <a:solidFill>
                <a:srgbClr val="50505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16" name="Google Shape;116;p13"/>
          <p:cNvSpPr txBox="1"/>
          <p:nvPr/>
        </p:nvSpPr>
        <p:spPr>
          <a:xfrm>
            <a:off x="3059999" y="9809300"/>
            <a:ext cx="3894000" cy="289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505050"/>
                </a:solidFill>
                <a:latin typeface="Lato Black"/>
                <a:ea typeface="Lato Black"/>
                <a:cs typeface="Lato Black"/>
                <a:sym typeface="Lato Black"/>
              </a:rPr>
              <a:t>Public Affairs Honor Society Inductee</a:t>
            </a:r>
            <a:r>
              <a:rPr lang="uk" sz="800">
                <a:solidFill>
                  <a:srgbClr val="505050"/>
                </a:solidFill>
                <a:latin typeface="Lato"/>
                <a:ea typeface="Lato"/>
                <a:cs typeface="Lato"/>
                <a:sym typeface="Lato"/>
              </a:rPr>
              <a:t> 20XX (Acknowledged for academic achievement and volunteer service)</a:t>
            </a:r>
            <a:endParaRPr sz="800">
              <a:solidFill>
                <a:srgbClr val="505050"/>
              </a:solidFill>
              <a:latin typeface="Lato"/>
              <a:ea typeface="Lato"/>
              <a:cs typeface="Lato"/>
              <a:sym typeface="Lato"/>
            </a:endParaRPr>
          </a:p>
        </p:txBody>
      </p:sp>
      <p:cxnSp>
        <p:nvCxnSpPr>
          <p:cNvPr id="117" name="Google Shape;117;p13"/>
          <p:cNvCxnSpPr/>
          <p:nvPr/>
        </p:nvCxnSpPr>
        <p:spPr>
          <a:xfrm>
            <a:off x="602350" y="1802994"/>
            <a:ext cx="4823400" cy="0"/>
          </a:xfrm>
          <a:prstGeom prst="straightConnector1">
            <a:avLst/>
          </a:prstGeom>
          <a:noFill/>
          <a:ln cap="flat" cmpd="sng" w="9525">
            <a:solidFill>
              <a:srgbClr val="50505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8" name="Google Shape;118;p13"/>
          <p:cNvCxnSpPr/>
          <p:nvPr/>
        </p:nvCxnSpPr>
        <p:spPr>
          <a:xfrm>
            <a:off x="2621425" y="2422250"/>
            <a:ext cx="0" cy="7652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19" name="Google Shape;119;p13"/>
          <p:cNvSpPr/>
          <p:nvPr/>
        </p:nvSpPr>
        <p:spPr>
          <a:xfrm>
            <a:off x="2581975" y="2382327"/>
            <a:ext cx="78900" cy="78900"/>
          </a:xfrm>
          <a:prstGeom prst="ellipse">
            <a:avLst/>
          </a:prstGeom>
          <a:solidFill>
            <a:srgbClr val="50505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13"/>
          <p:cNvSpPr/>
          <p:nvPr/>
        </p:nvSpPr>
        <p:spPr>
          <a:xfrm>
            <a:off x="2581975" y="4035600"/>
            <a:ext cx="78900" cy="78900"/>
          </a:xfrm>
          <a:prstGeom prst="ellipse">
            <a:avLst/>
          </a:prstGeom>
          <a:solidFill>
            <a:srgbClr val="50505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13"/>
          <p:cNvSpPr/>
          <p:nvPr/>
        </p:nvSpPr>
        <p:spPr>
          <a:xfrm>
            <a:off x="2581975" y="9001888"/>
            <a:ext cx="78900" cy="78900"/>
          </a:xfrm>
          <a:prstGeom prst="ellipse">
            <a:avLst/>
          </a:prstGeom>
          <a:solidFill>
            <a:srgbClr val="50505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