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Nunito"/>
      <p:regular r:id="rId7"/>
      <p:bold r:id="rId8"/>
      <p:italic r:id="rId9"/>
      <p:boldItalic r:id="rId10"/>
    </p:embeddedFont>
    <p:embeddedFont>
      <p:font typeface="Mr Dafoe"/>
      <p:regular r:id="rId11"/>
    </p:embeddedFont>
    <p:embeddedFont>
      <p:font typeface="Oswald"/>
      <p:regular r:id="rId12"/>
      <p:bold r:id="rId13"/>
    </p:embeddedFont>
    <p:embeddedFont>
      <p:font typeface="Nunito Light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3">
          <p15:clr>
            <a:srgbClr val="747775"/>
          </p15:clr>
        </p15:guide>
        <p15:guide id="2" pos="4479">
          <p15:clr>
            <a:srgbClr val="747775"/>
          </p15:clr>
        </p15:guide>
        <p15:guide id="3" pos="77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3"/>
        <p:guide pos="4479"/>
        <p:guide pos="77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rDafoe-regular.fntdata"/><Relationship Id="rId10" Type="http://schemas.openxmlformats.org/officeDocument/2006/relationships/font" Target="fonts/Nunito-boldItalic.fntdata"/><Relationship Id="rId13" Type="http://schemas.openxmlformats.org/officeDocument/2006/relationships/font" Target="fonts/Oswald-bold.fntdata"/><Relationship Id="rId12" Type="http://schemas.openxmlformats.org/officeDocument/2006/relationships/font" Target="fonts/Oswa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Nunito-italic.fntdata"/><Relationship Id="rId15" Type="http://schemas.openxmlformats.org/officeDocument/2006/relationships/font" Target="fonts/NunitoLight-bold.fntdata"/><Relationship Id="rId14" Type="http://schemas.openxmlformats.org/officeDocument/2006/relationships/font" Target="fonts/NunitoLight-regular.fntdata"/><Relationship Id="rId17" Type="http://schemas.openxmlformats.org/officeDocument/2006/relationships/font" Target="fonts/NunitoLight-boldItalic.fntdata"/><Relationship Id="rId16" Type="http://schemas.openxmlformats.org/officeDocument/2006/relationships/font" Target="fonts/Nunito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Nunito-regular.fntdata"/><Relationship Id="rId8" Type="http://schemas.openxmlformats.org/officeDocument/2006/relationships/font" Target="fonts/Nuni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8295"/>
            <a:ext cx="7560000" cy="54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0"/>
            <a:ext cx="7560000" cy="1125600"/>
          </a:xfrm>
          <a:prstGeom prst="rect">
            <a:avLst/>
          </a:prstGeom>
          <a:solidFill>
            <a:srgbClr val="FDF7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0" y="6421475"/>
            <a:ext cx="7560000" cy="3760500"/>
          </a:xfrm>
          <a:prstGeom prst="rect">
            <a:avLst/>
          </a:prstGeom>
          <a:solidFill>
            <a:srgbClr val="FDF7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-612" y="9640550"/>
            <a:ext cx="7561225" cy="1051450"/>
          </a:xfrm>
          <a:custGeom>
            <a:rect b="b" l="l" r="r" t="t"/>
            <a:pathLst>
              <a:path extrusionOk="0" h="42058" w="302449">
                <a:moveTo>
                  <a:pt x="302449" y="42058"/>
                </a:moveTo>
                <a:lnTo>
                  <a:pt x="302449" y="13607"/>
                </a:lnTo>
                <a:lnTo>
                  <a:pt x="244433" y="13607"/>
                </a:lnTo>
                <a:lnTo>
                  <a:pt x="217467" y="0"/>
                </a:lnTo>
                <a:lnTo>
                  <a:pt x="0" y="0"/>
                </a:lnTo>
                <a:lnTo>
                  <a:pt x="0" y="41934"/>
                </a:lnTo>
                <a:close/>
              </a:path>
            </a:pathLst>
          </a:custGeom>
          <a:solidFill>
            <a:srgbClr val="4A5241"/>
          </a:solidFill>
          <a:ln>
            <a:noFill/>
          </a:ln>
        </p:spPr>
      </p:sp>
      <p:sp>
        <p:nvSpPr>
          <p:cNvPr id="58" name="Google Shape;58;p13"/>
          <p:cNvSpPr/>
          <p:nvPr/>
        </p:nvSpPr>
        <p:spPr>
          <a:xfrm>
            <a:off x="0" y="5889545"/>
            <a:ext cx="7564325" cy="964875"/>
          </a:xfrm>
          <a:custGeom>
            <a:rect b="b" l="l" r="r" t="t"/>
            <a:pathLst>
              <a:path extrusionOk="0" h="38595" w="302573">
                <a:moveTo>
                  <a:pt x="0" y="38595"/>
                </a:moveTo>
                <a:lnTo>
                  <a:pt x="147947" y="38595"/>
                </a:lnTo>
                <a:lnTo>
                  <a:pt x="174419" y="24987"/>
                </a:lnTo>
                <a:lnTo>
                  <a:pt x="302573" y="24987"/>
                </a:lnTo>
                <a:lnTo>
                  <a:pt x="302573" y="0"/>
                </a:lnTo>
                <a:lnTo>
                  <a:pt x="0" y="123"/>
                </a:lnTo>
                <a:close/>
              </a:path>
            </a:pathLst>
          </a:custGeom>
          <a:solidFill>
            <a:srgbClr val="4A5241"/>
          </a:solidFill>
          <a:ln>
            <a:noFill/>
          </a:ln>
        </p:spPr>
      </p:sp>
      <p:sp>
        <p:nvSpPr>
          <p:cNvPr id="59" name="Google Shape;59;p13"/>
          <p:cNvSpPr/>
          <p:nvPr/>
        </p:nvSpPr>
        <p:spPr>
          <a:xfrm>
            <a:off x="0" y="1014350"/>
            <a:ext cx="7560000" cy="123000"/>
          </a:xfrm>
          <a:prstGeom prst="rect">
            <a:avLst/>
          </a:prstGeom>
          <a:solidFill>
            <a:srgbClr val="4A52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13"/>
          <p:cNvGrpSpPr/>
          <p:nvPr/>
        </p:nvGrpSpPr>
        <p:grpSpPr>
          <a:xfrm>
            <a:off x="450000" y="0"/>
            <a:ext cx="1401000" cy="1657500"/>
            <a:chOff x="450000" y="0"/>
            <a:chExt cx="1401000" cy="1657500"/>
          </a:xfrm>
        </p:grpSpPr>
        <p:grpSp>
          <p:nvGrpSpPr>
            <p:cNvPr id="61" name="Google Shape;61;p13"/>
            <p:cNvGrpSpPr/>
            <p:nvPr/>
          </p:nvGrpSpPr>
          <p:grpSpPr>
            <a:xfrm>
              <a:off x="450000" y="0"/>
              <a:ext cx="1401000" cy="1657500"/>
              <a:chOff x="460700" y="0"/>
              <a:chExt cx="1401000" cy="1657500"/>
            </a:xfrm>
          </p:grpSpPr>
          <p:sp>
            <p:nvSpPr>
              <p:cNvPr id="62" name="Google Shape;62;p13"/>
              <p:cNvSpPr/>
              <p:nvPr/>
            </p:nvSpPr>
            <p:spPr>
              <a:xfrm rot="5400000">
                <a:off x="332450" y="128250"/>
                <a:ext cx="1657500" cy="1401000"/>
              </a:xfrm>
              <a:prstGeom prst="homePlate">
                <a:avLst>
                  <a:gd fmla="val 31679" name="adj"/>
                </a:avLst>
              </a:prstGeom>
              <a:solidFill>
                <a:srgbClr val="FDF7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13"/>
              <p:cNvSpPr/>
              <p:nvPr/>
            </p:nvSpPr>
            <p:spPr>
              <a:xfrm rot="5400000">
                <a:off x="403550" y="162300"/>
                <a:ext cx="1515300" cy="1190700"/>
              </a:xfrm>
              <a:prstGeom prst="homePlate">
                <a:avLst>
                  <a:gd fmla="val 31679" name="adj"/>
                </a:avLst>
              </a:prstGeom>
              <a:solidFill>
                <a:srgbClr val="4A52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" name="Google Shape;64;p13"/>
            <p:cNvSpPr txBox="1"/>
            <p:nvPr/>
          </p:nvSpPr>
          <p:spPr>
            <a:xfrm>
              <a:off x="562950" y="222660"/>
              <a:ext cx="1175100" cy="6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200">
                  <a:solidFill>
                    <a:srgbClr val="FDF7F0"/>
                  </a:solidFill>
                  <a:latin typeface="Nunito"/>
                  <a:ea typeface="Nunito"/>
                  <a:cs typeface="Nunito"/>
                  <a:sym typeface="Nunito"/>
                </a:rPr>
                <a:t>NEW</a:t>
              </a:r>
              <a:endParaRPr b="1" sz="3200">
                <a:solidFill>
                  <a:srgbClr val="FDF7F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>
                  <a:solidFill>
                    <a:srgbClr val="FDF7F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LISTING</a:t>
              </a:r>
              <a:endParaRPr sz="2100">
                <a:solidFill>
                  <a:srgbClr val="FDF7F0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65" name="Google Shape;65;p13"/>
          <p:cNvSpPr txBox="1"/>
          <p:nvPr/>
        </p:nvSpPr>
        <p:spPr>
          <a:xfrm>
            <a:off x="1954481" y="304315"/>
            <a:ext cx="1286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4A5241"/>
                </a:solidFill>
                <a:latin typeface="Mr Dafoe"/>
                <a:ea typeface="Mr Dafoe"/>
                <a:cs typeface="Mr Dafoe"/>
                <a:sym typeface="Mr Dafoe"/>
              </a:rPr>
              <a:t>Modern</a:t>
            </a:r>
            <a:endParaRPr sz="2900">
              <a:solidFill>
                <a:srgbClr val="4A5241"/>
              </a:solidFill>
              <a:latin typeface="Mr Dafoe"/>
              <a:ea typeface="Mr Dafoe"/>
              <a:cs typeface="Mr Dafoe"/>
              <a:sym typeface="Mr Dafoe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3133851" y="150425"/>
            <a:ext cx="4191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>
                <a:solidFill>
                  <a:srgbClr val="4A5241"/>
                </a:solidFill>
                <a:latin typeface="Nunito"/>
                <a:ea typeface="Nunito"/>
                <a:cs typeface="Nunito"/>
                <a:sym typeface="Nunito"/>
              </a:rPr>
              <a:t>REAL ESTATE</a:t>
            </a:r>
            <a:endParaRPr sz="4900">
              <a:solidFill>
                <a:srgbClr val="4A524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6175" y="5240125"/>
            <a:ext cx="4335750" cy="946300"/>
          </a:xfrm>
          <a:custGeom>
            <a:rect b="b" l="l" r="r" t="t"/>
            <a:pathLst>
              <a:path extrusionOk="0" h="37852" w="173430">
                <a:moveTo>
                  <a:pt x="0" y="37852"/>
                </a:moveTo>
                <a:lnTo>
                  <a:pt x="151658" y="37852"/>
                </a:lnTo>
                <a:lnTo>
                  <a:pt x="173430" y="26719"/>
                </a:lnTo>
                <a:lnTo>
                  <a:pt x="150669" y="13607"/>
                </a:lnTo>
                <a:lnTo>
                  <a:pt x="91539" y="13607"/>
                </a:lnTo>
                <a:lnTo>
                  <a:pt x="65809" y="0"/>
                </a:lnTo>
                <a:lnTo>
                  <a:pt x="0" y="0"/>
                </a:lnTo>
                <a:close/>
              </a:path>
            </a:pathLst>
          </a:custGeom>
          <a:solidFill>
            <a:srgbClr val="172216">
              <a:alpha val="67720"/>
            </a:srgbClr>
          </a:solidFill>
          <a:ln>
            <a:noFill/>
          </a:ln>
        </p:spPr>
      </p:sp>
      <p:sp>
        <p:nvSpPr>
          <p:cNvPr id="68" name="Google Shape;68;p13"/>
          <p:cNvSpPr txBox="1"/>
          <p:nvPr/>
        </p:nvSpPr>
        <p:spPr>
          <a:xfrm>
            <a:off x="432950" y="5765840"/>
            <a:ext cx="3525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0">
                <a:solidFill>
                  <a:srgbClr val="FDF7F0"/>
                </a:solidFill>
                <a:latin typeface="Nunito"/>
                <a:ea typeface="Nunito"/>
                <a:cs typeface="Nunito"/>
                <a:sym typeface="Nunito"/>
              </a:rPr>
              <a:t>$250 000</a:t>
            </a:r>
            <a:endParaRPr b="1" sz="6000">
              <a:solidFill>
                <a:srgbClr val="FDF7F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432950" y="5498625"/>
            <a:ext cx="1682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DF7F0"/>
                </a:solidFill>
                <a:latin typeface="Nunito"/>
                <a:ea typeface="Nunito"/>
                <a:cs typeface="Nunito"/>
                <a:sym typeface="Nunito"/>
              </a:rPr>
              <a:t>START FROM</a:t>
            </a:r>
            <a:endParaRPr sz="1600">
              <a:solidFill>
                <a:srgbClr val="FDF7F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4729586" y="6092030"/>
            <a:ext cx="2372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DF7F0"/>
                </a:solidFill>
                <a:latin typeface="Nunito"/>
                <a:ea typeface="Nunito"/>
                <a:cs typeface="Nunito"/>
                <a:sym typeface="Nunito"/>
              </a:rPr>
              <a:t>PROPERTY HIGHLIGHTS</a:t>
            </a:r>
            <a:endParaRPr sz="1600">
              <a:solidFill>
                <a:srgbClr val="FDF7F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4111090" y="6736910"/>
            <a:ext cx="2939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4A5241"/>
                </a:solidFill>
                <a:latin typeface="Nunito"/>
                <a:ea typeface="Nunito"/>
                <a:cs typeface="Nunito"/>
                <a:sym typeface="Nunito"/>
              </a:rPr>
              <a:t>9 WILLOW LANE, ROSEVILLE, HARMONYVILLE, USA 67890</a:t>
            </a:r>
            <a:endParaRPr sz="800">
              <a:solidFill>
                <a:srgbClr val="4A524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9864550"/>
            <a:ext cx="613826" cy="6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1224650" y="9837350"/>
            <a:ext cx="1187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MORE INFO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1224650" y="10071725"/>
            <a:ext cx="471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123-455-67-67 , 134-445-45-67 | openhouse@mail.com | openhouse.com</a:t>
            </a:r>
            <a:endParaRPr sz="10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224650" y="10245525"/>
            <a:ext cx="4614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elit, sed do eiusmod tempor incididunt ut labore et dolore magna aliqua.</a:t>
            </a:r>
            <a:endParaRPr sz="9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76" name="Google Shape;76;p13"/>
          <p:cNvGrpSpPr/>
          <p:nvPr/>
        </p:nvGrpSpPr>
        <p:grpSpPr>
          <a:xfrm>
            <a:off x="6481946" y="10237409"/>
            <a:ext cx="641895" cy="246300"/>
            <a:chOff x="6481946" y="9265234"/>
            <a:chExt cx="641895" cy="246300"/>
          </a:xfrm>
        </p:grpSpPr>
        <p:sp>
          <p:nvSpPr>
            <p:cNvPr id="77" name="Google Shape;77;p13"/>
            <p:cNvSpPr/>
            <p:nvPr/>
          </p:nvSpPr>
          <p:spPr>
            <a:xfrm>
              <a:off x="6481946" y="9300610"/>
              <a:ext cx="163800" cy="153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3"/>
            <p:cNvSpPr txBox="1"/>
            <p:nvPr/>
          </p:nvSpPr>
          <p:spPr>
            <a:xfrm>
              <a:off x="6689141" y="9265234"/>
              <a:ext cx="434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FDF7F0"/>
                  </a:solidFill>
                  <a:latin typeface="Oswald"/>
                  <a:ea typeface="Oswald"/>
                  <a:cs typeface="Oswald"/>
                  <a:sym typeface="Oswald"/>
                </a:rPr>
                <a:t>LOGO</a:t>
              </a:r>
              <a:endParaRPr sz="1600">
                <a:solidFill>
                  <a:srgbClr val="FDF7F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79" name="Google Shape;79;p13"/>
          <p:cNvGrpSpPr/>
          <p:nvPr/>
        </p:nvGrpSpPr>
        <p:grpSpPr>
          <a:xfrm>
            <a:off x="476250" y="7196200"/>
            <a:ext cx="6753075" cy="2102570"/>
            <a:chOff x="476250" y="7126575"/>
            <a:chExt cx="6753075" cy="2102570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476250" y="7126575"/>
              <a:ext cx="1639501" cy="2102570"/>
              <a:chOff x="476250" y="6383000"/>
              <a:chExt cx="1639501" cy="2102570"/>
            </a:xfrm>
          </p:grpSpPr>
          <p:sp>
            <p:nvSpPr>
              <p:cNvPr id="81" name="Google Shape;81;p13"/>
              <p:cNvSpPr txBox="1"/>
              <p:nvPr/>
            </p:nvSpPr>
            <p:spPr>
              <a:xfrm>
                <a:off x="476250" y="6383000"/>
                <a:ext cx="1639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4A5241"/>
                    </a:solidFill>
                    <a:latin typeface="Nunito"/>
                    <a:ea typeface="Nunito"/>
                    <a:cs typeface="Nunito"/>
                    <a:sym typeface="Nunito"/>
                  </a:rPr>
                  <a:t>TWO BEDROOM</a:t>
                </a:r>
                <a:endParaRPr b="1">
                  <a:solidFill>
                    <a:srgbClr val="4A524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pic>
            <p:nvPicPr>
              <p:cNvPr id="82" name="Google Shape;82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76250" y="6664414"/>
                <a:ext cx="1639501" cy="1188659"/>
              </a:xfrm>
              <a:prstGeom prst="rect">
                <a:avLst/>
              </a:prstGeom>
              <a:noFill/>
              <a:ln cap="flat" cmpd="sng" w="28575">
                <a:solidFill>
                  <a:srgbClr val="4A524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83" name="Google Shape;83;p13"/>
              <p:cNvSpPr txBox="1"/>
              <p:nvPr/>
            </p:nvSpPr>
            <p:spPr>
              <a:xfrm>
                <a:off x="476250" y="7931470"/>
                <a:ext cx="16395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4A5241"/>
                    </a:solidFill>
                    <a:latin typeface="Nunito"/>
                    <a:ea typeface="Nunito"/>
                    <a:cs typeface="Nunito"/>
                    <a:sym typeface="Nunito"/>
                  </a:rPr>
                  <a:t>We are delighted to present this exquisite house</a:t>
                </a:r>
                <a:endParaRPr sz="1200">
                  <a:solidFill>
                    <a:srgbClr val="4A524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pic>
          <p:nvPicPr>
            <p:cNvPr id="84" name="Google Shape;84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60250" y="7407989"/>
              <a:ext cx="1639501" cy="1188659"/>
            </a:xfrm>
            <a:prstGeom prst="rect">
              <a:avLst/>
            </a:prstGeom>
            <a:noFill/>
            <a:ln cap="flat" cmpd="sng" w="28575">
              <a:solidFill>
                <a:srgbClr val="4A5241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85" name="Google Shape;85;p13"/>
            <p:cNvGrpSpPr/>
            <p:nvPr/>
          </p:nvGrpSpPr>
          <p:grpSpPr>
            <a:xfrm>
              <a:off x="2960250" y="7126575"/>
              <a:ext cx="1639501" cy="2102570"/>
              <a:chOff x="2960250" y="6383000"/>
              <a:chExt cx="1639501" cy="2102570"/>
            </a:xfrm>
          </p:grpSpPr>
          <p:sp>
            <p:nvSpPr>
              <p:cNvPr id="86" name="Google Shape;86;p13"/>
              <p:cNvSpPr txBox="1"/>
              <p:nvPr/>
            </p:nvSpPr>
            <p:spPr>
              <a:xfrm>
                <a:off x="2960250" y="6383000"/>
                <a:ext cx="1639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4A5241"/>
                    </a:solidFill>
                    <a:latin typeface="Nunito"/>
                    <a:ea typeface="Nunito"/>
                    <a:cs typeface="Nunito"/>
                    <a:sym typeface="Nunito"/>
                  </a:rPr>
                  <a:t>FOUR BATHROOM</a:t>
                </a:r>
                <a:endParaRPr b="1">
                  <a:solidFill>
                    <a:srgbClr val="4A524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87" name="Google Shape;87;p13"/>
              <p:cNvSpPr txBox="1"/>
              <p:nvPr/>
            </p:nvSpPr>
            <p:spPr>
              <a:xfrm>
                <a:off x="2960250" y="7931470"/>
                <a:ext cx="16395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4A5241"/>
                    </a:solidFill>
                    <a:latin typeface="Nunito"/>
                    <a:ea typeface="Nunito"/>
                    <a:cs typeface="Nunito"/>
                    <a:sym typeface="Nunito"/>
                  </a:rPr>
                  <a:t>We are delighted to present this exquisite house</a:t>
                </a:r>
                <a:endParaRPr sz="1200">
                  <a:solidFill>
                    <a:srgbClr val="4A524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pic>
            <p:nvPicPr>
              <p:cNvPr id="88" name="Google Shape;88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13730" r="6948" t="0"/>
              <a:stretch/>
            </p:blipFill>
            <p:spPr>
              <a:xfrm>
                <a:off x="2960250" y="6664437"/>
                <a:ext cx="1639501" cy="1188638"/>
              </a:xfrm>
              <a:prstGeom prst="rect">
                <a:avLst/>
              </a:prstGeom>
              <a:noFill/>
              <a:ln cap="flat" cmpd="sng" w="28575">
                <a:solidFill>
                  <a:srgbClr val="4A524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grpSp>
          <p:nvGrpSpPr>
            <p:cNvPr id="89" name="Google Shape;89;p13"/>
            <p:cNvGrpSpPr/>
            <p:nvPr/>
          </p:nvGrpSpPr>
          <p:grpSpPr>
            <a:xfrm>
              <a:off x="5298525" y="7126575"/>
              <a:ext cx="1930800" cy="2102570"/>
              <a:chOff x="5298525" y="6383000"/>
              <a:chExt cx="1930800" cy="2102570"/>
            </a:xfrm>
          </p:grpSpPr>
          <p:sp>
            <p:nvSpPr>
              <p:cNvPr id="90" name="Google Shape;90;p13"/>
              <p:cNvSpPr txBox="1"/>
              <p:nvPr/>
            </p:nvSpPr>
            <p:spPr>
              <a:xfrm>
                <a:off x="5298525" y="6383000"/>
                <a:ext cx="19308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4A5241"/>
                    </a:solidFill>
                    <a:latin typeface="Nunito"/>
                    <a:ea typeface="Nunito"/>
                    <a:cs typeface="Nunito"/>
                    <a:sym typeface="Nunito"/>
                  </a:rPr>
                  <a:t>FOUR LIVING ROOM</a:t>
                </a:r>
                <a:endParaRPr b="1">
                  <a:solidFill>
                    <a:srgbClr val="4A524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91" name="Google Shape;91;p13"/>
              <p:cNvSpPr txBox="1"/>
              <p:nvPr/>
            </p:nvSpPr>
            <p:spPr>
              <a:xfrm>
                <a:off x="5444250" y="7931470"/>
                <a:ext cx="16395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4A5241"/>
                    </a:solidFill>
                    <a:latin typeface="Nunito"/>
                    <a:ea typeface="Nunito"/>
                    <a:cs typeface="Nunito"/>
                    <a:sym typeface="Nunito"/>
                  </a:rPr>
                  <a:t>We are delighted to present this exquisite house</a:t>
                </a:r>
                <a:endParaRPr sz="1200">
                  <a:solidFill>
                    <a:srgbClr val="4A524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pic>
            <p:nvPicPr>
              <p:cNvPr id="92" name="Google Shape;92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13730" r="6948" t="0"/>
              <a:stretch/>
            </p:blipFill>
            <p:spPr>
              <a:xfrm>
                <a:off x="5444250" y="6664437"/>
                <a:ext cx="1639501" cy="118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13"/>
              <p:cNvPicPr preferRelativeResize="0"/>
              <p:nvPr/>
            </p:nvPicPr>
            <p:blipFill rotWithShape="1">
              <a:blip r:embed="rId7">
                <a:alphaModFix/>
              </a:blip>
              <a:srcRect b="0" l="29790" r="0" t="29785"/>
              <a:stretch/>
            </p:blipFill>
            <p:spPr>
              <a:xfrm>
                <a:off x="5425250" y="6664424"/>
                <a:ext cx="1639501" cy="1188650"/>
              </a:xfrm>
              <a:prstGeom prst="rect">
                <a:avLst/>
              </a:prstGeom>
              <a:noFill/>
              <a:ln cap="flat" cmpd="sng" w="28575">
                <a:solidFill>
                  <a:srgbClr val="4A524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