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10692000" cx="7560000"/>
  <p:notesSz cx="6858000" cy="9144000"/>
  <p:embeddedFontLst>
    <p:embeddedFont>
      <p:font typeface="Jost"/>
      <p:regular r:id="rId9"/>
      <p:bold r:id="rId10"/>
      <p:italic r:id="rId11"/>
      <p:boldItalic r:id="rId12"/>
    </p:embeddedFont>
    <p:embeddedFont>
      <p:font typeface="Jost Medium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40">
          <p15:clr>
            <a:srgbClr val="747775"/>
          </p15:clr>
        </p15:guide>
        <p15:guide id="2" pos="4422">
          <p15:clr>
            <a:srgbClr val="747775"/>
          </p15:clr>
        </p15:guide>
        <p15:guide id="3" orient="horz" pos="6549">
          <p15:clr>
            <a:srgbClr val="747775"/>
          </p15:clr>
        </p15:guide>
        <p15:guide id="4" pos="680">
          <p15:clr>
            <a:srgbClr val="747775"/>
          </p15:clr>
        </p15:guide>
        <p15:guide id="5" orient="horz" pos="6406">
          <p15:clr>
            <a:srgbClr val="747775"/>
          </p15:clr>
        </p15:guide>
        <p15:guide id="6" orient="horz" pos="329">
          <p15:clr>
            <a:srgbClr val="747775"/>
          </p15:clr>
        </p15:guide>
        <p15:guide id="7" orient="horz" pos="1417">
          <p15:clr>
            <a:srgbClr val="747775"/>
          </p15:clr>
        </p15:guide>
        <p15:guide id="8" orient="horz" pos="1814">
          <p15:clr>
            <a:srgbClr val="747775"/>
          </p15:clr>
        </p15:guide>
        <p15:guide id="9" orient="horz" pos="170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40"/>
        <p:guide pos="4422"/>
        <p:guide pos="6549" orient="horz"/>
        <p:guide pos="680"/>
        <p:guide pos="6406" orient="horz"/>
        <p:guide pos="329" orient="horz"/>
        <p:guide pos="1417" orient="horz"/>
        <p:guide pos="1814" orient="horz"/>
        <p:guide pos="1701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Jost-italic.fntdata"/><Relationship Id="rId10" Type="http://schemas.openxmlformats.org/officeDocument/2006/relationships/font" Target="fonts/Jost-bold.fntdata"/><Relationship Id="rId13" Type="http://schemas.openxmlformats.org/officeDocument/2006/relationships/font" Target="fonts/JostMedium-regular.fntdata"/><Relationship Id="rId12" Type="http://schemas.openxmlformats.org/officeDocument/2006/relationships/font" Target="fonts/Jost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Jost-regular.fntdata"/><Relationship Id="rId15" Type="http://schemas.openxmlformats.org/officeDocument/2006/relationships/font" Target="fonts/JostMedium-italic.fntdata"/><Relationship Id="rId14" Type="http://schemas.openxmlformats.org/officeDocument/2006/relationships/font" Target="fonts/JostMedium-bold.fntdata"/><Relationship Id="rId16" Type="http://schemas.openxmlformats.org/officeDocument/2006/relationships/font" Target="fonts/JostMedium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abd4494551_0_49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abd4494551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abd4494551_0_94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abd4494551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4930675" y="8016550"/>
            <a:ext cx="2004900" cy="2004900"/>
          </a:xfrm>
          <a:prstGeom prst="ellipse">
            <a:avLst/>
          </a:prstGeom>
          <a:noFill/>
          <a:ln cap="flat" cmpd="sng" w="152400">
            <a:solidFill>
              <a:srgbClr val="BBF9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499895" y="421095"/>
            <a:ext cx="29076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3800">
                <a:solidFill>
                  <a:srgbClr val="1CEBC7"/>
                </a:solidFill>
                <a:latin typeface="Jost Medium"/>
                <a:ea typeface="Jost Medium"/>
                <a:cs typeface="Jost Medium"/>
                <a:sym typeface="Jost Medium"/>
              </a:rPr>
              <a:t>PROPOSAL</a:t>
            </a:r>
            <a:r>
              <a:rPr lang="uk" sz="3800">
                <a:solidFill>
                  <a:schemeClr val="dk2"/>
                </a:solidFill>
                <a:latin typeface="Jost Medium"/>
                <a:ea typeface="Jost Medium"/>
                <a:cs typeface="Jost Medium"/>
                <a:sym typeface="Jost Medium"/>
              </a:rPr>
              <a:t> </a:t>
            </a:r>
            <a:endParaRPr sz="3800">
              <a:solidFill>
                <a:schemeClr val="dk2"/>
              </a:solidFill>
              <a:latin typeface="Jost Medium"/>
              <a:ea typeface="Jost Medium"/>
              <a:cs typeface="Jost Medium"/>
              <a:sym typeface="Jost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3800">
                <a:solidFill>
                  <a:schemeClr val="dk1"/>
                </a:solidFill>
                <a:latin typeface="Jost Medium"/>
                <a:ea typeface="Jost Medium"/>
                <a:cs typeface="Jost Medium"/>
                <a:sym typeface="Jost Medium"/>
              </a:rPr>
              <a:t>NAME</a:t>
            </a:r>
            <a:endParaRPr sz="3800">
              <a:solidFill>
                <a:schemeClr val="dk1"/>
              </a:solidFill>
              <a:latin typeface="Jost Medium"/>
              <a:ea typeface="Jost Medium"/>
              <a:cs typeface="Jost Medium"/>
              <a:sym typeface="Jost Medium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522439" y="2034595"/>
            <a:ext cx="2907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solidFill>
                  <a:schemeClr val="dk1"/>
                </a:solidFill>
                <a:latin typeface="Jost"/>
                <a:ea typeface="Jost"/>
                <a:cs typeface="Jost"/>
                <a:sym typeface="Jost"/>
              </a:rPr>
              <a:t>Date:</a:t>
            </a:r>
            <a:r>
              <a:rPr lang="uk">
                <a:solidFill>
                  <a:schemeClr val="dk1"/>
                </a:solidFill>
                <a:latin typeface="Jost"/>
                <a:ea typeface="Jost"/>
                <a:cs typeface="Jost"/>
                <a:sym typeface="Jost"/>
              </a:rPr>
              <a:t> [Date of Submission]</a:t>
            </a:r>
            <a:endParaRPr>
              <a:solidFill>
                <a:schemeClr val="dk1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5045862" y="486994"/>
            <a:ext cx="14679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chemeClr val="dk1"/>
                </a:solidFill>
                <a:latin typeface="Jost Medium"/>
                <a:ea typeface="Jost Medium"/>
                <a:cs typeface="Jost Medium"/>
                <a:sym typeface="Jost Medium"/>
              </a:rPr>
              <a:t>[YOUR COMPANY</a:t>
            </a:r>
            <a:endParaRPr sz="1100">
              <a:solidFill>
                <a:schemeClr val="dk1"/>
              </a:solidFill>
              <a:latin typeface="Jost Medium"/>
              <a:ea typeface="Jost Medium"/>
              <a:cs typeface="Jost Medium"/>
              <a:sym typeface="Jost Medium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chemeClr val="dk1"/>
                </a:solidFill>
                <a:latin typeface="Jost Medium"/>
                <a:ea typeface="Jost Medium"/>
                <a:cs typeface="Jost Medium"/>
                <a:sym typeface="Jost Medium"/>
              </a:rPr>
              <a:t>NAME/LOGO]</a:t>
            </a:r>
            <a:endParaRPr sz="1100">
              <a:solidFill>
                <a:schemeClr val="dk1"/>
              </a:solidFill>
              <a:latin typeface="Jost Medium"/>
              <a:ea typeface="Jost Medium"/>
              <a:cs typeface="Jost Medium"/>
              <a:sym typeface="Jost Medium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94637" y="521513"/>
            <a:ext cx="325362" cy="3293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9" name="Google Shape;59;p13"/>
          <p:cNvGrpSpPr/>
          <p:nvPr/>
        </p:nvGrpSpPr>
        <p:grpSpPr>
          <a:xfrm>
            <a:off x="4896550" y="1299050"/>
            <a:ext cx="2123400" cy="942223"/>
            <a:chOff x="4896550" y="1299050"/>
            <a:chExt cx="2123400" cy="942223"/>
          </a:xfrm>
        </p:grpSpPr>
        <p:sp>
          <p:nvSpPr>
            <p:cNvPr id="60" name="Google Shape;60;p13"/>
            <p:cNvSpPr txBox="1"/>
            <p:nvPr/>
          </p:nvSpPr>
          <p:spPr>
            <a:xfrm>
              <a:off x="4896550" y="1299050"/>
              <a:ext cx="2123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chemeClr val="dk1"/>
                  </a:solidFill>
                  <a:latin typeface="Jost Medium"/>
                  <a:ea typeface="Jost Medium"/>
                  <a:cs typeface="Jost Medium"/>
                  <a:sym typeface="Jost Medium"/>
                </a:rPr>
                <a:t>Contact Information:</a:t>
              </a:r>
              <a:endParaRPr>
                <a:solidFill>
                  <a:schemeClr val="dk1"/>
                </a:solidFill>
                <a:latin typeface="Jost Medium"/>
                <a:ea typeface="Jost Medium"/>
                <a:cs typeface="Jost Medium"/>
                <a:sym typeface="Jost Medium"/>
              </a:endParaRPr>
            </a:p>
          </p:txBody>
        </p:sp>
        <p:sp>
          <p:nvSpPr>
            <p:cNvPr id="61" name="Google Shape;61;p13"/>
            <p:cNvSpPr txBox="1"/>
            <p:nvPr/>
          </p:nvSpPr>
          <p:spPr>
            <a:xfrm>
              <a:off x="4896550" y="1601386"/>
              <a:ext cx="2123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chemeClr val="dk1"/>
                  </a:solidFill>
                  <a:latin typeface="Jost Medium"/>
                  <a:ea typeface="Jost Medium"/>
                  <a:cs typeface="Jost Medium"/>
                  <a:sym typeface="Jost Medium"/>
                </a:rPr>
                <a:t>Name: </a:t>
              </a:r>
              <a:r>
                <a:rPr lang="uk" sz="1200">
                  <a:solidFill>
                    <a:srgbClr val="575756"/>
                  </a:solidFill>
                  <a:latin typeface="Jost"/>
                  <a:ea typeface="Jost"/>
                  <a:cs typeface="Jost"/>
                  <a:sym typeface="Jost"/>
                </a:rPr>
                <a:t>Rae Bruen</a:t>
              </a:r>
              <a:endParaRPr sz="1200">
                <a:solidFill>
                  <a:srgbClr val="575756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62" name="Google Shape;62;p13"/>
            <p:cNvSpPr txBox="1"/>
            <p:nvPr/>
          </p:nvSpPr>
          <p:spPr>
            <a:xfrm>
              <a:off x="4896550" y="1823638"/>
              <a:ext cx="2123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chemeClr val="dk1"/>
                  </a:solidFill>
                  <a:latin typeface="Jost Medium"/>
                  <a:ea typeface="Jost Medium"/>
                  <a:cs typeface="Jost Medium"/>
                  <a:sym typeface="Jost Medium"/>
                </a:rPr>
                <a:t>Phone: </a:t>
              </a:r>
              <a:r>
                <a:rPr lang="uk" sz="1200">
                  <a:solidFill>
                    <a:srgbClr val="575756"/>
                  </a:solidFill>
                  <a:latin typeface="Jost"/>
                  <a:ea typeface="Jost"/>
                  <a:cs typeface="Jost"/>
                  <a:sym typeface="Jost"/>
                </a:rPr>
                <a:t>+1 270-304-6870</a:t>
              </a:r>
              <a:endParaRPr sz="1200">
                <a:solidFill>
                  <a:srgbClr val="575756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63" name="Google Shape;63;p13"/>
            <p:cNvSpPr txBox="1"/>
            <p:nvPr/>
          </p:nvSpPr>
          <p:spPr>
            <a:xfrm>
              <a:off x="4896550" y="2056473"/>
              <a:ext cx="2123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chemeClr val="dk1"/>
                  </a:solidFill>
                  <a:latin typeface="Jost Medium"/>
                  <a:ea typeface="Jost Medium"/>
                  <a:cs typeface="Jost Medium"/>
                  <a:sym typeface="Jost Medium"/>
                </a:rPr>
                <a:t>Email: </a:t>
              </a:r>
              <a:r>
                <a:rPr lang="uk" sz="1200">
                  <a:solidFill>
                    <a:srgbClr val="575756"/>
                  </a:solidFill>
                  <a:latin typeface="Jost"/>
                  <a:ea typeface="Jost"/>
                  <a:cs typeface="Jost"/>
                  <a:sym typeface="Jost"/>
                </a:rPr>
                <a:t>email@domain.ltd</a:t>
              </a:r>
              <a:endParaRPr sz="1200">
                <a:solidFill>
                  <a:srgbClr val="575756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sp>
        <p:nvSpPr>
          <p:cNvPr id="64" name="Google Shape;64;p13"/>
          <p:cNvSpPr/>
          <p:nvPr/>
        </p:nvSpPr>
        <p:spPr>
          <a:xfrm>
            <a:off x="540000" y="2693800"/>
            <a:ext cx="6480000" cy="186300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5" name="Google Shape;65;p13"/>
          <p:cNvGrpSpPr/>
          <p:nvPr/>
        </p:nvGrpSpPr>
        <p:grpSpPr>
          <a:xfrm>
            <a:off x="522439" y="3205828"/>
            <a:ext cx="6497572" cy="907683"/>
            <a:chOff x="522439" y="3205828"/>
            <a:chExt cx="6497572" cy="907683"/>
          </a:xfrm>
        </p:grpSpPr>
        <p:sp>
          <p:nvSpPr>
            <p:cNvPr id="66" name="Google Shape;66;p13"/>
            <p:cNvSpPr txBox="1"/>
            <p:nvPr/>
          </p:nvSpPr>
          <p:spPr>
            <a:xfrm>
              <a:off x="522439" y="3205828"/>
              <a:ext cx="29076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chemeClr val="dk1"/>
                  </a:solidFill>
                  <a:latin typeface="Jost Medium"/>
                  <a:ea typeface="Jost Medium"/>
                  <a:cs typeface="Jost Medium"/>
                  <a:sym typeface="Jost Medium"/>
                </a:rPr>
                <a:t>Executive Summary:</a:t>
              </a:r>
              <a:endParaRPr sz="1600">
                <a:solidFill>
                  <a:schemeClr val="dk1"/>
                </a:solidFill>
                <a:latin typeface="Jost Medium"/>
                <a:ea typeface="Jost Medium"/>
                <a:cs typeface="Jost Medium"/>
                <a:sym typeface="Jost Medium"/>
              </a:endParaRPr>
            </a:p>
          </p:txBody>
        </p:sp>
        <p:sp>
          <p:nvSpPr>
            <p:cNvPr id="67" name="Google Shape;67;p13"/>
            <p:cNvSpPr txBox="1"/>
            <p:nvPr/>
          </p:nvSpPr>
          <p:spPr>
            <a:xfrm>
              <a:off x="1080011" y="3650311"/>
              <a:ext cx="5940000" cy="46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575756"/>
                  </a:solidFill>
                  <a:latin typeface="Jost"/>
                  <a:ea typeface="Jost"/>
                  <a:cs typeface="Jost"/>
                  <a:sym typeface="Jost"/>
                </a:rPr>
                <a:t>Briefly summarize the proposal, highlighting the key points, objectives,</a:t>
              </a:r>
              <a:endParaRPr>
                <a:solidFill>
                  <a:srgbClr val="575756"/>
                </a:solidFill>
                <a:latin typeface="Jost"/>
                <a:ea typeface="Jost"/>
                <a:cs typeface="Jost"/>
                <a:sym typeface="Jost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575756"/>
                  </a:solidFill>
                  <a:latin typeface="Jost"/>
                  <a:ea typeface="Jost"/>
                  <a:cs typeface="Jost"/>
                  <a:sym typeface="Jost"/>
                </a:rPr>
                <a:t>and benefits of your offering.</a:t>
              </a:r>
              <a:endParaRPr>
                <a:solidFill>
                  <a:srgbClr val="575756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grpSp>
        <p:nvGrpSpPr>
          <p:cNvPr id="68" name="Google Shape;68;p13"/>
          <p:cNvGrpSpPr/>
          <p:nvPr/>
        </p:nvGrpSpPr>
        <p:grpSpPr>
          <a:xfrm>
            <a:off x="522439" y="4504056"/>
            <a:ext cx="6497572" cy="907683"/>
            <a:chOff x="522439" y="3212884"/>
            <a:chExt cx="6497572" cy="907683"/>
          </a:xfrm>
        </p:grpSpPr>
        <p:sp>
          <p:nvSpPr>
            <p:cNvPr id="69" name="Google Shape;69;p13"/>
            <p:cNvSpPr txBox="1"/>
            <p:nvPr/>
          </p:nvSpPr>
          <p:spPr>
            <a:xfrm>
              <a:off x="522439" y="3212884"/>
              <a:ext cx="29076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chemeClr val="dk1"/>
                  </a:solidFill>
                  <a:latin typeface="Jost Medium"/>
                  <a:ea typeface="Jost Medium"/>
                  <a:cs typeface="Jost Medium"/>
                  <a:sym typeface="Jost Medium"/>
                </a:rPr>
                <a:t>Introduction:</a:t>
              </a:r>
              <a:endParaRPr sz="1600">
                <a:solidFill>
                  <a:schemeClr val="dk1"/>
                </a:solidFill>
                <a:latin typeface="Jost Medium"/>
                <a:ea typeface="Jost Medium"/>
                <a:cs typeface="Jost Medium"/>
                <a:sym typeface="Jost Medium"/>
              </a:endParaRPr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1080011" y="3657367"/>
              <a:ext cx="5940000" cy="46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575756"/>
                  </a:solidFill>
                  <a:latin typeface="Jost"/>
                  <a:ea typeface="Jost"/>
                  <a:cs typeface="Jost"/>
                  <a:sym typeface="Jost"/>
                </a:rPr>
                <a:t>Introduce your company, its background, and expertise. Explain the purpose </a:t>
              </a:r>
              <a:endParaRPr>
                <a:solidFill>
                  <a:srgbClr val="575756"/>
                </a:solidFill>
                <a:latin typeface="Jost"/>
                <a:ea typeface="Jost"/>
                <a:cs typeface="Jost"/>
                <a:sym typeface="Jost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575756"/>
                  </a:solidFill>
                  <a:latin typeface="Jost"/>
                  <a:ea typeface="Jost"/>
                  <a:cs typeface="Jost"/>
                  <a:sym typeface="Jost"/>
                </a:rPr>
                <a:t>of the proposal and its relevance to the recipient.</a:t>
              </a:r>
              <a:endParaRPr>
                <a:solidFill>
                  <a:srgbClr val="575756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grpSp>
        <p:nvGrpSpPr>
          <p:cNvPr id="71" name="Google Shape;71;p13"/>
          <p:cNvGrpSpPr/>
          <p:nvPr/>
        </p:nvGrpSpPr>
        <p:grpSpPr>
          <a:xfrm>
            <a:off x="522439" y="5809361"/>
            <a:ext cx="6497572" cy="907683"/>
            <a:chOff x="522439" y="3212884"/>
            <a:chExt cx="6497572" cy="907683"/>
          </a:xfrm>
        </p:grpSpPr>
        <p:sp>
          <p:nvSpPr>
            <p:cNvPr id="72" name="Google Shape;72;p13"/>
            <p:cNvSpPr txBox="1"/>
            <p:nvPr/>
          </p:nvSpPr>
          <p:spPr>
            <a:xfrm>
              <a:off x="522439" y="3212884"/>
              <a:ext cx="29076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chemeClr val="dk1"/>
                  </a:solidFill>
                  <a:latin typeface="Jost Medium"/>
                  <a:ea typeface="Jost Medium"/>
                  <a:cs typeface="Jost Medium"/>
                  <a:sym typeface="Jost Medium"/>
                </a:rPr>
                <a:t>Problem Statement:</a:t>
              </a:r>
              <a:endParaRPr sz="1600">
                <a:solidFill>
                  <a:schemeClr val="dk1"/>
                </a:solidFill>
                <a:latin typeface="Jost Medium"/>
                <a:ea typeface="Jost Medium"/>
                <a:cs typeface="Jost Medium"/>
                <a:sym typeface="Jost Medium"/>
              </a:endParaRPr>
            </a:p>
          </p:txBody>
        </p:sp>
        <p:sp>
          <p:nvSpPr>
            <p:cNvPr id="73" name="Google Shape;73;p13"/>
            <p:cNvSpPr txBox="1"/>
            <p:nvPr/>
          </p:nvSpPr>
          <p:spPr>
            <a:xfrm>
              <a:off x="1080011" y="3657367"/>
              <a:ext cx="5940000" cy="46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575756"/>
                  </a:solidFill>
                  <a:latin typeface="Jost"/>
                  <a:ea typeface="Jost"/>
                  <a:cs typeface="Jost"/>
                  <a:sym typeface="Jost"/>
                </a:rPr>
                <a:t>Describe the issue, challenge, or opportunity that your proposal aims to address. Support it with data, statistics, or examples.</a:t>
              </a:r>
              <a:endParaRPr>
                <a:solidFill>
                  <a:srgbClr val="575756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grpSp>
        <p:nvGrpSpPr>
          <p:cNvPr id="74" name="Google Shape;74;p13"/>
          <p:cNvGrpSpPr/>
          <p:nvPr/>
        </p:nvGrpSpPr>
        <p:grpSpPr>
          <a:xfrm>
            <a:off x="522439" y="7093467"/>
            <a:ext cx="6497572" cy="907683"/>
            <a:chOff x="522439" y="3219939"/>
            <a:chExt cx="6497572" cy="907683"/>
          </a:xfrm>
        </p:grpSpPr>
        <p:sp>
          <p:nvSpPr>
            <p:cNvPr id="75" name="Google Shape;75;p13"/>
            <p:cNvSpPr txBox="1"/>
            <p:nvPr/>
          </p:nvSpPr>
          <p:spPr>
            <a:xfrm>
              <a:off x="522439" y="3219939"/>
              <a:ext cx="29076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chemeClr val="dk1"/>
                  </a:solidFill>
                  <a:latin typeface="Jost Medium"/>
                  <a:ea typeface="Jost Medium"/>
                  <a:cs typeface="Jost Medium"/>
                  <a:sym typeface="Jost Medium"/>
                </a:rPr>
                <a:t>Proposed Solution:</a:t>
              </a:r>
              <a:endParaRPr sz="1600">
                <a:solidFill>
                  <a:schemeClr val="dk1"/>
                </a:solidFill>
                <a:latin typeface="Jost Medium"/>
                <a:ea typeface="Jost Medium"/>
                <a:cs typeface="Jost Medium"/>
                <a:sym typeface="Jost Medium"/>
              </a:endParaRPr>
            </a:p>
          </p:txBody>
        </p:sp>
        <p:sp>
          <p:nvSpPr>
            <p:cNvPr id="76" name="Google Shape;76;p13"/>
            <p:cNvSpPr txBox="1"/>
            <p:nvPr/>
          </p:nvSpPr>
          <p:spPr>
            <a:xfrm>
              <a:off x="1080011" y="3664422"/>
              <a:ext cx="5940000" cy="46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575756"/>
                  </a:solidFill>
                  <a:latin typeface="Jost"/>
                  <a:ea typeface="Jost"/>
                  <a:cs typeface="Jost"/>
                  <a:sym typeface="Jost"/>
                </a:rPr>
                <a:t>Present your proposed solution or approach. Detail how your solution directly addresses the problem outlined earlier.</a:t>
              </a:r>
              <a:endParaRPr>
                <a:solidFill>
                  <a:srgbClr val="575756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grpSp>
        <p:nvGrpSpPr>
          <p:cNvPr id="77" name="Google Shape;77;p13"/>
          <p:cNvGrpSpPr/>
          <p:nvPr/>
        </p:nvGrpSpPr>
        <p:grpSpPr>
          <a:xfrm>
            <a:off x="522439" y="8391678"/>
            <a:ext cx="6497572" cy="907683"/>
            <a:chOff x="522439" y="3234050"/>
            <a:chExt cx="6497572" cy="907683"/>
          </a:xfrm>
        </p:grpSpPr>
        <p:sp>
          <p:nvSpPr>
            <p:cNvPr id="78" name="Google Shape;78;p13"/>
            <p:cNvSpPr txBox="1"/>
            <p:nvPr/>
          </p:nvSpPr>
          <p:spPr>
            <a:xfrm>
              <a:off x="522439" y="3234050"/>
              <a:ext cx="29076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chemeClr val="dk1"/>
                  </a:solidFill>
                  <a:latin typeface="Jost Medium"/>
                  <a:ea typeface="Jost Medium"/>
                  <a:cs typeface="Jost Medium"/>
                  <a:sym typeface="Jost Medium"/>
                </a:rPr>
                <a:t>Methodology/Approach:</a:t>
              </a:r>
              <a:endParaRPr sz="1600">
                <a:solidFill>
                  <a:schemeClr val="dk1"/>
                </a:solidFill>
                <a:latin typeface="Jost Medium"/>
                <a:ea typeface="Jost Medium"/>
                <a:cs typeface="Jost Medium"/>
                <a:sym typeface="Jost Medium"/>
              </a:endParaRPr>
            </a:p>
          </p:txBody>
        </p:sp>
        <p:sp>
          <p:nvSpPr>
            <p:cNvPr id="79" name="Google Shape;79;p13"/>
            <p:cNvSpPr txBox="1"/>
            <p:nvPr/>
          </p:nvSpPr>
          <p:spPr>
            <a:xfrm>
              <a:off x="1080011" y="3678533"/>
              <a:ext cx="5940000" cy="46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575756"/>
                  </a:solidFill>
                  <a:latin typeface="Jost"/>
                  <a:ea typeface="Jost"/>
                  <a:cs typeface="Jost"/>
                  <a:sym typeface="Jost"/>
                </a:rPr>
                <a:t>Explain the strategies, techniques, or methodologies you will employ to implement the proposed solution. Provide a clear plan of action.</a:t>
              </a:r>
              <a:endParaRPr>
                <a:solidFill>
                  <a:srgbClr val="575756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sp>
        <p:nvSpPr>
          <p:cNvPr id="80" name="Google Shape;80;p13"/>
          <p:cNvSpPr txBox="1"/>
          <p:nvPr/>
        </p:nvSpPr>
        <p:spPr>
          <a:xfrm>
            <a:off x="6260040" y="10021467"/>
            <a:ext cx="776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575756"/>
                </a:solidFill>
                <a:latin typeface="Jost"/>
                <a:ea typeface="Jost"/>
                <a:cs typeface="Jost"/>
                <a:sym typeface="Jost"/>
              </a:rPr>
              <a:t>Page 1</a:t>
            </a:r>
            <a:endParaRPr sz="1200">
              <a:solidFill>
                <a:srgbClr val="575756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81" name="Google Shape;81;p13"/>
          <p:cNvSpPr/>
          <p:nvPr/>
        </p:nvSpPr>
        <p:spPr>
          <a:xfrm>
            <a:off x="0" y="10414011"/>
            <a:ext cx="7560000" cy="2904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oogle Shape;86;p14"/>
          <p:cNvGrpSpPr/>
          <p:nvPr/>
        </p:nvGrpSpPr>
        <p:grpSpPr>
          <a:xfrm>
            <a:off x="5086586" y="8365885"/>
            <a:ext cx="1820921" cy="1740142"/>
            <a:chOff x="5343404" y="8582171"/>
            <a:chExt cx="1307100" cy="1307100"/>
          </a:xfrm>
        </p:grpSpPr>
        <p:cxnSp>
          <p:nvCxnSpPr>
            <p:cNvPr id="87" name="Google Shape;87;p14"/>
            <p:cNvCxnSpPr/>
            <p:nvPr/>
          </p:nvCxnSpPr>
          <p:spPr>
            <a:xfrm>
              <a:off x="5996931" y="8318497"/>
              <a:ext cx="0" cy="1834518"/>
            </a:xfrm>
            <a:prstGeom prst="straightConnector1">
              <a:avLst/>
            </a:prstGeom>
            <a:noFill/>
            <a:ln cap="flat" cmpd="sng" w="152400">
              <a:solidFill>
                <a:srgbClr val="BBF9E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8" name="Google Shape;88;p14"/>
            <p:cNvCxnSpPr/>
            <p:nvPr/>
          </p:nvCxnSpPr>
          <p:spPr>
            <a:xfrm rot="8100000">
              <a:off x="5072695" y="9235721"/>
              <a:ext cx="1848519" cy="0"/>
            </a:xfrm>
            <a:prstGeom prst="straightConnector1">
              <a:avLst/>
            </a:prstGeom>
            <a:noFill/>
            <a:ln cap="flat" cmpd="sng" w="152400">
              <a:solidFill>
                <a:srgbClr val="BBF9EF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89" name="Google Shape;89;p14"/>
          <p:cNvSpPr txBox="1"/>
          <p:nvPr/>
        </p:nvSpPr>
        <p:spPr>
          <a:xfrm>
            <a:off x="499895" y="421095"/>
            <a:ext cx="29076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3800">
                <a:solidFill>
                  <a:srgbClr val="1CEBC7"/>
                </a:solidFill>
                <a:latin typeface="Jost Medium"/>
                <a:ea typeface="Jost Medium"/>
                <a:cs typeface="Jost Medium"/>
                <a:sym typeface="Jost Medium"/>
              </a:rPr>
              <a:t>PROPOSAL</a:t>
            </a:r>
            <a:r>
              <a:rPr lang="uk" sz="3800">
                <a:solidFill>
                  <a:schemeClr val="dk2"/>
                </a:solidFill>
                <a:latin typeface="Jost Medium"/>
                <a:ea typeface="Jost Medium"/>
                <a:cs typeface="Jost Medium"/>
                <a:sym typeface="Jost Medium"/>
              </a:rPr>
              <a:t> </a:t>
            </a:r>
            <a:endParaRPr sz="3800">
              <a:solidFill>
                <a:schemeClr val="dk2"/>
              </a:solidFill>
              <a:latin typeface="Jost Medium"/>
              <a:ea typeface="Jost Medium"/>
              <a:cs typeface="Jost Medium"/>
              <a:sym typeface="Jost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3800">
                <a:solidFill>
                  <a:schemeClr val="dk1"/>
                </a:solidFill>
                <a:latin typeface="Jost Medium"/>
                <a:ea typeface="Jost Medium"/>
                <a:cs typeface="Jost Medium"/>
                <a:sym typeface="Jost Medium"/>
              </a:rPr>
              <a:t>NAME</a:t>
            </a:r>
            <a:endParaRPr sz="3800">
              <a:solidFill>
                <a:schemeClr val="dk1"/>
              </a:solidFill>
              <a:latin typeface="Jost Medium"/>
              <a:ea typeface="Jost Medium"/>
              <a:cs typeface="Jost Medium"/>
              <a:sym typeface="Jost Medium"/>
            </a:endParaRPr>
          </a:p>
        </p:txBody>
      </p:sp>
      <p:sp>
        <p:nvSpPr>
          <p:cNvPr id="90" name="Google Shape;90;p14"/>
          <p:cNvSpPr txBox="1"/>
          <p:nvPr/>
        </p:nvSpPr>
        <p:spPr>
          <a:xfrm>
            <a:off x="522439" y="2034595"/>
            <a:ext cx="2907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solidFill>
                  <a:schemeClr val="dk1"/>
                </a:solidFill>
                <a:latin typeface="Jost"/>
                <a:ea typeface="Jost"/>
                <a:cs typeface="Jost"/>
                <a:sym typeface="Jost"/>
              </a:rPr>
              <a:t>Date:</a:t>
            </a:r>
            <a:r>
              <a:rPr lang="uk">
                <a:solidFill>
                  <a:schemeClr val="dk1"/>
                </a:solidFill>
                <a:latin typeface="Jost"/>
                <a:ea typeface="Jost"/>
                <a:cs typeface="Jost"/>
                <a:sym typeface="Jost"/>
              </a:rPr>
              <a:t> [Date of Submission]</a:t>
            </a:r>
            <a:endParaRPr>
              <a:solidFill>
                <a:schemeClr val="dk1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1" name="Google Shape;91;p14"/>
          <p:cNvSpPr txBox="1"/>
          <p:nvPr/>
        </p:nvSpPr>
        <p:spPr>
          <a:xfrm>
            <a:off x="5045862" y="486994"/>
            <a:ext cx="14679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chemeClr val="dk1"/>
                </a:solidFill>
                <a:latin typeface="Jost Medium"/>
                <a:ea typeface="Jost Medium"/>
                <a:cs typeface="Jost Medium"/>
                <a:sym typeface="Jost Medium"/>
              </a:rPr>
              <a:t>[YOUR COMPANY</a:t>
            </a:r>
            <a:endParaRPr sz="1100">
              <a:solidFill>
                <a:schemeClr val="dk1"/>
              </a:solidFill>
              <a:latin typeface="Jost Medium"/>
              <a:ea typeface="Jost Medium"/>
              <a:cs typeface="Jost Medium"/>
              <a:sym typeface="Jost Medium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chemeClr val="dk1"/>
                </a:solidFill>
                <a:latin typeface="Jost Medium"/>
                <a:ea typeface="Jost Medium"/>
                <a:cs typeface="Jost Medium"/>
                <a:sym typeface="Jost Medium"/>
              </a:rPr>
              <a:t>NAME/LOGO]</a:t>
            </a:r>
            <a:endParaRPr sz="1100">
              <a:solidFill>
                <a:schemeClr val="dk1"/>
              </a:solidFill>
              <a:latin typeface="Jost Medium"/>
              <a:ea typeface="Jost Medium"/>
              <a:cs typeface="Jost Medium"/>
              <a:sym typeface="Jost Medium"/>
            </a:endParaRPr>
          </a:p>
        </p:txBody>
      </p:sp>
      <p:pic>
        <p:nvPicPr>
          <p:cNvPr id="92" name="Google Shape;9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94637" y="521513"/>
            <a:ext cx="325362" cy="3293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3" name="Google Shape;93;p14"/>
          <p:cNvGrpSpPr/>
          <p:nvPr/>
        </p:nvGrpSpPr>
        <p:grpSpPr>
          <a:xfrm>
            <a:off x="4896550" y="1299050"/>
            <a:ext cx="2123400" cy="942223"/>
            <a:chOff x="4896550" y="1299050"/>
            <a:chExt cx="2123400" cy="942223"/>
          </a:xfrm>
        </p:grpSpPr>
        <p:sp>
          <p:nvSpPr>
            <p:cNvPr id="94" name="Google Shape;94;p14"/>
            <p:cNvSpPr txBox="1"/>
            <p:nvPr/>
          </p:nvSpPr>
          <p:spPr>
            <a:xfrm>
              <a:off x="4896550" y="1299050"/>
              <a:ext cx="2123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chemeClr val="dk1"/>
                  </a:solidFill>
                  <a:latin typeface="Jost Medium"/>
                  <a:ea typeface="Jost Medium"/>
                  <a:cs typeface="Jost Medium"/>
                  <a:sym typeface="Jost Medium"/>
                </a:rPr>
                <a:t>Contact Information:</a:t>
              </a:r>
              <a:endParaRPr>
                <a:solidFill>
                  <a:schemeClr val="dk1"/>
                </a:solidFill>
                <a:latin typeface="Jost Medium"/>
                <a:ea typeface="Jost Medium"/>
                <a:cs typeface="Jost Medium"/>
                <a:sym typeface="Jost Medium"/>
              </a:endParaRPr>
            </a:p>
          </p:txBody>
        </p:sp>
        <p:sp>
          <p:nvSpPr>
            <p:cNvPr id="95" name="Google Shape;95;p14"/>
            <p:cNvSpPr txBox="1"/>
            <p:nvPr/>
          </p:nvSpPr>
          <p:spPr>
            <a:xfrm>
              <a:off x="4896550" y="1601386"/>
              <a:ext cx="2123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chemeClr val="dk1"/>
                  </a:solidFill>
                  <a:latin typeface="Jost Medium"/>
                  <a:ea typeface="Jost Medium"/>
                  <a:cs typeface="Jost Medium"/>
                  <a:sym typeface="Jost Medium"/>
                </a:rPr>
                <a:t>Name: </a:t>
              </a:r>
              <a:r>
                <a:rPr lang="uk" sz="1200">
                  <a:solidFill>
                    <a:srgbClr val="575756"/>
                  </a:solidFill>
                  <a:latin typeface="Jost"/>
                  <a:ea typeface="Jost"/>
                  <a:cs typeface="Jost"/>
                  <a:sym typeface="Jost"/>
                </a:rPr>
                <a:t>Rae Bruen</a:t>
              </a:r>
              <a:endParaRPr sz="1200">
                <a:solidFill>
                  <a:srgbClr val="575756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96" name="Google Shape;96;p14"/>
            <p:cNvSpPr txBox="1"/>
            <p:nvPr/>
          </p:nvSpPr>
          <p:spPr>
            <a:xfrm>
              <a:off x="4896550" y="1823638"/>
              <a:ext cx="2123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chemeClr val="dk1"/>
                  </a:solidFill>
                  <a:latin typeface="Jost Medium"/>
                  <a:ea typeface="Jost Medium"/>
                  <a:cs typeface="Jost Medium"/>
                  <a:sym typeface="Jost Medium"/>
                </a:rPr>
                <a:t>Phone: </a:t>
              </a:r>
              <a:r>
                <a:rPr lang="uk" sz="1200">
                  <a:solidFill>
                    <a:srgbClr val="575756"/>
                  </a:solidFill>
                  <a:latin typeface="Jost"/>
                  <a:ea typeface="Jost"/>
                  <a:cs typeface="Jost"/>
                  <a:sym typeface="Jost"/>
                </a:rPr>
                <a:t>+1 270-304-6870</a:t>
              </a:r>
              <a:endParaRPr sz="1200">
                <a:solidFill>
                  <a:srgbClr val="575756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97" name="Google Shape;97;p14"/>
            <p:cNvSpPr txBox="1"/>
            <p:nvPr/>
          </p:nvSpPr>
          <p:spPr>
            <a:xfrm>
              <a:off x="4896550" y="2056473"/>
              <a:ext cx="2123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chemeClr val="dk1"/>
                  </a:solidFill>
                  <a:latin typeface="Jost Medium"/>
                  <a:ea typeface="Jost Medium"/>
                  <a:cs typeface="Jost Medium"/>
                  <a:sym typeface="Jost Medium"/>
                </a:rPr>
                <a:t>Email: </a:t>
              </a:r>
              <a:r>
                <a:rPr lang="uk" sz="1200">
                  <a:solidFill>
                    <a:srgbClr val="575756"/>
                  </a:solidFill>
                  <a:latin typeface="Jost"/>
                  <a:ea typeface="Jost"/>
                  <a:cs typeface="Jost"/>
                  <a:sym typeface="Jost"/>
                </a:rPr>
                <a:t>email@domain.ltd</a:t>
              </a:r>
              <a:endParaRPr sz="1200">
                <a:solidFill>
                  <a:srgbClr val="575756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sp>
        <p:nvSpPr>
          <p:cNvPr id="98" name="Google Shape;98;p14"/>
          <p:cNvSpPr/>
          <p:nvPr/>
        </p:nvSpPr>
        <p:spPr>
          <a:xfrm>
            <a:off x="540000" y="2693800"/>
            <a:ext cx="6480000" cy="186300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9" name="Google Shape;99;p14"/>
          <p:cNvGrpSpPr/>
          <p:nvPr/>
        </p:nvGrpSpPr>
        <p:grpSpPr>
          <a:xfrm>
            <a:off x="522439" y="3205828"/>
            <a:ext cx="6497572" cy="907683"/>
            <a:chOff x="522439" y="3205828"/>
            <a:chExt cx="6497572" cy="907683"/>
          </a:xfrm>
        </p:grpSpPr>
        <p:sp>
          <p:nvSpPr>
            <p:cNvPr id="100" name="Google Shape;100;p14"/>
            <p:cNvSpPr txBox="1"/>
            <p:nvPr/>
          </p:nvSpPr>
          <p:spPr>
            <a:xfrm>
              <a:off x="522439" y="3205828"/>
              <a:ext cx="29076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chemeClr val="dk1"/>
                  </a:solidFill>
                  <a:latin typeface="Jost Medium"/>
                  <a:ea typeface="Jost Medium"/>
                  <a:cs typeface="Jost Medium"/>
                  <a:sym typeface="Jost Medium"/>
                </a:rPr>
                <a:t>Timeline and Milestones:</a:t>
              </a:r>
              <a:endParaRPr sz="1600">
                <a:solidFill>
                  <a:schemeClr val="dk1"/>
                </a:solidFill>
                <a:latin typeface="Jost Medium"/>
                <a:ea typeface="Jost Medium"/>
                <a:cs typeface="Jost Medium"/>
                <a:sym typeface="Jost Medium"/>
              </a:endParaRPr>
            </a:p>
          </p:txBody>
        </p:sp>
        <p:sp>
          <p:nvSpPr>
            <p:cNvPr id="101" name="Google Shape;101;p14"/>
            <p:cNvSpPr txBox="1"/>
            <p:nvPr/>
          </p:nvSpPr>
          <p:spPr>
            <a:xfrm>
              <a:off x="1080011" y="3650311"/>
              <a:ext cx="5940000" cy="46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575756"/>
                  </a:solidFill>
                  <a:latin typeface="Jost"/>
                  <a:ea typeface="Jost"/>
                  <a:cs typeface="Jost"/>
                  <a:sym typeface="Jost"/>
                </a:rPr>
                <a:t>Outline a detailed timeline with key milestones and deliverables. </a:t>
              </a:r>
              <a:endParaRPr>
                <a:solidFill>
                  <a:srgbClr val="575756"/>
                </a:solidFill>
                <a:latin typeface="Jost"/>
                <a:ea typeface="Jost"/>
                <a:cs typeface="Jost"/>
                <a:sym typeface="Jost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575756"/>
                  </a:solidFill>
                  <a:latin typeface="Jost"/>
                  <a:ea typeface="Jost"/>
                  <a:cs typeface="Jost"/>
                  <a:sym typeface="Jost"/>
                </a:rPr>
                <a:t>Provide a visual representation if applicable.</a:t>
              </a:r>
              <a:endParaRPr>
                <a:solidFill>
                  <a:srgbClr val="575756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grpSp>
        <p:nvGrpSpPr>
          <p:cNvPr id="102" name="Google Shape;102;p14"/>
          <p:cNvGrpSpPr/>
          <p:nvPr/>
        </p:nvGrpSpPr>
        <p:grpSpPr>
          <a:xfrm>
            <a:off x="522439" y="4504056"/>
            <a:ext cx="6497572" cy="907683"/>
            <a:chOff x="522439" y="3212884"/>
            <a:chExt cx="6497572" cy="907683"/>
          </a:xfrm>
        </p:grpSpPr>
        <p:sp>
          <p:nvSpPr>
            <p:cNvPr id="103" name="Google Shape;103;p14"/>
            <p:cNvSpPr txBox="1"/>
            <p:nvPr/>
          </p:nvSpPr>
          <p:spPr>
            <a:xfrm>
              <a:off x="522439" y="3212884"/>
              <a:ext cx="29076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chemeClr val="dk1"/>
                  </a:solidFill>
                  <a:latin typeface="Jost Medium"/>
                  <a:ea typeface="Jost Medium"/>
                  <a:cs typeface="Jost Medium"/>
                  <a:sym typeface="Jost Medium"/>
                </a:rPr>
                <a:t>Budget and Resources:</a:t>
              </a:r>
              <a:endParaRPr sz="1600">
                <a:solidFill>
                  <a:schemeClr val="dk1"/>
                </a:solidFill>
                <a:latin typeface="Jost Medium"/>
                <a:ea typeface="Jost Medium"/>
                <a:cs typeface="Jost Medium"/>
                <a:sym typeface="Jost Medium"/>
              </a:endParaRPr>
            </a:p>
          </p:txBody>
        </p:sp>
        <p:sp>
          <p:nvSpPr>
            <p:cNvPr id="104" name="Google Shape;104;p14"/>
            <p:cNvSpPr txBox="1"/>
            <p:nvPr/>
          </p:nvSpPr>
          <p:spPr>
            <a:xfrm>
              <a:off x="1080011" y="3657367"/>
              <a:ext cx="5940000" cy="46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575756"/>
                  </a:solidFill>
                  <a:latin typeface="Jost"/>
                  <a:ea typeface="Jost"/>
                  <a:cs typeface="Jost"/>
                  <a:sym typeface="Jost"/>
                </a:rPr>
                <a:t>Break down the costs associated with the project. Detail the necessary resources and their allocation.</a:t>
              </a:r>
              <a:endParaRPr>
                <a:solidFill>
                  <a:srgbClr val="575756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grpSp>
        <p:nvGrpSpPr>
          <p:cNvPr id="105" name="Google Shape;105;p14"/>
          <p:cNvGrpSpPr/>
          <p:nvPr/>
        </p:nvGrpSpPr>
        <p:grpSpPr>
          <a:xfrm>
            <a:off x="522439" y="5809361"/>
            <a:ext cx="6497572" cy="907683"/>
            <a:chOff x="522439" y="3212884"/>
            <a:chExt cx="6497572" cy="907683"/>
          </a:xfrm>
        </p:grpSpPr>
        <p:sp>
          <p:nvSpPr>
            <p:cNvPr id="106" name="Google Shape;106;p14"/>
            <p:cNvSpPr txBox="1"/>
            <p:nvPr/>
          </p:nvSpPr>
          <p:spPr>
            <a:xfrm>
              <a:off x="522439" y="3212884"/>
              <a:ext cx="29076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chemeClr val="dk1"/>
                  </a:solidFill>
                  <a:latin typeface="Jost Medium"/>
                  <a:ea typeface="Jost Medium"/>
                  <a:cs typeface="Jost Medium"/>
                  <a:sym typeface="Jost Medium"/>
                </a:rPr>
                <a:t>Benefits and Outcomes:</a:t>
              </a:r>
              <a:endParaRPr sz="1600">
                <a:solidFill>
                  <a:schemeClr val="dk1"/>
                </a:solidFill>
                <a:latin typeface="Jost Medium"/>
                <a:ea typeface="Jost Medium"/>
                <a:cs typeface="Jost Medium"/>
                <a:sym typeface="Jost Medium"/>
              </a:endParaRPr>
            </a:p>
          </p:txBody>
        </p:sp>
        <p:sp>
          <p:nvSpPr>
            <p:cNvPr id="107" name="Google Shape;107;p14"/>
            <p:cNvSpPr txBox="1"/>
            <p:nvPr/>
          </p:nvSpPr>
          <p:spPr>
            <a:xfrm>
              <a:off x="1080011" y="3657367"/>
              <a:ext cx="5940000" cy="46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575756"/>
                  </a:solidFill>
                  <a:latin typeface="Jost"/>
                  <a:ea typeface="Jost"/>
                  <a:cs typeface="Jost"/>
                  <a:sym typeface="Jost"/>
                </a:rPr>
                <a:t>Enumerate the benefits and outcomes of implementing your proposal. Emphasize the value it brings to the recipient.</a:t>
              </a:r>
              <a:endParaRPr>
                <a:solidFill>
                  <a:srgbClr val="575756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grpSp>
        <p:nvGrpSpPr>
          <p:cNvPr id="108" name="Google Shape;108;p14"/>
          <p:cNvGrpSpPr/>
          <p:nvPr/>
        </p:nvGrpSpPr>
        <p:grpSpPr>
          <a:xfrm>
            <a:off x="522439" y="7093467"/>
            <a:ext cx="6497572" cy="907683"/>
            <a:chOff x="522439" y="3219939"/>
            <a:chExt cx="6497572" cy="907683"/>
          </a:xfrm>
        </p:grpSpPr>
        <p:sp>
          <p:nvSpPr>
            <p:cNvPr id="109" name="Google Shape;109;p14"/>
            <p:cNvSpPr txBox="1"/>
            <p:nvPr/>
          </p:nvSpPr>
          <p:spPr>
            <a:xfrm>
              <a:off x="522439" y="3219939"/>
              <a:ext cx="29076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chemeClr val="dk1"/>
                  </a:solidFill>
                  <a:latin typeface="Jost Medium"/>
                  <a:ea typeface="Jost Medium"/>
                  <a:cs typeface="Jost Medium"/>
                  <a:sym typeface="Jost Medium"/>
                </a:rPr>
                <a:t>Risk Analysis and Mitigation:</a:t>
              </a:r>
              <a:endParaRPr sz="1600">
                <a:solidFill>
                  <a:schemeClr val="dk1"/>
                </a:solidFill>
                <a:latin typeface="Jost Medium"/>
                <a:ea typeface="Jost Medium"/>
                <a:cs typeface="Jost Medium"/>
                <a:sym typeface="Jost Medium"/>
              </a:endParaRPr>
            </a:p>
          </p:txBody>
        </p:sp>
        <p:sp>
          <p:nvSpPr>
            <p:cNvPr id="110" name="Google Shape;110;p14"/>
            <p:cNvSpPr txBox="1"/>
            <p:nvPr/>
          </p:nvSpPr>
          <p:spPr>
            <a:xfrm>
              <a:off x="1080011" y="3664422"/>
              <a:ext cx="5940000" cy="46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575756"/>
                  </a:solidFill>
                  <a:latin typeface="Jost"/>
                  <a:ea typeface="Jost"/>
                  <a:cs typeface="Jost"/>
                  <a:sym typeface="Jost"/>
                </a:rPr>
                <a:t>Identify potential risks or challenges and outline your plan to mitigate or manage them effectively.</a:t>
              </a:r>
              <a:endParaRPr>
                <a:solidFill>
                  <a:srgbClr val="575756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grpSp>
        <p:nvGrpSpPr>
          <p:cNvPr id="111" name="Google Shape;111;p14"/>
          <p:cNvGrpSpPr/>
          <p:nvPr/>
        </p:nvGrpSpPr>
        <p:grpSpPr>
          <a:xfrm>
            <a:off x="522439" y="8391678"/>
            <a:ext cx="6497572" cy="907683"/>
            <a:chOff x="522439" y="3234050"/>
            <a:chExt cx="6497572" cy="907683"/>
          </a:xfrm>
        </p:grpSpPr>
        <p:sp>
          <p:nvSpPr>
            <p:cNvPr id="112" name="Google Shape;112;p14"/>
            <p:cNvSpPr txBox="1"/>
            <p:nvPr/>
          </p:nvSpPr>
          <p:spPr>
            <a:xfrm>
              <a:off x="522439" y="3234050"/>
              <a:ext cx="29076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chemeClr val="dk1"/>
                  </a:solidFill>
                  <a:latin typeface="Jost Medium"/>
                  <a:ea typeface="Jost Medium"/>
                  <a:cs typeface="Jost Medium"/>
                  <a:sym typeface="Jost Medium"/>
                </a:rPr>
                <a:t>Evaluation and Measurement:</a:t>
              </a:r>
              <a:endParaRPr sz="1600">
                <a:solidFill>
                  <a:schemeClr val="dk1"/>
                </a:solidFill>
                <a:latin typeface="Jost Medium"/>
                <a:ea typeface="Jost Medium"/>
                <a:cs typeface="Jost Medium"/>
                <a:sym typeface="Jost Medium"/>
              </a:endParaRPr>
            </a:p>
          </p:txBody>
        </p:sp>
        <p:sp>
          <p:nvSpPr>
            <p:cNvPr id="113" name="Google Shape;113;p14"/>
            <p:cNvSpPr txBox="1"/>
            <p:nvPr/>
          </p:nvSpPr>
          <p:spPr>
            <a:xfrm>
              <a:off x="1080011" y="3678533"/>
              <a:ext cx="5940000" cy="46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575756"/>
                  </a:solidFill>
                  <a:latin typeface="Jost"/>
                  <a:ea typeface="Jost"/>
                  <a:cs typeface="Jost"/>
                  <a:sym typeface="Jost"/>
                </a:rPr>
                <a:t>Describe how you will measure success and evaluate the effectiveness of the proposed solution. Include performance indicators or metrics.</a:t>
              </a:r>
              <a:endParaRPr>
                <a:solidFill>
                  <a:srgbClr val="575756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sp>
        <p:nvSpPr>
          <p:cNvPr id="114" name="Google Shape;114;p14"/>
          <p:cNvSpPr txBox="1"/>
          <p:nvPr/>
        </p:nvSpPr>
        <p:spPr>
          <a:xfrm>
            <a:off x="6260040" y="10021467"/>
            <a:ext cx="776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575756"/>
                </a:solidFill>
                <a:latin typeface="Jost"/>
                <a:ea typeface="Jost"/>
                <a:cs typeface="Jost"/>
                <a:sym typeface="Jost"/>
              </a:rPr>
              <a:t>Page 2</a:t>
            </a:r>
            <a:endParaRPr sz="1200">
              <a:solidFill>
                <a:srgbClr val="575756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5" name="Google Shape;115;p14"/>
          <p:cNvSpPr/>
          <p:nvPr/>
        </p:nvSpPr>
        <p:spPr>
          <a:xfrm>
            <a:off x="0" y="10414011"/>
            <a:ext cx="7560000" cy="2904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5"/>
          <p:cNvSpPr/>
          <p:nvPr/>
        </p:nvSpPr>
        <p:spPr>
          <a:xfrm>
            <a:off x="5002400" y="8149156"/>
            <a:ext cx="1933200" cy="1933200"/>
          </a:xfrm>
          <a:prstGeom prst="roundRect">
            <a:avLst>
              <a:gd fmla="val 16667" name="adj"/>
            </a:avLst>
          </a:prstGeom>
          <a:noFill/>
          <a:ln cap="flat" cmpd="sng" w="152400">
            <a:solidFill>
              <a:srgbClr val="BBF9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5"/>
          <p:cNvSpPr txBox="1"/>
          <p:nvPr/>
        </p:nvSpPr>
        <p:spPr>
          <a:xfrm>
            <a:off x="499895" y="421095"/>
            <a:ext cx="29076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3800">
                <a:solidFill>
                  <a:srgbClr val="1CEBC7"/>
                </a:solidFill>
                <a:latin typeface="Jost Medium"/>
                <a:ea typeface="Jost Medium"/>
                <a:cs typeface="Jost Medium"/>
                <a:sym typeface="Jost Medium"/>
              </a:rPr>
              <a:t>PROPOSAL</a:t>
            </a:r>
            <a:r>
              <a:rPr lang="uk" sz="3800">
                <a:solidFill>
                  <a:schemeClr val="dk2"/>
                </a:solidFill>
                <a:latin typeface="Jost Medium"/>
                <a:ea typeface="Jost Medium"/>
                <a:cs typeface="Jost Medium"/>
                <a:sym typeface="Jost Medium"/>
              </a:rPr>
              <a:t> </a:t>
            </a:r>
            <a:endParaRPr sz="3800">
              <a:solidFill>
                <a:schemeClr val="dk2"/>
              </a:solidFill>
              <a:latin typeface="Jost Medium"/>
              <a:ea typeface="Jost Medium"/>
              <a:cs typeface="Jost Medium"/>
              <a:sym typeface="Jost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3800">
                <a:solidFill>
                  <a:schemeClr val="dk1"/>
                </a:solidFill>
                <a:latin typeface="Jost Medium"/>
                <a:ea typeface="Jost Medium"/>
                <a:cs typeface="Jost Medium"/>
                <a:sym typeface="Jost Medium"/>
              </a:rPr>
              <a:t>NAME</a:t>
            </a:r>
            <a:endParaRPr sz="3800">
              <a:solidFill>
                <a:schemeClr val="dk1"/>
              </a:solidFill>
              <a:latin typeface="Jost Medium"/>
              <a:ea typeface="Jost Medium"/>
              <a:cs typeface="Jost Medium"/>
              <a:sym typeface="Jost Medium"/>
            </a:endParaRPr>
          </a:p>
        </p:txBody>
      </p:sp>
      <p:sp>
        <p:nvSpPr>
          <p:cNvPr id="122" name="Google Shape;122;p15"/>
          <p:cNvSpPr txBox="1"/>
          <p:nvPr/>
        </p:nvSpPr>
        <p:spPr>
          <a:xfrm>
            <a:off x="522439" y="2034595"/>
            <a:ext cx="2907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solidFill>
                  <a:schemeClr val="dk1"/>
                </a:solidFill>
                <a:latin typeface="Jost"/>
                <a:ea typeface="Jost"/>
                <a:cs typeface="Jost"/>
                <a:sym typeface="Jost"/>
              </a:rPr>
              <a:t>Date:</a:t>
            </a:r>
            <a:r>
              <a:rPr lang="uk">
                <a:solidFill>
                  <a:schemeClr val="dk1"/>
                </a:solidFill>
                <a:latin typeface="Jost"/>
                <a:ea typeface="Jost"/>
                <a:cs typeface="Jost"/>
                <a:sym typeface="Jost"/>
              </a:rPr>
              <a:t> [Date of Submission]</a:t>
            </a:r>
            <a:endParaRPr>
              <a:solidFill>
                <a:schemeClr val="dk1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23" name="Google Shape;123;p15"/>
          <p:cNvSpPr txBox="1"/>
          <p:nvPr/>
        </p:nvSpPr>
        <p:spPr>
          <a:xfrm>
            <a:off x="5045862" y="486994"/>
            <a:ext cx="1467900" cy="36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chemeClr val="dk1"/>
                </a:solidFill>
                <a:latin typeface="Jost Medium"/>
                <a:ea typeface="Jost Medium"/>
                <a:cs typeface="Jost Medium"/>
                <a:sym typeface="Jost Medium"/>
              </a:rPr>
              <a:t>[YOUR COMPANY</a:t>
            </a:r>
            <a:endParaRPr sz="1100">
              <a:solidFill>
                <a:schemeClr val="dk1"/>
              </a:solidFill>
              <a:latin typeface="Jost Medium"/>
              <a:ea typeface="Jost Medium"/>
              <a:cs typeface="Jost Medium"/>
              <a:sym typeface="Jost Medium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chemeClr val="dk1"/>
                </a:solidFill>
                <a:latin typeface="Jost Medium"/>
                <a:ea typeface="Jost Medium"/>
                <a:cs typeface="Jost Medium"/>
                <a:sym typeface="Jost Medium"/>
              </a:rPr>
              <a:t>NAME/LOGO]</a:t>
            </a:r>
            <a:endParaRPr sz="1100">
              <a:solidFill>
                <a:schemeClr val="dk1"/>
              </a:solidFill>
              <a:latin typeface="Jost Medium"/>
              <a:ea typeface="Jost Medium"/>
              <a:cs typeface="Jost Medium"/>
              <a:sym typeface="Jost Medium"/>
            </a:endParaRPr>
          </a:p>
        </p:txBody>
      </p:sp>
      <p:pic>
        <p:nvPicPr>
          <p:cNvPr id="124" name="Google Shape;12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94637" y="521513"/>
            <a:ext cx="325362" cy="3293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5" name="Google Shape;125;p15"/>
          <p:cNvGrpSpPr/>
          <p:nvPr/>
        </p:nvGrpSpPr>
        <p:grpSpPr>
          <a:xfrm>
            <a:off x="4896550" y="1299050"/>
            <a:ext cx="2123400" cy="942223"/>
            <a:chOff x="4896550" y="1299050"/>
            <a:chExt cx="2123400" cy="942223"/>
          </a:xfrm>
        </p:grpSpPr>
        <p:sp>
          <p:nvSpPr>
            <p:cNvPr id="126" name="Google Shape;126;p15"/>
            <p:cNvSpPr txBox="1"/>
            <p:nvPr/>
          </p:nvSpPr>
          <p:spPr>
            <a:xfrm>
              <a:off x="4896550" y="1299050"/>
              <a:ext cx="2123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chemeClr val="dk1"/>
                  </a:solidFill>
                  <a:latin typeface="Jost Medium"/>
                  <a:ea typeface="Jost Medium"/>
                  <a:cs typeface="Jost Medium"/>
                  <a:sym typeface="Jost Medium"/>
                </a:rPr>
                <a:t>Contact Information:</a:t>
              </a:r>
              <a:endParaRPr>
                <a:solidFill>
                  <a:schemeClr val="dk1"/>
                </a:solidFill>
                <a:latin typeface="Jost Medium"/>
                <a:ea typeface="Jost Medium"/>
                <a:cs typeface="Jost Medium"/>
                <a:sym typeface="Jost Medium"/>
              </a:endParaRPr>
            </a:p>
          </p:txBody>
        </p:sp>
        <p:sp>
          <p:nvSpPr>
            <p:cNvPr id="127" name="Google Shape;127;p15"/>
            <p:cNvSpPr txBox="1"/>
            <p:nvPr/>
          </p:nvSpPr>
          <p:spPr>
            <a:xfrm>
              <a:off x="4896550" y="1601386"/>
              <a:ext cx="2123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chemeClr val="dk1"/>
                  </a:solidFill>
                  <a:latin typeface="Jost Medium"/>
                  <a:ea typeface="Jost Medium"/>
                  <a:cs typeface="Jost Medium"/>
                  <a:sym typeface="Jost Medium"/>
                </a:rPr>
                <a:t>Name: </a:t>
              </a:r>
              <a:r>
                <a:rPr lang="uk" sz="1200">
                  <a:solidFill>
                    <a:srgbClr val="575756"/>
                  </a:solidFill>
                  <a:latin typeface="Jost"/>
                  <a:ea typeface="Jost"/>
                  <a:cs typeface="Jost"/>
                  <a:sym typeface="Jost"/>
                </a:rPr>
                <a:t>Rae Bruen</a:t>
              </a:r>
              <a:endParaRPr sz="1200">
                <a:solidFill>
                  <a:srgbClr val="575756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28" name="Google Shape;128;p15"/>
            <p:cNvSpPr txBox="1"/>
            <p:nvPr/>
          </p:nvSpPr>
          <p:spPr>
            <a:xfrm>
              <a:off x="4896550" y="1823638"/>
              <a:ext cx="2123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chemeClr val="dk1"/>
                  </a:solidFill>
                  <a:latin typeface="Jost Medium"/>
                  <a:ea typeface="Jost Medium"/>
                  <a:cs typeface="Jost Medium"/>
                  <a:sym typeface="Jost Medium"/>
                </a:rPr>
                <a:t>Phone: </a:t>
              </a:r>
              <a:r>
                <a:rPr lang="uk" sz="1200">
                  <a:solidFill>
                    <a:srgbClr val="575756"/>
                  </a:solidFill>
                  <a:latin typeface="Jost"/>
                  <a:ea typeface="Jost"/>
                  <a:cs typeface="Jost"/>
                  <a:sym typeface="Jost"/>
                </a:rPr>
                <a:t>+1 270-304-6870</a:t>
              </a:r>
              <a:endParaRPr sz="1200">
                <a:solidFill>
                  <a:srgbClr val="575756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29" name="Google Shape;129;p15"/>
            <p:cNvSpPr txBox="1"/>
            <p:nvPr/>
          </p:nvSpPr>
          <p:spPr>
            <a:xfrm>
              <a:off x="4896550" y="2056473"/>
              <a:ext cx="2123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chemeClr val="dk1"/>
                  </a:solidFill>
                  <a:latin typeface="Jost Medium"/>
                  <a:ea typeface="Jost Medium"/>
                  <a:cs typeface="Jost Medium"/>
                  <a:sym typeface="Jost Medium"/>
                </a:rPr>
                <a:t>Email: </a:t>
              </a:r>
              <a:r>
                <a:rPr lang="uk" sz="1200">
                  <a:solidFill>
                    <a:srgbClr val="575756"/>
                  </a:solidFill>
                  <a:latin typeface="Jost"/>
                  <a:ea typeface="Jost"/>
                  <a:cs typeface="Jost"/>
                  <a:sym typeface="Jost"/>
                </a:rPr>
                <a:t>email@domain.ltd</a:t>
              </a:r>
              <a:endParaRPr sz="1200">
                <a:solidFill>
                  <a:srgbClr val="575756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sp>
        <p:nvSpPr>
          <p:cNvPr id="130" name="Google Shape;130;p15"/>
          <p:cNvSpPr/>
          <p:nvPr/>
        </p:nvSpPr>
        <p:spPr>
          <a:xfrm>
            <a:off x="540000" y="2693800"/>
            <a:ext cx="6480000" cy="186300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31" name="Google Shape;131;p15"/>
          <p:cNvGrpSpPr/>
          <p:nvPr/>
        </p:nvGrpSpPr>
        <p:grpSpPr>
          <a:xfrm>
            <a:off x="522439" y="3205828"/>
            <a:ext cx="6497572" cy="907683"/>
            <a:chOff x="522439" y="3205828"/>
            <a:chExt cx="6497572" cy="907683"/>
          </a:xfrm>
        </p:grpSpPr>
        <p:sp>
          <p:nvSpPr>
            <p:cNvPr id="132" name="Google Shape;132;p15"/>
            <p:cNvSpPr txBox="1"/>
            <p:nvPr/>
          </p:nvSpPr>
          <p:spPr>
            <a:xfrm>
              <a:off x="522439" y="3205828"/>
              <a:ext cx="29076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chemeClr val="dk1"/>
                  </a:solidFill>
                  <a:latin typeface="Jost Medium"/>
                  <a:ea typeface="Jost Medium"/>
                  <a:cs typeface="Jost Medium"/>
                  <a:sym typeface="Jost Medium"/>
                </a:rPr>
                <a:t>Conclusion and Next Steps:</a:t>
              </a:r>
              <a:endParaRPr sz="1600">
                <a:solidFill>
                  <a:schemeClr val="dk1"/>
                </a:solidFill>
                <a:latin typeface="Jost Medium"/>
                <a:ea typeface="Jost Medium"/>
                <a:cs typeface="Jost Medium"/>
                <a:sym typeface="Jost Medium"/>
              </a:endParaRPr>
            </a:p>
          </p:txBody>
        </p:sp>
        <p:sp>
          <p:nvSpPr>
            <p:cNvPr id="133" name="Google Shape;133;p15"/>
            <p:cNvSpPr txBox="1"/>
            <p:nvPr/>
          </p:nvSpPr>
          <p:spPr>
            <a:xfrm>
              <a:off x="1080011" y="3650311"/>
              <a:ext cx="5940000" cy="46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575756"/>
                  </a:solidFill>
                  <a:latin typeface="Jost"/>
                  <a:ea typeface="Jost"/>
                  <a:cs typeface="Jost"/>
                  <a:sym typeface="Jost"/>
                </a:rPr>
                <a:t>Summarize the proposal, reiterating its benefits and alignment with the recipient's needs. Clearly state the desired next steps or actions.</a:t>
              </a:r>
              <a:endParaRPr>
                <a:solidFill>
                  <a:srgbClr val="575756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grpSp>
        <p:nvGrpSpPr>
          <p:cNvPr id="134" name="Google Shape;134;p15"/>
          <p:cNvGrpSpPr/>
          <p:nvPr/>
        </p:nvGrpSpPr>
        <p:grpSpPr>
          <a:xfrm>
            <a:off x="522439" y="4504056"/>
            <a:ext cx="6497572" cy="907683"/>
            <a:chOff x="522439" y="3212884"/>
            <a:chExt cx="6497572" cy="907683"/>
          </a:xfrm>
        </p:grpSpPr>
        <p:sp>
          <p:nvSpPr>
            <p:cNvPr id="135" name="Google Shape;135;p15"/>
            <p:cNvSpPr txBox="1"/>
            <p:nvPr/>
          </p:nvSpPr>
          <p:spPr>
            <a:xfrm>
              <a:off x="522439" y="3212884"/>
              <a:ext cx="29076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chemeClr val="dk1"/>
                  </a:solidFill>
                  <a:latin typeface="Jost Medium"/>
                  <a:ea typeface="Jost Medium"/>
                  <a:cs typeface="Jost Medium"/>
                  <a:sym typeface="Jost Medium"/>
                </a:rPr>
                <a:t>Appendices:</a:t>
              </a:r>
              <a:endParaRPr sz="1600">
                <a:solidFill>
                  <a:schemeClr val="dk1"/>
                </a:solidFill>
                <a:latin typeface="Jost Medium"/>
                <a:ea typeface="Jost Medium"/>
                <a:cs typeface="Jost Medium"/>
                <a:sym typeface="Jost Medium"/>
              </a:endParaRPr>
            </a:p>
          </p:txBody>
        </p:sp>
        <p:sp>
          <p:nvSpPr>
            <p:cNvPr id="136" name="Google Shape;136;p15"/>
            <p:cNvSpPr txBox="1"/>
            <p:nvPr/>
          </p:nvSpPr>
          <p:spPr>
            <a:xfrm>
              <a:off x="1080011" y="3657367"/>
              <a:ext cx="5940000" cy="46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575756"/>
                  </a:solidFill>
                  <a:latin typeface="Jost"/>
                  <a:ea typeface="Jost"/>
                  <a:cs typeface="Jost"/>
                  <a:sym typeface="Jost"/>
                </a:rPr>
                <a:t>Include additional supporting documents, charts, graphs, case studies, testimonials, or any other relevant materials that bolster your proposal.</a:t>
              </a:r>
              <a:endParaRPr>
                <a:solidFill>
                  <a:srgbClr val="575756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sp>
        <p:nvSpPr>
          <p:cNvPr id="137" name="Google Shape;137;p15"/>
          <p:cNvSpPr txBox="1"/>
          <p:nvPr/>
        </p:nvSpPr>
        <p:spPr>
          <a:xfrm>
            <a:off x="6260040" y="10021467"/>
            <a:ext cx="776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575756"/>
                </a:solidFill>
                <a:latin typeface="Jost"/>
                <a:ea typeface="Jost"/>
                <a:cs typeface="Jost"/>
                <a:sym typeface="Jost"/>
              </a:rPr>
              <a:t>Page 3</a:t>
            </a:r>
            <a:endParaRPr sz="1200">
              <a:solidFill>
                <a:srgbClr val="575756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38" name="Google Shape;138;p15"/>
          <p:cNvSpPr/>
          <p:nvPr/>
        </p:nvSpPr>
        <p:spPr>
          <a:xfrm>
            <a:off x="0" y="10414011"/>
            <a:ext cx="7560000" cy="2904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