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oppins Medium"/>
      <p:regular r:id="rId10"/>
      <p:bold r:id="rId11"/>
      <p:italic r:id="rId12"/>
      <p:boldItalic r:id="rId13"/>
    </p:embeddedFont>
    <p:embeddedFont>
      <p:font typeface="Poppins SemiBol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bold.fntdata"/><Relationship Id="rId10" Type="http://schemas.openxmlformats.org/officeDocument/2006/relationships/font" Target="fonts/PoppinsMedium-regular.fntdata"/><Relationship Id="rId13" Type="http://schemas.openxmlformats.org/officeDocument/2006/relationships/font" Target="fonts/PoppinsMedium-boldItalic.fntdata"/><Relationship Id="rId12" Type="http://schemas.openxmlformats.org/officeDocument/2006/relationships/font" Target="fonts/Poppins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boldItalic.fntdata"/><Relationship Id="rId15" Type="http://schemas.openxmlformats.org/officeDocument/2006/relationships/font" Target="fonts/PoppinsSemiBold-bold.fntdata"/><Relationship Id="rId14" Type="http://schemas.openxmlformats.org/officeDocument/2006/relationships/font" Target="fonts/PoppinsSemiBold-regular.fntdata"/><Relationship Id="rId17" Type="http://schemas.openxmlformats.org/officeDocument/2006/relationships/font" Target="fonts/PoppinsSemiBold-boldItalic.fntdata"/><Relationship Id="rId16" Type="http://schemas.openxmlformats.org/officeDocument/2006/relationships/font" Target="fonts/PoppinsSemiBold-italic.fntdata"/><Relationship Id="rId5" Type="http://schemas.openxmlformats.org/officeDocument/2006/relationships/slide" Target="slides/slide1.xml"/><Relationship Id="rId6" Type="http://schemas.openxmlformats.org/officeDocument/2006/relationships/font" Target="fonts/Poppins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80000" y="180000"/>
            <a:ext cx="4680000" cy="10332000"/>
          </a:xfrm>
          <a:prstGeom prst="rect">
            <a:avLst/>
          </a:prstGeom>
          <a:solidFill>
            <a:srgbClr val="DEE9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040000" y="180000"/>
            <a:ext cx="2340000" cy="10332000"/>
          </a:xfrm>
          <a:prstGeom prst="rect">
            <a:avLst/>
          </a:prstGeom>
          <a:solidFill>
            <a:srgbClr val="A6BE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540000" y="499852"/>
            <a:ext cx="3260400" cy="580452"/>
            <a:chOff x="540000" y="499852"/>
            <a:chExt cx="3260400" cy="580452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540000" y="499852"/>
              <a:ext cx="3260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2E3E3F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Victoria Mitchell</a:t>
              </a:r>
              <a:endParaRPr sz="2000">
                <a:solidFill>
                  <a:srgbClr val="2E3E3F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540000" y="895504"/>
              <a:ext cx="326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E3E3F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Program Manager</a:t>
              </a:r>
              <a:endParaRPr sz="1200">
                <a:solidFill>
                  <a:srgbClr val="2E3E3F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540000" y="1510952"/>
            <a:ext cx="32604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2E3E3F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WORK EXPERIENCE</a:t>
            </a:r>
            <a:endParaRPr sz="1300">
              <a:solidFill>
                <a:srgbClr val="2E3E3F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40000" y="2016512"/>
            <a:ext cx="32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OmniEd, Birmingham, United Kingdom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40000" y="2199669"/>
            <a:ext cx="40296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Leading education technology startup with 60+ employees and £80M+ annual revenue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40000" y="2785835"/>
            <a:ext cx="32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Program Manager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40000" y="2968992"/>
            <a:ext cx="4029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09/2021 – Present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03893" y="3349998"/>
            <a:ext cx="38172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Spearheaded the development of tailored training modules for    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340+ project leads, enhancing Agile and risk management 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competencies.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53850" y="3384075"/>
            <a:ext cx="74100" cy="74100"/>
          </a:xfrm>
          <a:prstGeom prst="rect">
            <a:avLst/>
          </a:prstGeom>
          <a:solidFill>
            <a:srgbClr val="A6BE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903893" y="3921498"/>
            <a:ext cx="38172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Established a central reporting platform to track KPIs across 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35+ ongoing projects, enabling executive teams to make data-driven decisions about resource distribution.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753850" y="3955575"/>
            <a:ext cx="74100" cy="74100"/>
          </a:xfrm>
          <a:prstGeom prst="rect">
            <a:avLst/>
          </a:prstGeom>
          <a:solidFill>
            <a:srgbClr val="A6BE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903893" y="4485456"/>
            <a:ext cx="38172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Introduced a new ticketing tool that boosted customer support 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efficiency by 70% year-on-year.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753850" y="4519533"/>
            <a:ext cx="74100" cy="74100"/>
          </a:xfrm>
          <a:prstGeom prst="rect">
            <a:avLst/>
          </a:prstGeom>
          <a:solidFill>
            <a:srgbClr val="A6BE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540000" y="5064083"/>
            <a:ext cx="32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Talentify Solutions, London, United Kingdom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40000" y="5247240"/>
            <a:ext cx="4029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NYSE-listed recruitment and employer branding organization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40000" y="5632083"/>
            <a:ext cx="32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Ecommerce Business Analyst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0000" y="5815240"/>
            <a:ext cx="4029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12/2019 – 08/2021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753850" y="6200073"/>
            <a:ext cx="3967243" cy="332400"/>
            <a:chOff x="753850" y="6200073"/>
            <a:chExt cx="3967243" cy="3324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903893" y="6200073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Improved brand loyalty among a 6,000+ audience by refining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social media outreach and interactive user engagement.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753850" y="6237075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753850" y="6592558"/>
            <a:ext cx="3967243" cy="332400"/>
            <a:chOff x="753850" y="6592558"/>
            <a:chExt cx="3967243" cy="3324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903893" y="6592558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Deployed real-time financial tracking tools, preventing over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spending and saving Talentify Solutions over £500K annually.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753850" y="6630110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753850" y="6969736"/>
            <a:ext cx="3967243" cy="332400"/>
            <a:chOff x="753850" y="6969736"/>
            <a:chExt cx="3967243" cy="3324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903893" y="6969736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Boosted the department’s productivity by over 75% through 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process automation and streamlined workflows.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53850" y="6999527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3"/>
          <p:cNvSpPr txBox="1"/>
          <p:nvPr/>
        </p:nvSpPr>
        <p:spPr>
          <a:xfrm>
            <a:off x="540000" y="7548350"/>
            <a:ext cx="385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GrowthLink, London, United Kingdom &amp; Barcelona, Spain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40000" y="7731515"/>
            <a:ext cx="4029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Career and membership SaaS with 140,000+ active users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40000" y="8116358"/>
            <a:ext cx="32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Founder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40000" y="8299515"/>
            <a:ext cx="4029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10/2018 – 10/2019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753850" y="8684348"/>
            <a:ext cx="3967243" cy="332400"/>
            <a:chOff x="753850" y="6200073"/>
            <a:chExt cx="3967243" cy="3324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903893" y="6200073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Ideated and launched innovative products allowing 4,300+ clients to organize billing online within the first year.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53850" y="6237075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753850" y="9076833"/>
            <a:ext cx="3967243" cy="332400"/>
            <a:chOff x="753850" y="6592558"/>
            <a:chExt cx="3967243" cy="3324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903893" y="6592558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Successfully handled remote operations including branding,        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HR, and global logistics in 12 countries, generating £120K.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753850" y="6630110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753850" y="9454011"/>
            <a:ext cx="3967243" cy="332400"/>
            <a:chOff x="753850" y="6969736"/>
            <a:chExt cx="3967243" cy="3324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903893" y="6969736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Cultivated partnerships with investment firms, enabling direct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product sales via the company website.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753850" y="6999527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753850" y="9831186"/>
            <a:ext cx="3967243" cy="332400"/>
            <a:chOff x="753850" y="6969736"/>
            <a:chExt cx="3967243" cy="3324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903893" y="6969736"/>
              <a:ext cx="3817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Led a high-impact marketing campaign, raising brand recognition by 22% among 1,200+ potential customers.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753850" y="6999527"/>
              <a:ext cx="74100" cy="74100"/>
            </a:xfrm>
            <a:prstGeom prst="rect">
              <a:avLst/>
            </a:prstGeom>
            <a:solidFill>
              <a:srgbClr val="A6BE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13"/>
          <p:cNvSpPr txBox="1"/>
          <p:nvPr/>
        </p:nvSpPr>
        <p:spPr>
          <a:xfrm>
            <a:off x="5310000" y="555475"/>
            <a:ext cx="1928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CONTACT</a:t>
            </a:r>
            <a:endParaRPr sz="15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5310000" y="935457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Liverpool, United Kingdom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310000" y="1127982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+44 1234 567 890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310000" y="1320507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v.mitchell@examplemail.ltd</a:t>
            </a:r>
            <a:endParaRPr sz="9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310000" y="1897325"/>
            <a:ext cx="1928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2E3E3F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SKILLS</a:t>
            </a:r>
            <a:endParaRPr sz="1500">
              <a:solidFill>
                <a:srgbClr val="2E3E3F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310000" y="2277307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Hard Skills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05" name="Google Shape;105;p13"/>
          <p:cNvGrpSpPr/>
          <p:nvPr/>
        </p:nvGrpSpPr>
        <p:grpSpPr>
          <a:xfrm>
            <a:off x="5310000" y="2647225"/>
            <a:ext cx="1891481" cy="138600"/>
            <a:chOff x="5310000" y="2647225"/>
            <a:chExt cx="1891481" cy="1386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5465981" y="2647225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Strategic Roadmapping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310000" y="26850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5310000" y="2838801"/>
            <a:ext cx="1891481" cy="138600"/>
            <a:chOff x="5310000" y="2838801"/>
            <a:chExt cx="1891481" cy="1386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5465981" y="2838801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Business Process Analysis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310000" y="2876600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5310000" y="3030378"/>
            <a:ext cx="1891481" cy="138600"/>
            <a:chOff x="5310000" y="3030378"/>
            <a:chExt cx="1891481" cy="1386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5465981" y="3030378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Proposal Development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310000" y="306817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5310000" y="3221954"/>
            <a:ext cx="1891481" cy="138600"/>
            <a:chOff x="5310000" y="3221954"/>
            <a:chExt cx="1891481" cy="1386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5465981" y="3221954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Risk Mitigation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310000" y="3259750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5310000" y="3413531"/>
            <a:ext cx="1891481" cy="138600"/>
            <a:chOff x="5310000" y="3413531"/>
            <a:chExt cx="1891481" cy="1386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5465981" y="3413531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Capacity Building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5310000" y="34513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5310000" y="3605107"/>
            <a:ext cx="1891481" cy="138600"/>
            <a:chOff x="5310000" y="3605107"/>
            <a:chExt cx="1891481" cy="1386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5465981" y="3605107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Project Scheduling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310000" y="3642900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Google Shape;123;p13"/>
          <p:cNvSpPr txBox="1"/>
          <p:nvPr/>
        </p:nvSpPr>
        <p:spPr>
          <a:xfrm>
            <a:off x="5310000" y="3938723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Techniques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4" name="Google Shape;124;p13"/>
          <p:cNvGrpSpPr/>
          <p:nvPr/>
        </p:nvGrpSpPr>
        <p:grpSpPr>
          <a:xfrm>
            <a:off x="5310000" y="4308641"/>
            <a:ext cx="1891481" cy="346200"/>
            <a:chOff x="5310000" y="2647225"/>
            <a:chExt cx="1891481" cy="346200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5465981" y="2647225"/>
              <a:ext cx="17355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Agile Frameworks (Scrum,     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Kanban)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5310000" y="26850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5310000" y="4691794"/>
            <a:ext cx="1891481" cy="138600"/>
            <a:chOff x="5310000" y="3030378"/>
            <a:chExt cx="1891481" cy="138600"/>
          </a:xfrm>
        </p:grpSpPr>
        <p:sp>
          <p:nvSpPr>
            <p:cNvPr id="128" name="Google Shape;128;p13"/>
            <p:cNvSpPr txBox="1"/>
            <p:nvPr/>
          </p:nvSpPr>
          <p:spPr>
            <a:xfrm>
              <a:off x="5465981" y="3030378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Vendor Management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5310000" y="306817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5310000" y="4883370"/>
            <a:ext cx="1891481" cy="138600"/>
            <a:chOff x="5310000" y="3221954"/>
            <a:chExt cx="1891481" cy="138600"/>
          </a:xfrm>
        </p:grpSpPr>
        <p:sp>
          <p:nvSpPr>
            <p:cNvPr id="131" name="Google Shape;131;p13"/>
            <p:cNvSpPr txBox="1"/>
            <p:nvPr/>
          </p:nvSpPr>
          <p:spPr>
            <a:xfrm>
              <a:off x="5465981" y="3221954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Stakeholder Alignment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5310000" y="3259750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13"/>
          <p:cNvSpPr txBox="1"/>
          <p:nvPr/>
        </p:nvSpPr>
        <p:spPr>
          <a:xfrm>
            <a:off x="5310000" y="5254922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Tools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4" name="Google Shape;134;p13"/>
          <p:cNvGrpSpPr/>
          <p:nvPr/>
        </p:nvGrpSpPr>
        <p:grpSpPr>
          <a:xfrm>
            <a:off x="5310000" y="5624840"/>
            <a:ext cx="1891481" cy="138600"/>
            <a:chOff x="5310000" y="2647225"/>
            <a:chExt cx="1891481" cy="1386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5465981" y="2647225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Jira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5310000" y="26850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5310000" y="6007993"/>
            <a:ext cx="1891481" cy="138600"/>
            <a:chOff x="5310000" y="3030378"/>
            <a:chExt cx="1891481" cy="1386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5465981" y="3030378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Microsoft SharePoint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5310000" y="306817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5310000" y="6199570"/>
            <a:ext cx="1891481" cy="138600"/>
            <a:chOff x="5310000" y="3221954"/>
            <a:chExt cx="1891481" cy="1386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5465981" y="3221954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Asana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5310000" y="3259750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13"/>
          <p:cNvSpPr txBox="1"/>
          <p:nvPr/>
        </p:nvSpPr>
        <p:spPr>
          <a:xfrm>
            <a:off x="5310000" y="6641320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Languages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44" name="Google Shape;144;p13"/>
          <p:cNvGrpSpPr/>
          <p:nvPr/>
        </p:nvGrpSpPr>
        <p:grpSpPr>
          <a:xfrm>
            <a:off x="5310000" y="7011238"/>
            <a:ext cx="1891481" cy="138600"/>
            <a:chOff x="5310000" y="2647225"/>
            <a:chExt cx="1891481" cy="138600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5465981" y="2647225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English (Native)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5310000" y="26850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5310000" y="7206941"/>
            <a:ext cx="1891481" cy="138600"/>
            <a:chOff x="5310000" y="3030378"/>
            <a:chExt cx="1891481" cy="1386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5465981" y="3030378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Spanish (Conversational)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5310000" y="306817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5310000" y="5816415"/>
            <a:ext cx="1891481" cy="138600"/>
            <a:chOff x="5310000" y="2647225"/>
            <a:chExt cx="1891481" cy="138600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5465981" y="2647225"/>
              <a:ext cx="173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3E3F"/>
                  </a:solidFill>
                  <a:latin typeface="Poppins"/>
                  <a:ea typeface="Poppins"/>
                  <a:cs typeface="Poppins"/>
                  <a:sym typeface="Poppins"/>
                </a:rPr>
                <a:t>GitHub</a:t>
              </a:r>
              <a:endParaRPr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5310000" y="2685025"/>
              <a:ext cx="63000" cy="63000"/>
            </a:xfrm>
            <a:prstGeom prst="rect">
              <a:avLst/>
            </a:prstGeom>
            <a:solidFill>
              <a:srgbClr val="DEE9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3" name="Google Shape;153;p13"/>
          <p:cNvSpPr txBox="1"/>
          <p:nvPr/>
        </p:nvSpPr>
        <p:spPr>
          <a:xfrm>
            <a:off x="5310000" y="7779952"/>
            <a:ext cx="1928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2E3E3F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EDUCATION</a:t>
            </a:r>
            <a:endParaRPr sz="1500">
              <a:solidFill>
                <a:srgbClr val="2E3E3F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5310000" y="8148858"/>
            <a:ext cx="1928400" cy="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University of London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Bachelor of Science in Business Administration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London, UK | 09/2010 – 06/2014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5310000" y="9076820"/>
            <a:ext cx="1928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Other</a:t>
            </a:r>
            <a:endParaRPr b="1"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5310006" y="9446738"/>
            <a:ext cx="1735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Project Management Professional (PMP)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E3E3F"/>
                </a:solidFill>
                <a:latin typeface="Poppins"/>
                <a:ea typeface="Poppins"/>
                <a:cs typeface="Poppins"/>
                <a:sym typeface="Poppins"/>
              </a:rPr>
              <a:t>Certified Associate in Project Management (CAPM)</a:t>
            </a:r>
            <a:endParaRPr sz="900">
              <a:solidFill>
                <a:srgbClr val="2E3E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