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Poppins"/>
      <p:regular r:id="rId6"/>
      <p:bold r:id="rId7"/>
      <p:italic r:id="rId8"/>
      <p:boldItalic r:id="rId9"/>
    </p:embeddedFont>
    <p:embeddedFont>
      <p:font typeface="Poppins Medium"/>
      <p:regular r:id="rId10"/>
      <p:bold r:id="rId11"/>
      <p:italic r:id="rId12"/>
      <p:boldItalic r:id="rId13"/>
    </p:embeddedFont>
    <p:embeddedFont>
      <p:font typeface="Poppins SemiBold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oppinsMedium-bold.fntdata"/><Relationship Id="rId10" Type="http://schemas.openxmlformats.org/officeDocument/2006/relationships/font" Target="fonts/PoppinsMedium-regular.fntdata"/><Relationship Id="rId13" Type="http://schemas.openxmlformats.org/officeDocument/2006/relationships/font" Target="fonts/PoppinsMedium-boldItalic.fntdata"/><Relationship Id="rId12" Type="http://schemas.openxmlformats.org/officeDocument/2006/relationships/font" Target="fonts/PoppinsMedium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Poppins-boldItalic.fntdata"/><Relationship Id="rId15" Type="http://schemas.openxmlformats.org/officeDocument/2006/relationships/font" Target="fonts/PoppinsSemiBold-bold.fntdata"/><Relationship Id="rId14" Type="http://schemas.openxmlformats.org/officeDocument/2006/relationships/font" Target="fonts/PoppinsSemiBold-regular.fntdata"/><Relationship Id="rId17" Type="http://schemas.openxmlformats.org/officeDocument/2006/relationships/font" Target="fonts/PoppinsSemiBold-boldItalic.fntdata"/><Relationship Id="rId16" Type="http://schemas.openxmlformats.org/officeDocument/2006/relationships/font" Target="fonts/PoppinsSemiBold-italic.fntdata"/><Relationship Id="rId5" Type="http://schemas.openxmlformats.org/officeDocument/2006/relationships/slide" Target="slides/slide1.xml"/><Relationship Id="rId6" Type="http://schemas.openxmlformats.org/officeDocument/2006/relationships/font" Target="fonts/Poppins-regular.fntdata"/><Relationship Id="rId7" Type="http://schemas.openxmlformats.org/officeDocument/2006/relationships/font" Target="fonts/Poppins-bold.fntdata"/><Relationship Id="rId8" Type="http://schemas.openxmlformats.org/officeDocument/2006/relationships/font" Target="fonts/Poppins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180000" y="180000"/>
            <a:ext cx="4680000" cy="10332000"/>
          </a:xfrm>
          <a:prstGeom prst="rect">
            <a:avLst/>
          </a:prstGeom>
          <a:solidFill>
            <a:srgbClr val="DEE9E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5040000" y="180000"/>
            <a:ext cx="2340000" cy="10332000"/>
          </a:xfrm>
          <a:prstGeom prst="rect">
            <a:avLst/>
          </a:prstGeom>
          <a:solidFill>
            <a:srgbClr val="A6BEC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6" name="Google Shape;56;p13"/>
          <p:cNvGrpSpPr/>
          <p:nvPr/>
        </p:nvGrpSpPr>
        <p:grpSpPr>
          <a:xfrm>
            <a:off x="540000" y="499852"/>
            <a:ext cx="3260400" cy="580452"/>
            <a:chOff x="540000" y="499852"/>
            <a:chExt cx="3260400" cy="580452"/>
          </a:xfrm>
        </p:grpSpPr>
        <p:sp>
          <p:nvSpPr>
            <p:cNvPr id="57" name="Google Shape;57;p13"/>
            <p:cNvSpPr txBox="1"/>
            <p:nvPr/>
          </p:nvSpPr>
          <p:spPr>
            <a:xfrm>
              <a:off x="540000" y="499852"/>
              <a:ext cx="32604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000">
                  <a:solidFill>
                    <a:srgbClr val="2E3E3F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Victoria Mitchell</a:t>
              </a:r>
              <a:endParaRPr sz="2000">
                <a:solidFill>
                  <a:srgbClr val="2E3E3F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58" name="Google Shape;58;p13"/>
            <p:cNvSpPr txBox="1"/>
            <p:nvPr/>
          </p:nvSpPr>
          <p:spPr>
            <a:xfrm>
              <a:off x="540000" y="895504"/>
              <a:ext cx="3260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2E3E3F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Program Manager</a:t>
              </a:r>
              <a:endParaRPr sz="1200">
                <a:solidFill>
                  <a:srgbClr val="2E3E3F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</p:grpSp>
      <p:sp>
        <p:nvSpPr>
          <p:cNvPr id="59" name="Google Shape;59;p13"/>
          <p:cNvSpPr txBox="1"/>
          <p:nvPr/>
        </p:nvSpPr>
        <p:spPr>
          <a:xfrm>
            <a:off x="540000" y="1510952"/>
            <a:ext cx="32604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300">
                <a:solidFill>
                  <a:srgbClr val="2E3E3F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WORK EXPERIENCE</a:t>
            </a:r>
            <a:endParaRPr sz="1300">
              <a:solidFill>
                <a:srgbClr val="2E3E3F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540000" y="2016512"/>
            <a:ext cx="32604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rPr>
              <a:t>OmniEd, Birmingham, United Kingdom</a:t>
            </a:r>
            <a:endParaRPr b="1" sz="900">
              <a:solidFill>
                <a:srgbClr val="2E3E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540000" y="2199669"/>
            <a:ext cx="4029600" cy="332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rPr>
              <a:t>Leading education technology startup with 60+ employees and £80M+ annual revenue</a:t>
            </a:r>
            <a:endParaRPr sz="900">
              <a:solidFill>
                <a:srgbClr val="2E3E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540000" y="2785835"/>
            <a:ext cx="32604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rPr>
              <a:t>Program Manager</a:t>
            </a:r>
            <a:endParaRPr b="1" sz="900">
              <a:solidFill>
                <a:srgbClr val="2E3E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540000" y="2968992"/>
            <a:ext cx="4029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rPr>
              <a:t>09/2021 – Present</a:t>
            </a:r>
            <a:endParaRPr sz="900">
              <a:solidFill>
                <a:srgbClr val="2E3E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903893" y="3349998"/>
            <a:ext cx="3817200" cy="52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rPr>
              <a:t>Spearheaded the development of tailored training modules for    </a:t>
            </a:r>
            <a:endParaRPr sz="900">
              <a:solidFill>
                <a:srgbClr val="2E3E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rPr>
              <a:t>340+ project leads, enhancing Agile and risk management </a:t>
            </a:r>
            <a:endParaRPr sz="900">
              <a:solidFill>
                <a:srgbClr val="2E3E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rPr>
              <a:t>competencies.</a:t>
            </a:r>
            <a:endParaRPr sz="900">
              <a:solidFill>
                <a:srgbClr val="2E3E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5" name="Google Shape;65;p13"/>
          <p:cNvSpPr/>
          <p:nvPr/>
        </p:nvSpPr>
        <p:spPr>
          <a:xfrm>
            <a:off x="753850" y="3384075"/>
            <a:ext cx="74100" cy="74100"/>
          </a:xfrm>
          <a:prstGeom prst="rect">
            <a:avLst/>
          </a:prstGeom>
          <a:solidFill>
            <a:srgbClr val="A6BEC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3"/>
          <p:cNvSpPr txBox="1"/>
          <p:nvPr/>
        </p:nvSpPr>
        <p:spPr>
          <a:xfrm>
            <a:off x="903893" y="3921498"/>
            <a:ext cx="3817200" cy="52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rPr>
              <a:t>Established a central reporting platform to track KPIs across </a:t>
            </a:r>
            <a:endParaRPr sz="900">
              <a:solidFill>
                <a:srgbClr val="2E3E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rPr>
              <a:t>35+ ongoing projects, enabling executive teams to make data-driven decisions about resource distribution.</a:t>
            </a:r>
            <a:endParaRPr sz="900">
              <a:solidFill>
                <a:srgbClr val="2E3E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7" name="Google Shape;67;p13"/>
          <p:cNvSpPr/>
          <p:nvPr/>
        </p:nvSpPr>
        <p:spPr>
          <a:xfrm>
            <a:off x="753850" y="3955575"/>
            <a:ext cx="74100" cy="74100"/>
          </a:xfrm>
          <a:prstGeom prst="rect">
            <a:avLst/>
          </a:prstGeom>
          <a:solidFill>
            <a:srgbClr val="A6BEC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3"/>
          <p:cNvSpPr txBox="1"/>
          <p:nvPr/>
        </p:nvSpPr>
        <p:spPr>
          <a:xfrm>
            <a:off x="903893" y="4485456"/>
            <a:ext cx="3817200" cy="332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rPr>
              <a:t>Introduced a new ticketing tool that boosted customer support </a:t>
            </a:r>
            <a:endParaRPr sz="900">
              <a:solidFill>
                <a:srgbClr val="2E3E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rPr>
              <a:t>efficiency by 70% year-on-year.</a:t>
            </a:r>
            <a:endParaRPr sz="900">
              <a:solidFill>
                <a:srgbClr val="2E3E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9" name="Google Shape;69;p13"/>
          <p:cNvSpPr/>
          <p:nvPr/>
        </p:nvSpPr>
        <p:spPr>
          <a:xfrm>
            <a:off x="753850" y="4519533"/>
            <a:ext cx="74100" cy="74100"/>
          </a:xfrm>
          <a:prstGeom prst="rect">
            <a:avLst/>
          </a:prstGeom>
          <a:solidFill>
            <a:srgbClr val="A6BEC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3"/>
          <p:cNvSpPr txBox="1"/>
          <p:nvPr/>
        </p:nvSpPr>
        <p:spPr>
          <a:xfrm>
            <a:off x="540000" y="5064083"/>
            <a:ext cx="32604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rPr>
              <a:t>Talentify Solutions, London, United Kingdom</a:t>
            </a:r>
            <a:endParaRPr b="1" sz="900">
              <a:solidFill>
                <a:srgbClr val="2E3E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540000" y="5247240"/>
            <a:ext cx="4029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rPr>
              <a:t>NYSE-listed recruitment and employer branding organization</a:t>
            </a:r>
            <a:endParaRPr sz="900">
              <a:solidFill>
                <a:srgbClr val="2E3E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540000" y="5632083"/>
            <a:ext cx="32604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rPr>
              <a:t>Ecommerce Business Analyst</a:t>
            </a:r>
            <a:endParaRPr b="1" sz="900">
              <a:solidFill>
                <a:srgbClr val="2E3E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3" name="Google Shape;73;p13"/>
          <p:cNvSpPr txBox="1"/>
          <p:nvPr/>
        </p:nvSpPr>
        <p:spPr>
          <a:xfrm>
            <a:off x="540000" y="5815240"/>
            <a:ext cx="4029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rPr>
              <a:t>12/2019 – 08/2021</a:t>
            </a:r>
            <a:endParaRPr sz="900">
              <a:solidFill>
                <a:srgbClr val="2E3E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74" name="Google Shape;74;p13"/>
          <p:cNvGrpSpPr/>
          <p:nvPr/>
        </p:nvGrpSpPr>
        <p:grpSpPr>
          <a:xfrm>
            <a:off x="753850" y="6200073"/>
            <a:ext cx="3967243" cy="332400"/>
            <a:chOff x="753850" y="6200073"/>
            <a:chExt cx="3967243" cy="332400"/>
          </a:xfrm>
        </p:grpSpPr>
        <p:sp>
          <p:nvSpPr>
            <p:cNvPr id="75" name="Google Shape;75;p13"/>
            <p:cNvSpPr txBox="1"/>
            <p:nvPr/>
          </p:nvSpPr>
          <p:spPr>
            <a:xfrm>
              <a:off x="903893" y="6200073"/>
              <a:ext cx="3817200" cy="332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E3E3F"/>
                  </a:solidFill>
                  <a:latin typeface="Poppins"/>
                  <a:ea typeface="Poppins"/>
                  <a:cs typeface="Poppins"/>
                  <a:sym typeface="Poppins"/>
                </a:rPr>
                <a:t>Improved brand loyalty among a 6,000+ audience by refining </a:t>
              </a:r>
              <a:endParaRPr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E3E3F"/>
                  </a:solidFill>
                  <a:latin typeface="Poppins"/>
                  <a:ea typeface="Poppins"/>
                  <a:cs typeface="Poppins"/>
                  <a:sym typeface="Poppins"/>
                </a:rPr>
                <a:t>social media outreach and interactive user engagement.</a:t>
              </a:r>
              <a:endParaRPr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76" name="Google Shape;76;p13"/>
            <p:cNvSpPr/>
            <p:nvPr/>
          </p:nvSpPr>
          <p:spPr>
            <a:xfrm>
              <a:off x="753850" y="6237075"/>
              <a:ext cx="74100" cy="74100"/>
            </a:xfrm>
            <a:prstGeom prst="rect">
              <a:avLst/>
            </a:prstGeom>
            <a:solidFill>
              <a:srgbClr val="A6BEC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7" name="Google Shape;77;p13"/>
          <p:cNvGrpSpPr/>
          <p:nvPr/>
        </p:nvGrpSpPr>
        <p:grpSpPr>
          <a:xfrm>
            <a:off x="753850" y="6592558"/>
            <a:ext cx="3967243" cy="332400"/>
            <a:chOff x="753850" y="6592558"/>
            <a:chExt cx="3967243" cy="332400"/>
          </a:xfrm>
        </p:grpSpPr>
        <p:sp>
          <p:nvSpPr>
            <p:cNvPr id="78" name="Google Shape;78;p13"/>
            <p:cNvSpPr txBox="1"/>
            <p:nvPr/>
          </p:nvSpPr>
          <p:spPr>
            <a:xfrm>
              <a:off x="903893" y="6592558"/>
              <a:ext cx="3817200" cy="332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E3E3F"/>
                  </a:solidFill>
                  <a:latin typeface="Poppins"/>
                  <a:ea typeface="Poppins"/>
                  <a:cs typeface="Poppins"/>
                  <a:sym typeface="Poppins"/>
                </a:rPr>
                <a:t>Deployed real-time financial tracking tools, preventing over </a:t>
              </a:r>
              <a:endParaRPr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E3E3F"/>
                  </a:solidFill>
                  <a:latin typeface="Poppins"/>
                  <a:ea typeface="Poppins"/>
                  <a:cs typeface="Poppins"/>
                  <a:sym typeface="Poppins"/>
                </a:rPr>
                <a:t>spending and saving Talentify Solutions over £500K annually.</a:t>
              </a:r>
              <a:endParaRPr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79" name="Google Shape;79;p13"/>
            <p:cNvSpPr/>
            <p:nvPr/>
          </p:nvSpPr>
          <p:spPr>
            <a:xfrm>
              <a:off x="753850" y="6630110"/>
              <a:ext cx="74100" cy="74100"/>
            </a:xfrm>
            <a:prstGeom prst="rect">
              <a:avLst/>
            </a:prstGeom>
            <a:solidFill>
              <a:srgbClr val="A6BEC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0" name="Google Shape;80;p13"/>
          <p:cNvGrpSpPr/>
          <p:nvPr/>
        </p:nvGrpSpPr>
        <p:grpSpPr>
          <a:xfrm>
            <a:off x="753850" y="6969736"/>
            <a:ext cx="3967243" cy="332400"/>
            <a:chOff x="753850" y="6969736"/>
            <a:chExt cx="3967243" cy="332400"/>
          </a:xfrm>
        </p:grpSpPr>
        <p:sp>
          <p:nvSpPr>
            <p:cNvPr id="81" name="Google Shape;81;p13"/>
            <p:cNvSpPr txBox="1"/>
            <p:nvPr/>
          </p:nvSpPr>
          <p:spPr>
            <a:xfrm>
              <a:off x="903893" y="6969736"/>
              <a:ext cx="3817200" cy="332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E3E3F"/>
                  </a:solidFill>
                  <a:latin typeface="Poppins"/>
                  <a:ea typeface="Poppins"/>
                  <a:cs typeface="Poppins"/>
                  <a:sym typeface="Poppins"/>
                </a:rPr>
                <a:t>Boosted the department’s productivity by over 75% through  </a:t>
              </a:r>
              <a:endParaRPr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E3E3F"/>
                  </a:solidFill>
                  <a:latin typeface="Poppins"/>
                  <a:ea typeface="Poppins"/>
                  <a:cs typeface="Poppins"/>
                  <a:sym typeface="Poppins"/>
                </a:rPr>
                <a:t>process automation and streamlined workflows.</a:t>
              </a:r>
              <a:endParaRPr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82" name="Google Shape;82;p13"/>
            <p:cNvSpPr/>
            <p:nvPr/>
          </p:nvSpPr>
          <p:spPr>
            <a:xfrm>
              <a:off x="753850" y="6999527"/>
              <a:ext cx="74100" cy="74100"/>
            </a:xfrm>
            <a:prstGeom prst="rect">
              <a:avLst/>
            </a:prstGeom>
            <a:solidFill>
              <a:srgbClr val="A6BEC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3" name="Google Shape;83;p13"/>
          <p:cNvSpPr txBox="1"/>
          <p:nvPr/>
        </p:nvSpPr>
        <p:spPr>
          <a:xfrm>
            <a:off x="540000" y="7548350"/>
            <a:ext cx="38502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rPr>
              <a:t>GrowthLink, London, United Kingdom &amp; Barcelona, Spain</a:t>
            </a:r>
            <a:endParaRPr b="1" sz="900">
              <a:solidFill>
                <a:srgbClr val="2E3E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4" name="Google Shape;84;p13"/>
          <p:cNvSpPr txBox="1"/>
          <p:nvPr/>
        </p:nvSpPr>
        <p:spPr>
          <a:xfrm>
            <a:off x="540000" y="7731515"/>
            <a:ext cx="4029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rPr>
              <a:t>Career and membership SaaS with 140,000+ active users</a:t>
            </a:r>
            <a:endParaRPr sz="900">
              <a:solidFill>
                <a:srgbClr val="2E3E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540000" y="8116358"/>
            <a:ext cx="32604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rPr>
              <a:t>Founder</a:t>
            </a:r>
            <a:endParaRPr b="1" sz="900">
              <a:solidFill>
                <a:srgbClr val="2E3E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540000" y="8299515"/>
            <a:ext cx="4029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rPr>
              <a:t>10/2018 – 10/2019</a:t>
            </a:r>
            <a:endParaRPr sz="900">
              <a:solidFill>
                <a:srgbClr val="2E3E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87" name="Google Shape;87;p13"/>
          <p:cNvGrpSpPr/>
          <p:nvPr/>
        </p:nvGrpSpPr>
        <p:grpSpPr>
          <a:xfrm>
            <a:off x="753850" y="8684348"/>
            <a:ext cx="3967243" cy="332400"/>
            <a:chOff x="753850" y="6200073"/>
            <a:chExt cx="3967243" cy="332400"/>
          </a:xfrm>
        </p:grpSpPr>
        <p:sp>
          <p:nvSpPr>
            <p:cNvPr id="88" name="Google Shape;88;p13"/>
            <p:cNvSpPr txBox="1"/>
            <p:nvPr/>
          </p:nvSpPr>
          <p:spPr>
            <a:xfrm>
              <a:off x="903893" y="6200073"/>
              <a:ext cx="3817200" cy="332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E3E3F"/>
                  </a:solidFill>
                  <a:latin typeface="Poppins"/>
                  <a:ea typeface="Poppins"/>
                  <a:cs typeface="Poppins"/>
                  <a:sym typeface="Poppins"/>
                </a:rPr>
                <a:t>Ideated and launched innovative products allowing 4,300+ clients to organize billing online within the first year.</a:t>
              </a:r>
              <a:endParaRPr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89" name="Google Shape;89;p13"/>
            <p:cNvSpPr/>
            <p:nvPr/>
          </p:nvSpPr>
          <p:spPr>
            <a:xfrm>
              <a:off x="753850" y="6237075"/>
              <a:ext cx="74100" cy="74100"/>
            </a:xfrm>
            <a:prstGeom prst="rect">
              <a:avLst/>
            </a:prstGeom>
            <a:solidFill>
              <a:srgbClr val="A6BEC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0" name="Google Shape;90;p13"/>
          <p:cNvGrpSpPr/>
          <p:nvPr/>
        </p:nvGrpSpPr>
        <p:grpSpPr>
          <a:xfrm>
            <a:off x="753850" y="9076833"/>
            <a:ext cx="3967243" cy="332400"/>
            <a:chOff x="753850" y="6592558"/>
            <a:chExt cx="3967243" cy="332400"/>
          </a:xfrm>
        </p:grpSpPr>
        <p:sp>
          <p:nvSpPr>
            <p:cNvPr id="91" name="Google Shape;91;p13"/>
            <p:cNvSpPr txBox="1"/>
            <p:nvPr/>
          </p:nvSpPr>
          <p:spPr>
            <a:xfrm>
              <a:off x="903893" y="6592558"/>
              <a:ext cx="3817200" cy="332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E3E3F"/>
                  </a:solidFill>
                  <a:latin typeface="Poppins"/>
                  <a:ea typeface="Poppins"/>
                  <a:cs typeface="Poppins"/>
                  <a:sym typeface="Poppins"/>
                </a:rPr>
                <a:t>Successfully handled remote operations including branding,         </a:t>
              </a:r>
              <a:endParaRPr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E3E3F"/>
                  </a:solidFill>
                  <a:latin typeface="Poppins"/>
                  <a:ea typeface="Poppins"/>
                  <a:cs typeface="Poppins"/>
                  <a:sym typeface="Poppins"/>
                </a:rPr>
                <a:t>HR, and global logistics in 12 countries, generating £120K.</a:t>
              </a:r>
              <a:endParaRPr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92" name="Google Shape;92;p13"/>
            <p:cNvSpPr/>
            <p:nvPr/>
          </p:nvSpPr>
          <p:spPr>
            <a:xfrm>
              <a:off x="753850" y="6630110"/>
              <a:ext cx="74100" cy="74100"/>
            </a:xfrm>
            <a:prstGeom prst="rect">
              <a:avLst/>
            </a:prstGeom>
            <a:solidFill>
              <a:srgbClr val="A6BEC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3" name="Google Shape;93;p13"/>
          <p:cNvGrpSpPr/>
          <p:nvPr/>
        </p:nvGrpSpPr>
        <p:grpSpPr>
          <a:xfrm>
            <a:off x="753850" y="9454011"/>
            <a:ext cx="3967243" cy="332400"/>
            <a:chOff x="753850" y="6969736"/>
            <a:chExt cx="3967243" cy="332400"/>
          </a:xfrm>
        </p:grpSpPr>
        <p:sp>
          <p:nvSpPr>
            <p:cNvPr id="94" name="Google Shape;94;p13"/>
            <p:cNvSpPr txBox="1"/>
            <p:nvPr/>
          </p:nvSpPr>
          <p:spPr>
            <a:xfrm>
              <a:off x="903893" y="6969736"/>
              <a:ext cx="3817200" cy="332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E3E3F"/>
                  </a:solidFill>
                  <a:latin typeface="Poppins"/>
                  <a:ea typeface="Poppins"/>
                  <a:cs typeface="Poppins"/>
                  <a:sym typeface="Poppins"/>
                </a:rPr>
                <a:t>Cultivated partnerships with investment firms, enabling direct </a:t>
              </a:r>
              <a:endParaRPr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E3E3F"/>
                  </a:solidFill>
                  <a:latin typeface="Poppins"/>
                  <a:ea typeface="Poppins"/>
                  <a:cs typeface="Poppins"/>
                  <a:sym typeface="Poppins"/>
                </a:rPr>
                <a:t>product sales via the company website.</a:t>
              </a:r>
              <a:endParaRPr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95" name="Google Shape;95;p13"/>
            <p:cNvSpPr/>
            <p:nvPr/>
          </p:nvSpPr>
          <p:spPr>
            <a:xfrm>
              <a:off x="753850" y="6999527"/>
              <a:ext cx="74100" cy="74100"/>
            </a:xfrm>
            <a:prstGeom prst="rect">
              <a:avLst/>
            </a:prstGeom>
            <a:solidFill>
              <a:srgbClr val="A6BEC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6" name="Google Shape;96;p13"/>
          <p:cNvGrpSpPr/>
          <p:nvPr/>
        </p:nvGrpSpPr>
        <p:grpSpPr>
          <a:xfrm>
            <a:off x="753850" y="9831186"/>
            <a:ext cx="3967243" cy="332400"/>
            <a:chOff x="753850" y="6969736"/>
            <a:chExt cx="3967243" cy="332400"/>
          </a:xfrm>
        </p:grpSpPr>
        <p:sp>
          <p:nvSpPr>
            <p:cNvPr id="97" name="Google Shape;97;p13"/>
            <p:cNvSpPr txBox="1"/>
            <p:nvPr/>
          </p:nvSpPr>
          <p:spPr>
            <a:xfrm>
              <a:off x="903893" y="6969736"/>
              <a:ext cx="3817200" cy="332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E3E3F"/>
                  </a:solidFill>
                  <a:latin typeface="Poppins"/>
                  <a:ea typeface="Poppins"/>
                  <a:cs typeface="Poppins"/>
                  <a:sym typeface="Poppins"/>
                </a:rPr>
                <a:t>Led a high-impact marketing campaign, raising brand recognition by 22% among 1,200+ potential customers.</a:t>
              </a:r>
              <a:endParaRPr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98" name="Google Shape;98;p13"/>
            <p:cNvSpPr/>
            <p:nvPr/>
          </p:nvSpPr>
          <p:spPr>
            <a:xfrm>
              <a:off x="753850" y="6999527"/>
              <a:ext cx="74100" cy="74100"/>
            </a:xfrm>
            <a:prstGeom prst="rect">
              <a:avLst/>
            </a:prstGeom>
            <a:solidFill>
              <a:srgbClr val="A6BEC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9" name="Google Shape;99;p13"/>
          <p:cNvSpPr txBox="1"/>
          <p:nvPr/>
        </p:nvSpPr>
        <p:spPr>
          <a:xfrm>
            <a:off x="5310000" y="555475"/>
            <a:ext cx="19284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5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CONTACT</a:t>
            </a:r>
            <a:endParaRPr sz="1500">
              <a:solidFill>
                <a:schemeClr val="lt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00" name="Google Shape;100;p13"/>
          <p:cNvSpPr txBox="1"/>
          <p:nvPr/>
        </p:nvSpPr>
        <p:spPr>
          <a:xfrm>
            <a:off x="5310000" y="935457"/>
            <a:ext cx="19284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Liverpool, United Kingdom</a:t>
            </a:r>
            <a:endParaRPr sz="900">
              <a:solidFill>
                <a:schemeClr val="lt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01" name="Google Shape;101;p13"/>
          <p:cNvSpPr txBox="1"/>
          <p:nvPr/>
        </p:nvSpPr>
        <p:spPr>
          <a:xfrm>
            <a:off x="5310000" y="1127982"/>
            <a:ext cx="19284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+44 1234 567 890</a:t>
            </a:r>
            <a:endParaRPr sz="900">
              <a:solidFill>
                <a:schemeClr val="lt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02" name="Google Shape;102;p13"/>
          <p:cNvSpPr txBox="1"/>
          <p:nvPr/>
        </p:nvSpPr>
        <p:spPr>
          <a:xfrm>
            <a:off x="5310000" y="1320507"/>
            <a:ext cx="19284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v.mitchell@examplemail.ltd</a:t>
            </a:r>
            <a:endParaRPr sz="900">
              <a:solidFill>
                <a:schemeClr val="lt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03" name="Google Shape;103;p13"/>
          <p:cNvSpPr txBox="1"/>
          <p:nvPr/>
        </p:nvSpPr>
        <p:spPr>
          <a:xfrm>
            <a:off x="5310000" y="1897325"/>
            <a:ext cx="19284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500">
                <a:solidFill>
                  <a:srgbClr val="2E3E3F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SKILLS</a:t>
            </a:r>
            <a:endParaRPr sz="1500">
              <a:solidFill>
                <a:srgbClr val="2E3E3F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04" name="Google Shape;104;p13"/>
          <p:cNvSpPr txBox="1"/>
          <p:nvPr/>
        </p:nvSpPr>
        <p:spPr>
          <a:xfrm>
            <a:off x="5310000" y="2277307"/>
            <a:ext cx="19284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rPr>
              <a:t>Hard Skills</a:t>
            </a:r>
            <a:endParaRPr b="1" sz="900">
              <a:solidFill>
                <a:srgbClr val="2E3E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05" name="Google Shape;105;p13"/>
          <p:cNvGrpSpPr/>
          <p:nvPr/>
        </p:nvGrpSpPr>
        <p:grpSpPr>
          <a:xfrm>
            <a:off x="5310000" y="2647225"/>
            <a:ext cx="1891481" cy="138600"/>
            <a:chOff x="5310000" y="2647225"/>
            <a:chExt cx="1891481" cy="138600"/>
          </a:xfrm>
        </p:grpSpPr>
        <p:sp>
          <p:nvSpPr>
            <p:cNvPr id="106" name="Google Shape;106;p13"/>
            <p:cNvSpPr txBox="1"/>
            <p:nvPr/>
          </p:nvSpPr>
          <p:spPr>
            <a:xfrm>
              <a:off x="5465981" y="2647225"/>
              <a:ext cx="1735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E3E3F"/>
                  </a:solidFill>
                  <a:latin typeface="Poppins"/>
                  <a:ea typeface="Poppins"/>
                  <a:cs typeface="Poppins"/>
                  <a:sym typeface="Poppins"/>
                </a:rPr>
                <a:t>Strategic Roadmapping</a:t>
              </a:r>
              <a:endParaRPr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7" name="Google Shape;107;p13"/>
            <p:cNvSpPr/>
            <p:nvPr/>
          </p:nvSpPr>
          <p:spPr>
            <a:xfrm>
              <a:off x="5310000" y="2685025"/>
              <a:ext cx="63000" cy="63000"/>
            </a:xfrm>
            <a:prstGeom prst="rect">
              <a:avLst/>
            </a:prstGeom>
            <a:solidFill>
              <a:srgbClr val="DEE9E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08" name="Google Shape;108;p13"/>
          <p:cNvGrpSpPr/>
          <p:nvPr/>
        </p:nvGrpSpPr>
        <p:grpSpPr>
          <a:xfrm>
            <a:off x="5310000" y="2838801"/>
            <a:ext cx="1891481" cy="138600"/>
            <a:chOff x="5310000" y="2838801"/>
            <a:chExt cx="1891481" cy="138600"/>
          </a:xfrm>
        </p:grpSpPr>
        <p:sp>
          <p:nvSpPr>
            <p:cNvPr id="109" name="Google Shape;109;p13"/>
            <p:cNvSpPr txBox="1"/>
            <p:nvPr/>
          </p:nvSpPr>
          <p:spPr>
            <a:xfrm>
              <a:off x="5465981" y="2838801"/>
              <a:ext cx="1735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E3E3F"/>
                  </a:solidFill>
                  <a:latin typeface="Poppins"/>
                  <a:ea typeface="Poppins"/>
                  <a:cs typeface="Poppins"/>
                  <a:sym typeface="Poppins"/>
                </a:rPr>
                <a:t>Business Process Analysis</a:t>
              </a:r>
              <a:endParaRPr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10" name="Google Shape;110;p13"/>
            <p:cNvSpPr/>
            <p:nvPr/>
          </p:nvSpPr>
          <p:spPr>
            <a:xfrm>
              <a:off x="5310000" y="2876600"/>
              <a:ext cx="63000" cy="63000"/>
            </a:xfrm>
            <a:prstGeom prst="rect">
              <a:avLst/>
            </a:prstGeom>
            <a:solidFill>
              <a:srgbClr val="DEE9E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1" name="Google Shape;111;p13"/>
          <p:cNvGrpSpPr/>
          <p:nvPr/>
        </p:nvGrpSpPr>
        <p:grpSpPr>
          <a:xfrm>
            <a:off x="5310000" y="3030378"/>
            <a:ext cx="1891481" cy="138600"/>
            <a:chOff x="5310000" y="3030378"/>
            <a:chExt cx="1891481" cy="138600"/>
          </a:xfrm>
        </p:grpSpPr>
        <p:sp>
          <p:nvSpPr>
            <p:cNvPr id="112" name="Google Shape;112;p13"/>
            <p:cNvSpPr txBox="1"/>
            <p:nvPr/>
          </p:nvSpPr>
          <p:spPr>
            <a:xfrm>
              <a:off x="5465981" y="3030378"/>
              <a:ext cx="1735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E3E3F"/>
                  </a:solidFill>
                  <a:latin typeface="Poppins"/>
                  <a:ea typeface="Poppins"/>
                  <a:cs typeface="Poppins"/>
                  <a:sym typeface="Poppins"/>
                </a:rPr>
                <a:t>Proposal Development</a:t>
              </a:r>
              <a:endParaRPr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13" name="Google Shape;113;p13"/>
            <p:cNvSpPr/>
            <p:nvPr/>
          </p:nvSpPr>
          <p:spPr>
            <a:xfrm>
              <a:off x="5310000" y="3068175"/>
              <a:ext cx="63000" cy="63000"/>
            </a:xfrm>
            <a:prstGeom prst="rect">
              <a:avLst/>
            </a:prstGeom>
            <a:solidFill>
              <a:srgbClr val="DEE9E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4" name="Google Shape;114;p13"/>
          <p:cNvGrpSpPr/>
          <p:nvPr/>
        </p:nvGrpSpPr>
        <p:grpSpPr>
          <a:xfrm>
            <a:off x="5310000" y="3221954"/>
            <a:ext cx="1891481" cy="138600"/>
            <a:chOff x="5310000" y="3221954"/>
            <a:chExt cx="1891481" cy="138600"/>
          </a:xfrm>
        </p:grpSpPr>
        <p:sp>
          <p:nvSpPr>
            <p:cNvPr id="115" name="Google Shape;115;p13"/>
            <p:cNvSpPr txBox="1"/>
            <p:nvPr/>
          </p:nvSpPr>
          <p:spPr>
            <a:xfrm>
              <a:off x="5465981" y="3221954"/>
              <a:ext cx="1735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E3E3F"/>
                  </a:solidFill>
                  <a:latin typeface="Poppins"/>
                  <a:ea typeface="Poppins"/>
                  <a:cs typeface="Poppins"/>
                  <a:sym typeface="Poppins"/>
                </a:rPr>
                <a:t>Risk Mitigation</a:t>
              </a:r>
              <a:endParaRPr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16" name="Google Shape;116;p13"/>
            <p:cNvSpPr/>
            <p:nvPr/>
          </p:nvSpPr>
          <p:spPr>
            <a:xfrm>
              <a:off x="5310000" y="3259750"/>
              <a:ext cx="63000" cy="63000"/>
            </a:xfrm>
            <a:prstGeom prst="rect">
              <a:avLst/>
            </a:prstGeom>
            <a:solidFill>
              <a:srgbClr val="DEE9E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7" name="Google Shape;117;p13"/>
          <p:cNvGrpSpPr/>
          <p:nvPr/>
        </p:nvGrpSpPr>
        <p:grpSpPr>
          <a:xfrm>
            <a:off x="5310000" y="3413531"/>
            <a:ext cx="1891481" cy="138600"/>
            <a:chOff x="5310000" y="3413531"/>
            <a:chExt cx="1891481" cy="138600"/>
          </a:xfrm>
        </p:grpSpPr>
        <p:sp>
          <p:nvSpPr>
            <p:cNvPr id="118" name="Google Shape;118;p13"/>
            <p:cNvSpPr txBox="1"/>
            <p:nvPr/>
          </p:nvSpPr>
          <p:spPr>
            <a:xfrm>
              <a:off x="5465981" y="3413531"/>
              <a:ext cx="1735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E3E3F"/>
                  </a:solidFill>
                  <a:latin typeface="Poppins"/>
                  <a:ea typeface="Poppins"/>
                  <a:cs typeface="Poppins"/>
                  <a:sym typeface="Poppins"/>
                </a:rPr>
                <a:t>Capacity Building</a:t>
              </a:r>
              <a:endParaRPr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19" name="Google Shape;119;p13"/>
            <p:cNvSpPr/>
            <p:nvPr/>
          </p:nvSpPr>
          <p:spPr>
            <a:xfrm>
              <a:off x="5310000" y="3451325"/>
              <a:ext cx="63000" cy="63000"/>
            </a:xfrm>
            <a:prstGeom prst="rect">
              <a:avLst/>
            </a:prstGeom>
            <a:solidFill>
              <a:srgbClr val="DEE9E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20" name="Google Shape;120;p13"/>
          <p:cNvGrpSpPr/>
          <p:nvPr/>
        </p:nvGrpSpPr>
        <p:grpSpPr>
          <a:xfrm>
            <a:off x="5310000" y="3605107"/>
            <a:ext cx="1891481" cy="138600"/>
            <a:chOff x="5310000" y="3605107"/>
            <a:chExt cx="1891481" cy="138600"/>
          </a:xfrm>
        </p:grpSpPr>
        <p:sp>
          <p:nvSpPr>
            <p:cNvPr id="121" name="Google Shape;121;p13"/>
            <p:cNvSpPr txBox="1"/>
            <p:nvPr/>
          </p:nvSpPr>
          <p:spPr>
            <a:xfrm>
              <a:off x="5465981" y="3605107"/>
              <a:ext cx="1735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E3E3F"/>
                  </a:solidFill>
                  <a:latin typeface="Poppins"/>
                  <a:ea typeface="Poppins"/>
                  <a:cs typeface="Poppins"/>
                  <a:sym typeface="Poppins"/>
                </a:rPr>
                <a:t>Project Scheduling</a:t>
              </a:r>
              <a:endParaRPr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22" name="Google Shape;122;p13"/>
            <p:cNvSpPr/>
            <p:nvPr/>
          </p:nvSpPr>
          <p:spPr>
            <a:xfrm>
              <a:off x="5310000" y="3642900"/>
              <a:ext cx="63000" cy="63000"/>
            </a:xfrm>
            <a:prstGeom prst="rect">
              <a:avLst/>
            </a:prstGeom>
            <a:solidFill>
              <a:srgbClr val="DEE9E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3" name="Google Shape;123;p13"/>
          <p:cNvSpPr txBox="1"/>
          <p:nvPr/>
        </p:nvSpPr>
        <p:spPr>
          <a:xfrm>
            <a:off x="5310000" y="3938723"/>
            <a:ext cx="19284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rPr>
              <a:t>Techniques</a:t>
            </a:r>
            <a:endParaRPr b="1" sz="900">
              <a:solidFill>
                <a:srgbClr val="2E3E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24" name="Google Shape;124;p13"/>
          <p:cNvGrpSpPr/>
          <p:nvPr/>
        </p:nvGrpSpPr>
        <p:grpSpPr>
          <a:xfrm>
            <a:off x="5310000" y="4308641"/>
            <a:ext cx="1891481" cy="346200"/>
            <a:chOff x="5310000" y="2647225"/>
            <a:chExt cx="1891481" cy="346200"/>
          </a:xfrm>
        </p:grpSpPr>
        <p:sp>
          <p:nvSpPr>
            <p:cNvPr id="125" name="Google Shape;125;p13"/>
            <p:cNvSpPr txBox="1"/>
            <p:nvPr/>
          </p:nvSpPr>
          <p:spPr>
            <a:xfrm>
              <a:off x="5465981" y="2647225"/>
              <a:ext cx="17355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E3E3F"/>
                  </a:solidFill>
                  <a:latin typeface="Poppins"/>
                  <a:ea typeface="Poppins"/>
                  <a:cs typeface="Poppins"/>
                  <a:sym typeface="Poppins"/>
                </a:rPr>
                <a:t>Agile Frameworks (Scrum,     </a:t>
              </a:r>
              <a:endParaRPr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E3E3F"/>
                  </a:solidFill>
                  <a:latin typeface="Poppins"/>
                  <a:ea typeface="Poppins"/>
                  <a:cs typeface="Poppins"/>
                  <a:sym typeface="Poppins"/>
                </a:rPr>
                <a:t>Kanban)</a:t>
              </a:r>
              <a:endParaRPr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26" name="Google Shape;126;p13"/>
            <p:cNvSpPr/>
            <p:nvPr/>
          </p:nvSpPr>
          <p:spPr>
            <a:xfrm>
              <a:off x="5310000" y="2685025"/>
              <a:ext cx="63000" cy="63000"/>
            </a:xfrm>
            <a:prstGeom prst="rect">
              <a:avLst/>
            </a:prstGeom>
            <a:solidFill>
              <a:srgbClr val="DEE9E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27" name="Google Shape;127;p13"/>
          <p:cNvGrpSpPr/>
          <p:nvPr/>
        </p:nvGrpSpPr>
        <p:grpSpPr>
          <a:xfrm>
            <a:off x="5310000" y="4691794"/>
            <a:ext cx="1891481" cy="138600"/>
            <a:chOff x="5310000" y="3030378"/>
            <a:chExt cx="1891481" cy="138600"/>
          </a:xfrm>
        </p:grpSpPr>
        <p:sp>
          <p:nvSpPr>
            <p:cNvPr id="128" name="Google Shape;128;p13"/>
            <p:cNvSpPr txBox="1"/>
            <p:nvPr/>
          </p:nvSpPr>
          <p:spPr>
            <a:xfrm>
              <a:off x="5465981" y="3030378"/>
              <a:ext cx="1735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E3E3F"/>
                  </a:solidFill>
                  <a:latin typeface="Poppins"/>
                  <a:ea typeface="Poppins"/>
                  <a:cs typeface="Poppins"/>
                  <a:sym typeface="Poppins"/>
                </a:rPr>
                <a:t>Vendor Management</a:t>
              </a:r>
              <a:endParaRPr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29" name="Google Shape;129;p13"/>
            <p:cNvSpPr/>
            <p:nvPr/>
          </p:nvSpPr>
          <p:spPr>
            <a:xfrm>
              <a:off x="5310000" y="3068175"/>
              <a:ext cx="63000" cy="63000"/>
            </a:xfrm>
            <a:prstGeom prst="rect">
              <a:avLst/>
            </a:prstGeom>
            <a:solidFill>
              <a:srgbClr val="DEE9E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30" name="Google Shape;130;p13"/>
          <p:cNvGrpSpPr/>
          <p:nvPr/>
        </p:nvGrpSpPr>
        <p:grpSpPr>
          <a:xfrm>
            <a:off x="5310000" y="4883370"/>
            <a:ext cx="1891481" cy="138600"/>
            <a:chOff x="5310000" y="3221954"/>
            <a:chExt cx="1891481" cy="138600"/>
          </a:xfrm>
        </p:grpSpPr>
        <p:sp>
          <p:nvSpPr>
            <p:cNvPr id="131" name="Google Shape;131;p13"/>
            <p:cNvSpPr txBox="1"/>
            <p:nvPr/>
          </p:nvSpPr>
          <p:spPr>
            <a:xfrm>
              <a:off x="5465981" y="3221954"/>
              <a:ext cx="1735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E3E3F"/>
                  </a:solidFill>
                  <a:latin typeface="Poppins"/>
                  <a:ea typeface="Poppins"/>
                  <a:cs typeface="Poppins"/>
                  <a:sym typeface="Poppins"/>
                </a:rPr>
                <a:t>Stakeholder Alignment</a:t>
              </a:r>
              <a:endParaRPr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32" name="Google Shape;132;p13"/>
            <p:cNvSpPr/>
            <p:nvPr/>
          </p:nvSpPr>
          <p:spPr>
            <a:xfrm>
              <a:off x="5310000" y="3259750"/>
              <a:ext cx="63000" cy="63000"/>
            </a:xfrm>
            <a:prstGeom prst="rect">
              <a:avLst/>
            </a:prstGeom>
            <a:solidFill>
              <a:srgbClr val="DEE9E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3" name="Google Shape;133;p13"/>
          <p:cNvSpPr txBox="1"/>
          <p:nvPr/>
        </p:nvSpPr>
        <p:spPr>
          <a:xfrm>
            <a:off x="5310000" y="5254922"/>
            <a:ext cx="19284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rPr>
              <a:t>Tools</a:t>
            </a:r>
            <a:endParaRPr b="1" sz="900">
              <a:solidFill>
                <a:srgbClr val="2E3E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34" name="Google Shape;134;p13"/>
          <p:cNvGrpSpPr/>
          <p:nvPr/>
        </p:nvGrpSpPr>
        <p:grpSpPr>
          <a:xfrm>
            <a:off x="5310000" y="5624840"/>
            <a:ext cx="1891481" cy="138600"/>
            <a:chOff x="5310000" y="2647225"/>
            <a:chExt cx="1891481" cy="138600"/>
          </a:xfrm>
        </p:grpSpPr>
        <p:sp>
          <p:nvSpPr>
            <p:cNvPr id="135" name="Google Shape;135;p13"/>
            <p:cNvSpPr txBox="1"/>
            <p:nvPr/>
          </p:nvSpPr>
          <p:spPr>
            <a:xfrm>
              <a:off x="5465981" y="2647225"/>
              <a:ext cx="1735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E3E3F"/>
                  </a:solidFill>
                  <a:latin typeface="Poppins"/>
                  <a:ea typeface="Poppins"/>
                  <a:cs typeface="Poppins"/>
                  <a:sym typeface="Poppins"/>
                </a:rPr>
                <a:t>Jira</a:t>
              </a:r>
              <a:endParaRPr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36" name="Google Shape;136;p13"/>
            <p:cNvSpPr/>
            <p:nvPr/>
          </p:nvSpPr>
          <p:spPr>
            <a:xfrm>
              <a:off x="5310000" y="2685025"/>
              <a:ext cx="63000" cy="63000"/>
            </a:xfrm>
            <a:prstGeom prst="rect">
              <a:avLst/>
            </a:prstGeom>
            <a:solidFill>
              <a:srgbClr val="DEE9E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37" name="Google Shape;137;p13"/>
          <p:cNvGrpSpPr/>
          <p:nvPr/>
        </p:nvGrpSpPr>
        <p:grpSpPr>
          <a:xfrm>
            <a:off x="5310000" y="6007993"/>
            <a:ext cx="1891481" cy="138600"/>
            <a:chOff x="5310000" y="3030378"/>
            <a:chExt cx="1891481" cy="138600"/>
          </a:xfrm>
        </p:grpSpPr>
        <p:sp>
          <p:nvSpPr>
            <p:cNvPr id="138" name="Google Shape;138;p13"/>
            <p:cNvSpPr txBox="1"/>
            <p:nvPr/>
          </p:nvSpPr>
          <p:spPr>
            <a:xfrm>
              <a:off x="5465981" y="3030378"/>
              <a:ext cx="1735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E3E3F"/>
                  </a:solidFill>
                  <a:latin typeface="Poppins"/>
                  <a:ea typeface="Poppins"/>
                  <a:cs typeface="Poppins"/>
                  <a:sym typeface="Poppins"/>
                </a:rPr>
                <a:t>Microsoft SharePoint</a:t>
              </a:r>
              <a:endParaRPr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39" name="Google Shape;139;p13"/>
            <p:cNvSpPr/>
            <p:nvPr/>
          </p:nvSpPr>
          <p:spPr>
            <a:xfrm>
              <a:off x="5310000" y="3068175"/>
              <a:ext cx="63000" cy="63000"/>
            </a:xfrm>
            <a:prstGeom prst="rect">
              <a:avLst/>
            </a:prstGeom>
            <a:solidFill>
              <a:srgbClr val="DEE9E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40" name="Google Shape;140;p13"/>
          <p:cNvGrpSpPr/>
          <p:nvPr/>
        </p:nvGrpSpPr>
        <p:grpSpPr>
          <a:xfrm>
            <a:off x="5310000" y="6199570"/>
            <a:ext cx="1891481" cy="138600"/>
            <a:chOff x="5310000" y="3221954"/>
            <a:chExt cx="1891481" cy="138600"/>
          </a:xfrm>
        </p:grpSpPr>
        <p:sp>
          <p:nvSpPr>
            <p:cNvPr id="141" name="Google Shape;141;p13"/>
            <p:cNvSpPr txBox="1"/>
            <p:nvPr/>
          </p:nvSpPr>
          <p:spPr>
            <a:xfrm>
              <a:off x="5465981" y="3221954"/>
              <a:ext cx="1735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E3E3F"/>
                  </a:solidFill>
                  <a:latin typeface="Poppins"/>
                  <a:ea typeface="Poppins"/>
                  <a:cs typeface="Poppins"/>
                  <a:sym typeface="Poppins"/>
                </a:rPr>
                <a:t>Asana</a:t>
              </a:r>
              <a:endParaRPr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42" name="Google Shape;142;p13"/>
            <p:cNvSpPr/>
            <p:nvPr/>
          </p:nvSpPr>
          <p:spPr>
            <a:xfrm>
              <a:off x="5310000" y="3259750"/>
              <a:ext cx="63000" cy="63000"/>
            </a:xfrm>
            <a:prstGeom prst="rect">
              <a:avLst/>
            </a:prstGeom>
            <a:solidFill>
              <a:srgbClr val="DEE9E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3" name="Google Shape;143;p13"/>
          <p:cNvSpPr txBox="1"/>
          <p:nvPr/>
        </p:nvSpPr>
        <p:spPr>
          <a:xfrm>
            <a:off x="5310000" y="6641320"/>
            <a:ext cx="19284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rPr>
              <a:t>Languages</a:t>
            </a:r>
            <a:endParaRPr b="1" sz="900">
              <a:solidFill>
                <a:srgbClr val="2E3E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44" name="Google Shape;144;p13"/>
          <p:cNvGrpSpPr/>
          <p:nvPr/>
        </p:nvGrpSpPr>
        <p:grpSpPr>
          <a:xfrm>
            <a:off x="5310000" y="7011238"/>
            <a:ext cx="1891481" cy="138600"/>
            <a:chOff x="5310000" y="2647225"/>
            <a:chExt cx="1891481" cy="138600"/>
          </a:xfrm>
        </p:grpSpPr>
        <p:sp>
          <p:nvSpPr>
            <p:cNvPr id="145" name="Google Shape;145;p13"/>
            <p:cNvSpPr txBox="1"/>
            <p:nvPr/>
          </p:nvSpPr>
          <p:spPr>
            <a:xfrm>
              <a:off x="5465981" y="2647225"/>
              <a:ext cx="1735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E3E3F"/>
                  </a:solidFill>
                  <a:latin typeface="Poppins"/>
                  <a:ea typeface="Poppins"/>
                  <a:cs typeface="Poppins"/>
                  <a:sym typeface="Poppins"/>
                </a:rPr>
                <a:t>English (Native)</a:t>
              </a:r>
              <a:endParaRPr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46" name="Google Shape;146;p13"/>
            <p:cNvSpPr/>
            <p:nvPr/>
          </p:nvSpPr>
          <p:spPr>
            <a:xfrm>
              <a:off x="5310000" y="2685025"/>
              <a:ext cx="63000" cy="63000"/>
            </a:xfrm>
            <a:prstGeom prst="rect">
              <a:avLst/>
            </a:prstGeom>
            <a:solidFill>
              <a:srgbClr val="DEE9E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47" name="Google Shape;147;p13"/>
          <p:cNvGrpSpPr/>
          <p:nvPr/>
        </p:nvGrpSpPr>
        <p:grpSpPr>
          <a:xfrm>
            <a:off x="5310000" y="7206941"/>
            <a:ext cx="1891481" cy="138600"/>
            <a:chOff x="5310000" y="3030378"/>
            <a:chExt cx="1891481" cy="138600"/>
          </a:xfrm>
        </p:grpSpPr>
        <p:sp>
          <p:nvSpPr>
            <p:cNvPr id="148" name="Google Shape;148;p13"/>
            <p:cNvSpPr txBox="1"/>
            <p:nvPr/>
          </p:nvSpPr>
          <p:spPr>
            <a:xfrm>
              <a:off x="5465981" y="3030378"/>
              <a:ext cx="1735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E3E3F"/>
                  </a:solidFill>
                  <a:latin typeface="Poppins"/>
                  <a:ea typeface="Poppins"/>
                  <a:cs typeface="Poppins"/>
                  <a:sym typeface="Poppins"/>
                </a:rPr>
                <a:t>Spanish (Conversational)</a:t>
              </a:r>
              <a:endParaRPr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49" name="Google Shape;149;p13"/>
            <p:cNvSpPr/>
            <p:nvPr/>
          </p:nvSpPr>
          <p:spPr>
            <a:xfrm>
              <a:off x="5310000" y="3068175"/>
              <a:ext cx="63000" cy="63000"/>
            </a:xfrm>
            <a:prstGeom prst="rect">
              <a:avLst/>
            </a:prstGeom>
            <a:solidFill>
              <a:srgbClr val="DEE9E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50" name="Google Shape;150;p13"/>
          <p:cNvGrpSpPr/>
          <p:nvPr/>
        </p:nvGrpSpPr>
        <p:grpSpPr>
          <a:xfrm>
            <a:off x="5310000" y="5816415"/>
            <a:ext cx="1891481" cy="138600"/>
            <a:chOff x="5310000" y="2647225"/>
            <a:chExt cx="1891481" cy="138600"/>
          </a:xfrm>
        </p:grpSpPr>
        <p:sp>
          <p:nvSpPr>
            <p:cNvPr id="151" name="Google Shape;151;p13"/>
            <p:cNvSpPr txBox="1"/>
            <p:nvPr/>
          </p:nvSpPr>
          <p:spPr>
            <a:xfrm>
              <a:off x="5465981" y="2647225"/>
              <a:ext cx="1735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2E3E3F"/>
                  </a:solidFill>
                  <a:latin typeface="Poppins"/>
                  <a:ea typeface="Poppins"/>
                  <a:cs typeface="Poppins"/>
                  <a:sym typeface="Poppins"/>
                </a:rPr>
                <a:t>GitHub</a:t>
              </a:r>
              <a:endParaRPr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52" name="Google Shape;152;p13"/>
            <p:cNvSpPr/>
            <p:nvPr/>
          </p:nvSpPr>
          <p:spPr>
            <a:xfrm>
              <a:off x="5310000" y="2685025"/>
              <a:ext cx="63000" cy="63000"/>
            </a:xfrm>
            <a:prstGeom prst="rect">
              <a:avLst/>
            </a:prstGeom>
            <a:solidFill>
              <a:srgbClr val="DEE9E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53" name="Google Shape;153;p13"/>
          <p:cNvSpPr txBox="1"/>
          <p:nvPr/>
        </p:nvSpPr>
        <p:spPr>
          <a:xfrm>
            <a:off x="5310000" y="7779952"/>
            <a:ext cx="19284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1500">
                <a:solidFill>
                  <a:srgbClr val="2E3E3F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EDUCATION</a:t>
            </a:r>
            <a:endParaRPr sz="1500">
              <a:solidFill>
                <a:srgbClr val="2E3E3F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54" name="Google Shape;154;p13"/>
          <p:cNvSpPr txBox="1"/>
          <p:nvPr/>
        </p:nvSpPr>
        <p:spPr>
          <a:xfrm>
            <a:off x="5310000" y="8148858"/>
            <a:ext cx="1928400" cy="720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rPr>
              <a:t>University of London</a:t>
            </a:r>
            <a:endParaRPr sz="900">
              <a:solidFill>
                <a:srgbClr val="2E3E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rPr>
              <a:t>Bachelor of Science in Business Administration</a:t>
            </a:r>
            <a:endParaRPr sz="900">
              <a:solidFill>
                <a:srgbClr val="2E3E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rPr>
              <a:t>London, UK | 09/2010 – 06/2014</a:t>
            </a:r>
            <a:endParaRPr sz="900">
              <a:solidFill>
                <a:srgbClr val="2E3E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55" name="Google Shape;155;p13"/>
          <p:cNvSpPr txBox="1"/>
          <p:nvPr/>
        </p:nvSpPr>
        <p:spPr>
          <a:xfrm>
            <a:off x="5310000" y="9076820"/>
            <a:ext cx="19284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rPr>
              <a:t>Other</a:t>
            </a:r>
            <a:endParaRPr b="1" sz="900">
              <a:solidFill>
                <a:srgbClr val="2E3E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56" name="Google Shape;156;p13"/>
          <p:cNvSpPr txBox="1"/>
          <p:nvPr/>
        </p:nvSpPr>
        <p:spPr>
          <a:xfrm>
            <a:off x="5310006" y="9446738"/>
            <a:ext cx="17355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rPr>
              <a:t>Project Management Professional (PMP)</a:t>
            </a:r>
            <a:endParaRPr sz="900">
              <a:solidFill>
                <a:srgbClr val="2E3E3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2E3E3F"/>
                </a:solidFill>
                <a:latin typeface="Poppins"/>
                <a:ea typeface="Poppins"/>
                <a:cs typeface="Poppins"/>
                <a:sym typeface="Poppins"/>
              </a:rPr>
              <a:t>Certified Associate in Project Management (CAPM)</a:t>
            </a:r>
            <a:endParaRPr sz="900">
              <a:solidFill>
                <a:srgbClr val="2E3E3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